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sldIdLst>
    <p:sldId id="264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"/>
          <p:cNvPicPr>
            <a:picLocks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8" t="812" r="11548" b="812"/>
          <a:stretch/>
        </p:blipFill>
        <p:spPr bwMode="auto">
          <a:xfrm>
            <a:off x="0" y="2432"/>
            <a:ext cx="9144000" cy="685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645024"/>
            <a:ext cx="7772400" cy="648071"/>
          </a:xfrm>
        </p:spPr>
        <p:txBody>
          <a:bodyPr anchor="t">
            <a:normAutofit/>
          </a:bodyPr>
          <a:lstStyle>
            <a:lvl1pPr>
              <a:defRPr sz="2400" b="1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365102"/>
            <a:ext cx="7776864" cy="43205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cxnSp>
        <p:nvCxnSpPr>
          <p:cNvPr id="9" name="직선 연결선 8"/>
          <p:cNvCxnSpPr/>
          <p:nvPr/>
        </p:nvCxnSpPr>
        <p:spPr>
          <a:xfrm flipV="1">
            <a:off x="4572000" y="2432"/>
            <a:ext cx="0" cy="2130424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23530" y="6053189"/>
            <a:ext cx="84969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This document and the information contained in it is confidential and the property of TVSTORM.</a:t>
            </a:r>
          </a:p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This document must not be copied, disclosed, reproduced</a:t>
            </a:r>
          </a:p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 used for other purpose without prior approval from TVSTORM.</a:t>
            </a:r>
            <a:endParaRPr lang="ko-KR" altLang="en-US" sz="675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" name="그림 9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77" y="1175486"/>
            <a:ext cx="199384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73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 - 내용이 많이 않을 경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3861" y="2681536"/>
            <a:ext cx="7976275" cy="3915816"/>
          </a:xfrm>
        </p:spPr>
        <p:txBody>
          <a:bodyPr anchor="t">
            <a:normAutofit/>
          </a:bodyPr>
          <a:lstStyle>
            <a:lvl1pPr algn="ctr">
              <a:defRPr sz="135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4073536" y="1412776"/>
            <a:ext cx="996923" cy="10801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4020497" y="1807511"/>
            <a:ext cx="1103003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Index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cxnSp>
        <p:nvCxnSpPr>
          <p:cNvPr id="7" name="직선 연결선 6"/>
          <p:cNvCxnSpPr>
            <a:stCxn id="5" idx="0"/>
          </p:cNvCxnSpPr>
          <p:nvPr/>
        </p:nvCxnSpPr>
        <p:spPr>
          <a:xfrm flipV="1">
            <a:off x="4571997" y="2432"/>
            <a:ext cx="0" cy="1410344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9846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챕터구분 - 챕터의 하위 메뉴를 모두 표시 하고 싶을때 사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073536" y="1412776"/>
            <a:ext cx="996923" cy="108012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0928" y="2685232"/>
            <a:ext cx="8242143" cy="3912121"/>
          </a:xfrm>
        </p:spPr>
        <p:txBody>
          <a:bodyPr anchor="t">
            <a:normAutofit/>
          </a:bodyPr>
          <a:lstStyle>
            <a:lvl1pPr algn="ctr">
              <a:defRPr sz="135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020497" y="1813628"/>
            <a:ext cx="1103003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Chapter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cxnSp>
        <p:nvCxnSpPr>
          <p:cNvPr id="10" name="직선 연결선 9"/>
          <p:cNvCxnSpPr/>
          <p:nvPr/>
        </p:nvCxnSpPr>
        <p:spPr>
          <a:xfrm flipV="1">
            <a:off x="4571997" y="2432"/>
            <a:ext cx="0" cy="1410344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6364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56" y="0"/>
            <a:ext cx="8010128" cy="504056"/>
          </a:xfrm>
        </p:spPr>
        <p:txBody>
          <a:bodyPr>
            <a:normAutofit/>
          </a:bodyPr>
          <a:lstStyle>
            <a:lvl1pPr algn="l">
              <a:defRPr sz="135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465231" cy="504056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1" name="직사각형 10"/>
          <p:cNvSpPr/>
          <p:nvPr/>
        </p:nvSpPr>
        <p:spPr>
          <a:xfrm>
            <a:off x="8678769" y="0"/>
            <a:ext cx="465231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6547188"/>
            <a:ext cx="1044624" cy="216960"/>
          </a:xfrm>
          <a:prstGeom prst="rect">
            <a:avLst/>
          </a:prstGeom>
        </p:spPr>
      </p:pic>
      <p:sp>
        <p:nvSpPr>
          <p:cNvPr id="1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26604" y="69465"/>
            <a:ext cx="517396" cy="365125"/>
          </a:xfrm>
        </p:spPr>
        <p:txBody>
          <a:bodyPr/>
          <a:lstStyle>
            <a:lvl1pPr algn="ctr">
              <a:defRPr sz="675"/>
            </a:lvl1pPr>
          </a:lstStyle>
          <a:p>
            <a:fld id="{CDDCEAEC-AF0D-48ED-B4CE-5D284F37A6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493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 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6613112" y="3852420"/>
            <a:ext cx="2895600" cy="365125"/>
          </a:xfrm>
        </p:spPr>
        <p:txBody>
          <a:bodyPr/>
          <a:lstStyle>
            <a:lvl1pPr>
              <a:defRPr sz="675"/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56" y="0"/>
            <a:ext cx="8135888" cy="504056"/>
          </a:xfrm>
        </p:spPr>
        <p:txBody>
          <a:bodyPr>
            <a:normAutofit/>
          </a:bodyPr>
          <a:lstStyle>
            <a:lvl1pPr algn="l">
              <a:defRPr sz="135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465231" cy="504056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1" name="직사각형 10"/>
          <p:cNvSpPr/>
          <p:nvPr/>
        </p:nvSpPr>
        <p:spPr>
          <a:xfrm>
            <a:off x="8683884" y="0"/>
            <a:ext cx="465231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239540" y="6474413"/>
            <a:ext cx="517396" cy="365125"/>
          </a:xfrm>
        </p:spPr>
        <p:txBody>
          <a:bodyPr/>
          <a:lstStyle>
            <a:lvl1pPr algn="ctr">
              <a:defRPr sz="675"/>
            </a:lvl1pPr>
          </a:lstStyle>
          <a:p>
            <a:fld id="{CDDCEAEC-AF0D-48ED-B4CE-5D284F37A68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492878"/>
            <a:ext cx="1281473" cy="365125"/>
          </a:xfrm>
        </p:spPr>
        <p:txBody>
          <a:bodyPr/>
          <a:lstStyle>
            <a:lvl1pPr>
              <a:defRPr sz="675"/>
            </a:lvl1pPr>
          </a:lstStyle>
          <a:p>
            <a:fld id="{4B0D7B49-1DFC-4649-ABA0-4040570AFA48}" type="datetimeFigureOut">
              <a:rPr lang="ko-KR" altLang="en-US" smtClean="0"/>
              <a:t>2019-01-23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6547188"/>
            <a:ext cx="1044624" cy="216960"/>
          </a:xfrm>
          <a:prstGeom prst="rect">
            <a:avLst/>
          </a:prstGeom>
        </p:spPr>
      </p:pic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504092" y="692150"/>
            <a:ext cx="8135816" cy="554513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259633" y="6453336"/>
            <a:ext cx="7884368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6" name="직사각형 15"/>
          <p:cNvSpPr/>
          <p:nvPr/>
        </p:nvSpPr>
        <p:spPr>
          <a:xfrm>
            <a:off x="1" y="6453336"/>
            <a:ext cx="1259632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532226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92878"/>
            <a:ext cx="2895600" cy="365125"/>
          </a:xfrm>
        </p:spPr>
        <p:txBody>
          <a:bodyPr/>
          <a:lstStyle>
            <a:lvl1pPr>
              <a:defRPr sz="675"/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56" y="0"/>
            <a:ext cx="8135888" cy="504056"/>
          </a:xfrm>
        </p:spPr>
        <p:txBody>
          <a:bodyPr>
            <a:normAutofit/>
          </a:bodyPr>
          <a:lstStyle>
            <a:lvl1pPr algn="l">
              <a:defRPr sz="135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465231" cy="504056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6547188"/>
            <a:ext cx="1044624" cy="21696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492878"/>
            <a:ext cx="2133600" cy="365125"/>
          </a:xfrm>
        </p:spPr>
        <p:txBody>
          <a:bodyPr/>
          <a:lstStyle>
            <a:lvl1pPr>
              <a:defRPr sz="675"/>
            </a:lvl1pPr>
          </a:lstStyle>
          <a:p>
            <a:fld id="{4B0D7B49-1DFC-4649-ABA0-4040570AFA48}" type="datetimeFigureOut">
              <a:rPr lang="ko-KR" altLang="en-US" smtClean="0"/>
              <a:t>2019-01-23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901044"/>
              </p:ext>
            </p:extLst>
          </p:nvPr>
        </p:nvGraphicFramePr>
        <p:xfrm>
          <a:off x="504057" y="836712"/>
          <a:ext cx="8122548" cy="121920"/>
        </p:xfrm>
        <a:graphic>
          <a:graphicData uri="http://schemas.openxmlformats.org/drawingml/2006/table">
            <a:tbl>
              <a:tblPr/>
              <a:tblGrid>
                <a:gridCol w="81225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84407" marR="84407">
                    <a:lnL w="12700" cmpd="sng">
                      <a:solidFill>
                        <a:srgbClr val="FF3300"/>
                      </a:solidFill>
                      <a:prstDash val="solid"/>
                    </a:lnL>
                    <a:lnR w="12700" cmpd="sng">
                      <a:solidFill>
                        <a:srgbClr val="FF3300"/>
                      </a:solidFill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33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8678357" y="0"/>
            <a:ext cx="465231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39943" y="69467"/>
            <a:ext cx="504057" cy="365125"/>
          </a:xfrm>
        </p:spPr>
        <p:txBody>
          <a:bodyPr/>
          <a:lstStyle>
            <a:lvl1pPr algn="ctr">
              <a:defRPr sz="675"/>
            </a:lvl1pPr>
          </a:lstStyle>
          <a:p>
            <a:fld id="{CDDCEAEC-AF0D-48ED-B4CE-5D284F37A68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3"/>
          </p:nvPr>
        </p:nvSpPr>
        <p:spPr>
          <a:xfrm>
            <a:off x="504092" y="596940"/>
            <a:ext cx="8135816" cy="2879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900" b="1">
                <a:solidFill>
                  <a:srgbClr val="FF3300"/>
                </a:solidFill>
              </a:defRPr>
            </a:lvl1pPr>
            <a:lvl2pPr>
              <a:defRPr sz="1200">
                <a:solidFill>
                  <a:srgbClr val="FF3300"/>
                </a:solidFill>
              </a:defRPr>
            </a:lvl2pPr>
            <a:lvl3pPr>
              <a:defRPr sz="1050">
                <a:solidFill>
                  <a:srgbClr val="FF3300"/>
                </a:solidFill>
              </a:defRPr>
            </a:lvl3pPr>
            <a:lvl4pPr>
              <a:defRPr sz="900">
                <a:solidFill>
                  <a:srgbClr val="FF3300"/>
                </a:solidFill>
              </a:defRPr>
            </a:lvl4pPr>
            <a:lvl5pPr>
              <a:defRPr sz="900">
                <a:solidFill>
                  <a:srgbClr val="FF3300"/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259633" y="6453336"/>
            <a:ext cx="7884368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7" name="직사각형 16"/>
          <p:cNvSpPr/>
          <p:nvPr/>
        </p:nvSpPr>
        <p:spPr>
          <a:xfrm>
            <a:off x="1" y="6453336"/>
            <a:ext cx="1259632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4010022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92878"/>
            <a:ext cx="2895600" cy="365125"/>
          </a:xfrm>
        </p:spPr>
        <p:txBody>
          <a:bodyPr/>
          <a:lstStyle>
            <a:lvl1pPr>
              <a:defRPr sz="675"/>
            </a:lvl1pPr>
          </a:lstStyle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9144000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56" y="0"/>
            <a:ext cx="8135888" cy="504056"/>
          </a:xfrm>
        </p:spPr>
        <p:txBody>
          <a:bodyPr>
            <a:normAutofit/>
          </a:bodyPr>
          <a:lstStyle>
            <a:lvl1pPr algn="l">
              <a:defRPr sz="135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0" y="0"/>
            <a:ext cx="465231" cy="504056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6547188"/>
            <a:ext cx="1044624" cy="216960"/>
          </a:xfrm>
          <a:prstGeom prst="rect">
            <a:avLst/>
          </a:prstGeom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492878"/>
            <a:ext cx="2133600" cy="365125"/>
          </a:xfrm>
        </p:spPr>
        <p:txBody>
          <a:bodyPr/>
          <a:lstStyle>
            <a:lvl1pPr>
              <a:defRPr sz="675"/>
            </a:lvl1pPr>
          </a:lstStyle>
          <a:p>
            <a:fld id="{4B0D7B49-1DFC-4649-ABA0-4040570AFA48}" type="datetimeFigureOut">
              <a:rPr lang="ko-KR" altLang="en-US" smtClean="0"/>
              <a:t>2019-01-23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353021"/>
              </p:ext>
            </p:extLst>
          </p:nvPr>
        </p:nvGraphicFramePr>
        <p:xfrm>
          <a:off x="504057" y="836712"/>
          <a:ext cx="8122548" cy="121920"/>
        </p:xfrm>
        <a:graphic>
          <a:graphicData uri="http://schemas.openxmlformats.org/drawingml/2006/table">
            <a:tbl>
              <a:tblPr/>
              <a:tblGrid>
                <a:gridCol w="812254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84407" marR="84407">
                    <a:lnL w="12700" cmpd="sng">
                      <a:solidFill>
                        <a:srgbClr val="FF3300"/>
                      </a:solidFill>
                      <a:prstDash val="solid"/>
                    </a:lnL>
                    <a:lnR w="12700" cmpd="sng">
                      <a:solidFill>
                        <a:srgbClr val="FF3300"/>
                      </a:solidFill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33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8678769" y="0"/>
            <a:ext cx="465231" cy="5040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39943" y="69467"/>
            <a:ext cx="504057" cy="365125"/>
          </a:xfrm>
        </p:spPr>
        <p:txBody>
          <a:bodyPr/>
          <a:lstStyle>
            <a:lvl1pPr algn="ctr">
              <a:defRPr sz="675"/>
            </a:lvl1pPr>
          </a:lstStyle>
          <a:p>
            <a:fld id="{CDDCEAEC-AF0D-48ED-B4CE-5D284F37A681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3"/>
          </p:nvPr>
        </p:nvSpPr>
        <p:spPr>
          <a:xfrm>
            <a:off x="504092" y="596940"/>
            <a:ext cx="8135816" cy="287933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900" b="1">
                <a:solidFill>
                  <a:srgbClr val="FF3300"/>
                </a:solidFill>
              </a:defRPr>
            </a:lvl1pPr>
            <a:lvl2pPr>
              <a:defRPr sz="1200">
                <a:solidFill>
                  <a:srgbClr val="FF3300"/>
                </a:solidFill>
              </a:defRPr>
            </a:lvl2pPr>
            <a:lvl3pPr>
              <a:defRPr sz="1050">
                <a:solidFill>
                  <a:srgbClr val="FF3300"/>
                </a:solidFill>
              </a:defRPr>
            </a:lvl3pPr>
            <a:lvl4pPr>
              <a:defRPr sz="900">
                <a:solidFill>
                  <a:srgbClr val="FF3300"/>
                </a:solidFill>
              </a:defRPr>
            </a:lvl4pPr>
            <a:lvl5pPr>
              <a:defRPr sz="900">
                <a:solidFill>
                  <a:srgbClr val="FF3300"/>
                </a:solidFill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1" name="텍스트 개체 틀 10"/>
          <p:cNvSpPr>
            <a:spLocks noGrp="1"/>
          </p:cNvSpPr>
          <p:nvPr>
            <p:ph type="body" sz="quarter" idx="14"/>
          </p:nvPr>
        </p:nvSpPr>
        <p:spPr>
          <a:xfrm>
            <a:off x="504092" y="1196976"/>
            <a:ext cx="8135816" cy="496887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1259633" y="6453336"/>
            <a:ext cx="7884368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7" name="직사각형 16"/>
          <p:cNvSpPr/>
          <p:nvPr/>
        </p:nvSpPr>
        <p:spPr>
          <a:xfrm>
            <a:off x="1" y="6453336"/>
            <a:ext cx="1259632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446270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뒷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4293099"/>
            <a:ext cx="7772400" cy="648071"/>
          </a:xfrm>
        </p:spPr>
        <p:txBody>
          <a:bodyPr anchor="t">
            <a:normAutofit/>
          </a:bodyPr>
          <a:lstStyle>
            <a:lvl1pPr>
              <a:defRPr sz="1200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7" name="그림 6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815" y="1916832"/>
            <a:ext cx="1993847" cy="2160000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 flipV="1">
            <a:off x="4572000" y="2432"/>
            <a:ext cx="0" cy="2130424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934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자유 구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92878"/>
            <a:ext cx="2895600" cy="365125"/>
          </a:xfrm>
        </p:spPr>
        <p:txBody>
          <a:bodyPr/>
          <a:lstStyle>
            <a:lvl1pPr>
              <a:defRPr sz="675"/>
            </a:lvl1pPr>
          </a:lstStyle>
          <a:p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492878"/>
            <a:ext cx="1281473" cy="365125"/>
          </a:xfrm>
        </p:spPr>
        <p:txBody>
          <a:bodyPr/>
          <a:lstStyle>
            <a:lvl1pPr>
              <a:defRPr sz="675"/>
            </a:lvl1pPr>
          </a:lstStyle>
          <a:p>
            <a:fld id="{4B0D7B49-1DFC-4649-ABA0-4040570AFA48}" type="datetimeFigureOut">
              <a:rPr lang="ko-KR" altLang="en-US" smtClean="0"/>
              <a:t>2019-01-23</a:t>
            </a:fld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872" y="6547188"/>
            <a:ext cx="1044624" cy="216960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259633" y="6453336"/>
            <a:ext cx="7884368" cy="1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5" name="직사각형 14"/>
          <p:cNvSpPr/>
          <p:nvPr/>
        </p:nvSpPr>
        <p:spPr>
          <a:xfrm>
            <a:off x="1" y="6453336"/>
            <a:ext cx="1259632" cy="1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4842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표지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645024"/>
            <a:ext cx="7772400" cy="648071"/>
          </a:xfrm>
        </p:spPr>
        <p:txBody>
          <a:bodyPr anchor="t">
            <a:normAutofit/>
          </a:bodyPr>
          <a:lstStyle>
            <a:lvl1pPr>
              <a:defRPr sz="2400" b="1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365102"/>
            <a:ext cx="7776864" cy="432050"/>
          </a:xfrm>
        </p:spPr>
        <p:txBody>
          <a:bodyPr>
            <a:normAutofit/>
          </a:bodyPr>
          <a:lstStyle>
            <a:lvl1pPr marL="0" indent="0" algn="ctr">
              <a:buNone/>
              <a:defRPr sz="12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cxnSp>
        <p:nvCxnSpPr>
          <p:cNvPr id="9" name="직선 연결선 8"/>
          <p:cNvCxnSpPr/>
          <p:nvPr userDrawn="1"/>
        </p:nvCxnSpPr>
        <p:spPr>
          <a:xfrm flipV="1">
            <a:off x="4572000" y="2432"/>
            <a:ext cx="0" cy="21304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23530" y="6053189"/>
            <a:ext cx="8496944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This document and the information contained in it is confidential and the property of TVSTORM.</a:t>
            </a:r>
          </a:p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This document must not be copied, disclosed, reproduced</a:t>
            </a:r>
          </a:p>
          <a:p>
            <a:pPr algn="ctr"/>
            <a:r>
              <a:rPr lang="en-US" altLang="ko-KR" sz="675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and used for other purpose without prior approval from TVSTORM.</a:t>
            </a:r>
            <a:endParaRPr lang="ko-KR" altLang="en-US" sz="675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8" name="그림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539" y="1484786"/>
            <a:ext cx="1860923" cy="186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52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4082614" y="332656"/>
            <a:ext cx="996923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020497" y="727391"/>
            <a:ext cx="1103003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Index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cxnSp>
        <p:nvCxnSpPr>
          <p:cNvPr id="7" name="직선 연결선 6"/>
          <p:cNvCxnSpPr/>
          <p:nvPr userDrawn="1"/>
        </p:nvCxnSpPr>
        <p:spPr>
          <a:xfrm flipV="1">
            <a:off x="4581074" y="0"/>
            <a:ext cx="0" cy="33265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3"/>
          <p:cNvSpPr>
            <a:spLocks noGrp="1"/>
          </p:cNvSpPr>
          <p:nvPr>
            <p:ph type="body" sz="quarter" idx="10"/>
          </p:nvPr>
        </p:nvSpPr>
        <p:spPr>
          <a:xfrm>
            <a:off x="650328" y="1628800"/>
            <a:ext cx="7843340" cy="1227138"/>
          </a:xfrm>
        </p:spPr>
        <p:txBody>
          <a:bodyPr>
            <a:noAutofit/>
          </a:bodyPr>
          <a:lstStyle>
            <a:lvl1pPr marL="385763" indent="-385763" algn="ctr">
              <a:buFont typeface="+mj-lt"/>
              <a:buAutoNum type="arabicPeriod"/>
              <a:defRPr sz="1200"/>
            </a:lvl1pPr>
            <a:lvl2pPr marL="728663" indent="-385763" algn="ctr">
              <a:buFont typeface="+mj-lt"/>
              <a:buAutoNum type="arabicPeriod"/>
              <a:defRPr sz="1050"/>
            </a:lvl2pPr>
            <a:lvl3pPr marL="1028700" indent="-342900" algn="ctr">
              <a:buFont typeface="+mj-lt"/>
              <a:buAutoNum type="arabicPeriod"/>
              <a:defRPr sz="900"/>
            </a:lvl3pPr>
            <a:lvl4pPr marL="1371600" indent="-342900" algn="ctr">
              <a:buFont typeface="+mj-lt"/>
              <a:buAutoNum type="arabicPeriod"/>
              <a:defRPr sz="825"/>
            </a:lvl4pPr>
            <a:lvl5pPr marL="1714500" indent="-342900" algn="ctr">
              <a:buFont typeface="+mj-lt"/>
              <a:buAutoNum type="arabicPeriod"/>
              <a:defRPr sz="825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784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챕터구분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4082614" y="1922218"/>
            <a:ext cx="996923" cy="108012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15616" y="3212976"/>
            <a:ext cx="6912767" cy="455738"/>
          </a:xfrm>
        </p:spPr>
        <p:txBody>
          <a:bodyPr anchor="ctr">
            <a:normAutofit/>
          </a:bodyPr>
          <a:lstStyle>
            <a:lvl1pPr algn="ctr">
              <a:defRPr sz="135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4020497" y="2335321"/>
            <a:ext cx="1103003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50" b="1" dirty="0" smtClean="0">
                <a:solidFill>
                  <a:schemeClr val="bg1"/>
                </a:solidFill>
              </a:rPr>
              <a:t>Chapter</a:t>
            </a:r>
            <a:endParaRPr lang="ko-KR" altLang="en-US" sz="1050" b="1" dirty="0">
              <a:solidFill>
                <a:schemeClr val="bg1"/>
              </a:solidFill>
            </a:endParaRPr>
          </a:p>
        </p:txBody>
      </p:sp>
      <p:cxnSp>
        <p:nvCxnSpPr>
          <p:cNvPr id="9" name="직선 연결선 8"/>
          <p:cNvCxnSpPr/>
          <p:nvPr userDrawn="1"/>
        </p:nvCxnSpPr>
        <p:spPr>
          <a:xfrm flipV="1">
            <a:off x="4581074" y="0"/>
            <a:ext cx="0" cy="20608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0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2"/>
            <a:ext cx="9144000" cy="317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4457" y="2"/>
            <a:ext cx="8135888" cy="317989"/>
          </a:xfrm>
        </p:spPr>
        <p:txBody>
          <a:bodyPr>
            <a:normAutofit/>
          </a:bodyPr>
          <a:lstStyle>
            <a:lvl1pPr algn="l">
              <a:defRPr sz="9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8" name="직사각형 7"/>
          <p:cNvSpPr/>
          <p:nvPr userDrawn="1"/>
        </p:nvSpPr>
        <p:spPr>
          <a:xfrm>
            <a:off x="1" y="2"/>
            <a:ext cx="292431" cy="3179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784" y="6546834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C159A2D7-A562-4095-9CB1-F74981672F7B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17991" y="908050"/>
            <a:ext cx="8441552" cy="5113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7246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기본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2"/>
            <a:ext cx="9144000" cy="317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4457" y="2"/>
            <a:ext cx="8135888" cy="317989"/>
          </a:xfrm>
        </p:spPr>
        <p:txBody>
          <a:bodyPr>
            <a:normAutofit/>
          </a:bodyPr>
          <a:lstStyle>
            <a:lvl1pPr algn="l">
              <a:defRPr sz="9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784" y="6546834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BFF02A4F-C2D1-47B7-8F4D-8FAA65837D5F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  <p:sp>
        <p:nvSpPr>
          <p:cNvPr id="11" name="직사각형 10"/>
          <p:cNvSpPr/>
          <p:nvPr userDrawn="1"/>
        </p:nvSpPr>
        <p:spPr>
          <a:xfrm>
            <a:off x="1" y="2"/>
            <a:ext cx="292431" cy="3179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596348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(소제목)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2"/>
            <a:ext cx="9144000" cy="317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4457" y="2"/>
            <a:ext cx="8135888" cy="317989"/>
          </a:xfrm>
        </p:spPr>
        <p:txBody>
          <a:bodyPr>
            <a:normAutofit/>
          </a:bodyPr>
          <a:lstStyle>
            <a:lvl1pPr algn="l">
              <a:defRPr sz="9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784" y="6547779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BEC1E04A-EEE1-4777-BB8B-264B9F80364E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317991" y="908050"/>
            <a:ext cx="8441552" cy="5113338"/>
          </a:xfrm>
        </p:spPr>
        <p:txBody>
          <a:bodyPr>
            <a:normAutofit/>
          </a:bodyPr>
          <a:lstStyle>
            <a:lvl1pPr>
              <a:defRPr sz="1800">
                <a:latin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500">
                <a:latin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350">
                <a:latin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>
                <a:latin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>
                <a:latin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graphicFrame>
        <p:nvGraphicFramePr>
          <p:cNvPr id="15" name="표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596276607"/>
              </p:ext>
            </p:extLst>
          </p:nvPr>
        </p:nvGraphicFramePr>
        <p:xfrm>
          <a:off x="317989" y="548680"/>
          <a:ext cx="8441553" cy="121920"/>
        </p:xfrm>
        <a:graphic>
          <a:graphicData uri="http://schemas.openxmlformats.org/drawingml/2006/table">
            <a:tbl>
              <a:tblPr/>
              <a:tblGrid>
                <a:gridCol w="84415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84407" marR="84407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>
          <a:xfrm>
            <a:off x="383931" y="317989"/>
            <a:ext cx="8375612" cy="35929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788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직사각형 15"/>
          <p:cNvSpPr/>
          <p:nvPr userDrawn="1"/>
        </p:nvSpPr>
        <p:spPr>
          <a:xfrm>
            <a:off x="1" y="2"/>
            <a:ext cx="292431" cy="3179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465633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 기본(소제목)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7" name="직사각형 6"/>
          <p:cNvSpPr/>
          <p:nvPr userDrawn="1"/>
        </p:nvSpPr>
        <p:spPr>
          <a:xfrm>
            <a:off x="0" y="2"/>
            <a:ext cx="9144000" cy="317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4457" y="2"/>
            <a:ext cx="8135888" cy="317989"/>
          </a:xfrm>
        </p:spPr>
        <p:txBody>
          <a:bodyPr>
            <a:normAutofit/>
          </a:bodyPr>
          <a:lstStyle>
            <a:lvl1pPr algn="l">
              <a:defRPr sz="9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784" y="6547779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0C118CF5-BB34-467E-BDBE-CDEB9FADA896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  <p:graphicFrame>
        <p:nvGraphicFramePr>
          <p:cNvPr id="15" name="표 14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5729667"/>
              </p:ext>
            </p:extLst>
          </p:nvPr>
        </p:nvGraphicFramePr>
        <p:xfrm>
          <a:off x="317989" y="548680"/>
          <a:ext cx="8441553" cy="121920"/>
        </p:xfrm>
        <a:graphic>
          <a:graphicData uri="http://schemas.openxmlformats.org/drawingml/2006/table">
            <a:tbl>
              <a:tblPr/>
              <a:tblGrid>
                <a:gridCol w="844155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atinLnBrk="1"/>
                      <a:endParaRPr lang="ko-KR" altLang="en-US" sz="200" dirty="0"/>
                    </a:p>
                  </a:txBody>
                  <a:tcPr marL="84407" marR="84407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텍스트 개체 틀 9"/>
          <p:cNvSpPr>
            <a:spLocks noGrp="1"/>
          </p:cNvSpPr>
          <p:nvPr>
            <p:ph type="body" sz="quarter" idx="14"/>
          </p:nvPr>
        </p:nvSpPr>
        <p:spPr>
          <a:xfrm>
            <a:off x="383931" y="317989"/>
            <a:ext cx="8375612" cy="359296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788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1050"/>
            </a:lvl2pPr>
            <a:lvl3pPr>
              <a:defRPr sz="900"/>
            </a:lvl3pPr>
            <a:lvl4pPr>
              <a:defRPr sz="825"/>
            </a:lvl4pPr>
            <a:lvl5pPr>
              <a:defRPr sz="825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16" name="직사각형 15"/>
          <p:cNvSpPr/>
          <p:nvPr userDrawn="1"/>
        </p:nvSpPr>
        <p:spPr>
          <a:xfrm>
            <a:off x="1" y="2"/>
            <a:ext cx="292431" cy="31798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</p:spTree>
    <p:extLst>
      <p:ext uri="{BB962C8B-B14F-4D97-AF65-F5344CB8AC3E}">
        <p14:creationId xmlns:p14="http://schemas.microsoft.com/office/powerpoint/2010/main" val="658706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자유구성 1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571" y="6546834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3F648045-0D43-486A-AA19-E597DD3A31B5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  <p:sp>
        <p:nvSpPr>
          <p:cNvPr id="9" name="텍스트 개체 틀 8"/>
          <p:cNvSpPr>
            <a:spLocks noGrp="1"/>
          </p:cNvSpPr>
          <p:nvPr>
            <p:ph type="body" sz="quarter" idx="13"/>
          </p:nvPr>
        </p:nvSpPr>
        <p:spPr>
          <a:xfrm>
            <a:off x="450927" y="908050"/>
            <a:ext cx="8242147" cy="51133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03401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자유구성 2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 userDrawn="1"/>
        </p:nvSpPr>
        <p:spPr>
          <a:xfrm>
            <a:off x="1259633" y="6602680"/>
            <a:ext cx="7884368" cy="255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14" name="직사각형 13"/>
          <p:cNvSpPr/>
          <p:nvPr userDrawn="1"/>
        </p:nvSpPr>
        <p:spPr>
          <a:xfrm>
            <a:off x="1" y="6602680"/>
            <a:ext cx="1259632" cy="255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602682"/>
            <a:ext cx="2895600" cy="255321"/>
          </a:xfrm>
        </p:spPr>
        <p:txBody>
          <a:bodyPr/>
          <a:lstStyle>
            <a:lvl1pPr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629571" y="6546834"/>
            <a:ext cx="384458" cy="365125"/>
          </a:xfrm>
        </p:spPr>
        <p:txBody>
          <a:bodyPr/>
          <a:lstStyle>
            <a:lvl1pPr algn="ctr">
              <a:defRPr sz="675"/>
            </a:lvl1pPr>
          </a:lstStyle>
          <a:p>
            <a:fld id="{C5BFF833-7B42-46BC-88D0-1B4935FE1BE6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-21841" y="6602682"/>
            <a:ext cx="1281473" cy="255321"/>
          </a:xfrm>
        </p:spPr>
        <p:txBody>
          <a:bodyPr/>
          <a:lstStyle>
            <a:lvl1pPr>
              <a:defRPr sz="675"/>
            </a:lvl1pPr>
          </a:lstStyle>
          <a:p>
            <a:fld id="{63AC19E9-DF73-4809-A929-DB3AFE67EA61}" type="datetime1">
              <a:rPr lang="ko-KR" altLang="en-US" smtClean="0"/>
              <a:pPr/>
              <a:t>2019-01-23</a:t>
            </a:fld>
            <a:endParaRPr lang="ko-KR" altLang="en-US" dirty="0"/>
          </a:p>
        </p:txBody>
      </p:sp>
      <p:pic>
        <p:nvPicPr>
          <p:cNvPr id="18" name="그림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791" y="6645414"/>
            <a:ext cx="808705" cy="16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618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뒷장 - 내부 공유용(연구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4293099"/>
            <a:ext cx="7772400" cy="648071"/>
          </a:xfrm>
        </p:spPr>
        <p:txBody>
          <a:bodyPr anchor="t">
            <a:normAutofit/>
          </a:bodyPr>
          <a:lstStyle>
            <a:lvl1pPr>
              <a:defRPr sz="1200" b="1">
                <a:solidFill>
                  <a:schemeClr val="bg1">
                    <a:lumMod val="65000"/>
                  </a:schemeClr>
                </a:solidFill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539" y="1916835"/>
            <a:ext cx="1860923" cy="1860923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 flipV="1">
            <a:off x="4572000" y="2432"/>
            <a:ext cx="0" cy="213042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0538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928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B0D7B49-1DFC-4649-ABA0-4040570AFA48}" type="datetimeFigureOut">
              <a:rPr lang="ko-KR" altLang="en-US" smtClean="0"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9287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928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CDDCEAEC-AF0D-48ED-B4CE-5D284F37A6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90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iming>
    <p:tnLst>
      <p:par>
        <p:cTn id="1" dur="indefinite" restart="never" nodeType="tmRoot"/>
      </p:par>
    </p:tnLst>
  </p:timing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529B4-CA01-4286-BCE6-112A7433AA6C}" type="datetime1">
              <a:rPr lang="ko-KR" altLang="en-US" smtClean="0"/>
              <a:pPr/>
              <a:t>2019-01-23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70F8C-8502-46C6-9A32-F84D53C2AC8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971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685800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SKB ATV Development Guide</a:t>
            </a:r>
            <a:r>
              <a:rPr lang="ko-KR" altLang="en-US" dirty="0" smtClean="0"/>
              <a:t> </a:t>
            </a:r>
            <a:r>
              <a:rPr lang="en-US" altLang="ko-KR" dirty="0" smtClean="0"/>
              <a:t>for </a:t>
            </a:r>
            <a:r>
              <a:rPr lang="en-US" altLang="ko-KR" dirty="0" smtClean="0"/>
              <a:t>Foxconn</a:t>
            </a:r>
            <a:r>
              <a:rPr lang="ko-KR" altLang="en-US" dirty="0" smtClean="0"/>
              <a:t> </a:t>
            </a:r>
            <a:r>
              <a:rPr lang="en-US" altLang="ko-KR" dirty="0" smtClean="0"/>
              <a:t>(v1.0)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3568" y="4365102"/>
            <a:ext cx="7776864" cy="720082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Form TVSTORM</a:t>
            </a:r>
          </a:p>
          <a:p>
            <a:r>
              <a:rPr lang="en-US" altLang="ko-KR" dirty="0" smtClean="0"/>
              <a:t>(</a:t>
            </a:r>
            <a:r>
              <a:rPr lang="en-US" altLang="ko-KR" dirty="0" smtClean="0"/>
              <a:t>2019.1.15)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270709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>
                <a:latin typeface="+mn-lt"/>
                <a:ea typeface="맑은 고딕" pitchFamily="50" charset="-127"/>
                <a:cs typeface="Arial" charset="0"/>
              </a:rPr>
              <a:t>HW control API </a:t>
            </a:r>
            <a:r>
              <a:rPr lang="en-US" altLang="ko-KR" sz="1800" dirty="0" smtClean="0">
                <a:latin typeface="+mn-lt"/>
                <a:ea typeface="맑은 고딕" pitchFamily="50" charset="-127"/>
                <a:cs typeface="Arial" charset="0"/>
              </a:rPr>
              <a:t>Guide</a:t>
            </a:r>
            <a:endParaRPr lang="ko-KR" altLang="en-US" sz="1600" dirty="0">
              <a:latin typeface="+mn-lt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86F6-CE91-4A97-98B6-288278FB8639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9012" y="6736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1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417184" y="692696"/>
            <a:ext cx="8229600" cy="5688632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sz="1900" b="1" dirty="0" smtClean="0"/>
              <a:t>HAL </a:t>
            </a:r>
            <a:r>
              <a:rPr lang="en-US" altLang="ko-KR" sz="1900" b="1" dirty="0"/>
              <a:t>library for controlling Front </a:t>
            </a:r>
            <a:r>
              <a:rPr lang="en-US" altLang="ko-KR" sz="1900" b="1" dirty="0" smtClean="0"/>
              <a:t>LED and MIC</a:t>
            </a:r>
            <a:endParaRPr lang="en-US" altLang="ko-KR" sz="1900" b="1" dirty="0" smtClean="0"/>
          </a:p>
          <a:p>
            <a:pPr marL="742950" lvl="1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Front </a:t>
            </a:r>
            <a:r>
              <a:rPr lang="en-US" altLang="ko-KR" sz="1700" dirty="0">
                <a:ea typeface="맑은 고딕" pitchFamily="50" charset="-127"/>
                <a:cs typeface="Arial" charset="0"/>
              </a:rPr>
              <a:t>LED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control</a:t>
            </a: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1 RGB LED</a:t>
            </a:r>
            <a:endParaRPr lang="en-US" altLang="ko-KR" sz="1700" dirty="0" smtClean="0">
              <a:ea typeface="맑은 고딕" pitchFamily="50" charset="-127"/>
              <a:cs typeface="Arial" charset="0"/>
            </a:endParaRP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Operation: set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status(off/on/blink),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change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color(red/blue/green)</a:t>
            </a:r>
            <a:endParaRPr lang="en-US" altLang="ko-KR" sz="1700" dirty="0">
              <a:ea typeface="맑은 고딕" pitchFamily="50" charset="-127"/>
              <a:cs typeface="Arial" charset="0"/>
            </a:endParaRP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Ex)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SetLedState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(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id,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state);</a:t>
            </a:r>
          </a:p>
          <a:p>
            <a:pPr marL="914348" lvl="2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      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SetLedColor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(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id,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color);</a:t>
            </a:r>
            <a:endParaRPr lang="en-US" altLang="ko-KR" sz="1700" dirty="0" smtClean="0">
              <a:ea typeface="맑은 고딕" pitchFamily="50" charset="-127"/>
              <a:cs typeface="Arial" charset="0"/>
            </a:endParaRPr>
          </a:p>
          <a:p>
            <a:pPr marL="742898" lvl="1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MIC </a:t>
            </a:r>
            <a:r>
              <a:rPr lang="en-US" altLang="ko-KR" sz="1700" dirty="0">
                <a:ea typeface="맑은 고딕" pitchFamily="50" charset="-127"/>
                <a:cs typeface="Arial" charset="0"/>
              </a:rPr>
              <a:t>control </a:t>
            </a: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Operation: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set status(on/off), get/set mic input volume and </a:t>
            </a:r>
            <a:r>
              <a:rPr lang="en-US" altLang="ko-KR" sz="1700" dirty="0">
                <a:ea typeface="맑은 고딕" pitchFamily="50" charset="-127"/>
                <a:cs typeface="Arial" charset="0"/>
              </a:rPr>
              <a:t>echo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level(0~100)</a:t>
            </a: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Ex)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SetMicOnOff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(bool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onoff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);</a:t>
            </a:r>
          </a:p>
          <a:p>
            <a:pPr marL="914348" lvl="2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        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GetMicVolume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();</a:t>
            </a:r>
          </a:p>
          <a:p>
            <a:pPr marL="914348" lvl="2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       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SetMicVolume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(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vol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);</a:t>
            </a:r>
          </a:p>
          <a:p>
            <a:pPr marL="914348" lvl="2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       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GetMicEchoLevel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();</a:t>
            </a:r>
          </a:p>
          <a:p>
            <a:pPr marL="914348" lvl="2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       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SetMicEchoLevel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(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</a:rPr>
              <a:t>int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 echo);</a:t>
            </a:r>
            <a:endParaRPr lang="en-US" altLang="ko-KR" sz="1700" dirty="0" smtClean="0">
              <a:ea typeface="맑은 고딕" pitchFamily="50" charset="-127"/>
              <a:cs typeface="Arial" charset="0"/>
            </a:endParaRPr>
          </a:p>
          <a:p>
            <a:pPr marL="457148" lvl="1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sz="1600" b="1" dirty="0">
              <a:ea typeface="맑은 고딕" pitchFamily="50" charset="-127"/>
              <a:cs typeface="Arial" charset="0"/>
            </a:endParaRPr>
          </a:p>
          <a:p>
            <a:pPr marL="285698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sz="1900" b="1" dirty="0">
                <a:ea typeface="맑은 고딕" pitchFamily="50" charset="-127"/>
                <a:cs typeface="Arial" charset="0"/>
              </a:rPr>
              <a:t>HAL </a:t>
            </a:r>
            <a:r>
              <a:rPr lang="en-US" altLang="ko-KR" sz="1900" b="1" dirty="0" smtClean="0">
                <a:ea typeface="맑은 고딕" pitchFamily="50" charset="-127"/>
                <a:cs typeface="Arial" charset="0"/>
              </a:rPr>
              <a:t>Guide Documents</a:t>
            </a:r>
            <a:endParaRPr lang="en-US" altLang="ko-KR" sz="1900" b="1" dirty="0">
              <a:ea typeface="맑은 고딕" pitchFamily="50" charset="-127"/>
              <a:cs typeface="Arial" charset="0"/>
            </a:endParaRPr>
          </a:p>
          <a:p>
            <a:pPr marL="742898" lvl="1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TVS-ANDROID-TVP-DOC-002_TVSystemService HAL </a:t>
            </a:r>
            <a:r>
              <a:rPr lang="en-US" altLang="ko-KR" sz="1700" dirty="0" smtClean="0">
                <a:ea typeface="맑은 고딕" pitchFamily="50" charset="-127"/>
                <a:cs typeface="Arial" charset="0"/>
              </a:rPr>
              <a:t>Porting.docx</a:t>
            </a:r>
            <a:endParaRPr lang="en-US" altLang="ko-KR" sz="1700" dirty="0">
              <a:ea typeface="맑은 고딕" pitchFamily="50" charset="-127"/>
              <a:cs typeface="Arial" charset="0"/>
            </a:endParaRP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  <a:sym typeface="Wingdings" panose="05000000000000000000" pitchFamily="2" charset="2"/>
              </a:rPr>
              <a:t>HAL porting </a:t>
            </a:r>
            <a:r>
              <a:rPr lang="en-US" altLang="ko-KR" sz="1700" dirty="0" smtClean="0">
                <a:ea typeface="맑은 고딕" pitchFamily="50" charset="-127"/>
                <a:cs typeface="Arial" charset="0"/>
                <a:sym typeface="Wingdings" panose="05000000000000000000" pitchFamily="2" charset="2"/>
              </a:rPr>
              <a:t>guide document</a:t>
            </a:r>
            <a:endParaRPr lang="en-US" altLang="ko-KR" sz="1700" dirty="0">
              <a:ea typeface="맑은 고딕" pitchFamily="50" charset="-127"/>
              <a:cs typeface="Arial" charset="0"/>
              <a:sym typeface="Wingdings" panose="05000000000000000000" pitchFamily="2" charset="2"/>
            </a:endParaRPr>
          </a:p>
          <a:p>
            <a:pPr marL="742898" lvl="1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TVSystemService_HAL_template.tar.gz</a:t>
            </a: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  <a:sym typeface="Wingdings" panose="05000000000000000000" pitchFamily="2" charset="2"/>
              </a:rPr>
              <a:t>HAL skeleton code</a:t>
            </a:r>
          </a:p>
          <a:p>
            <a:pPr marL="742898" lvl="1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</a:rPr>
              <a:t>TVSystemService_jnidoc.tar.gz</a:t>
            </a:r>
          </a:p>
          <a:p>
            <a:pPr marL="1200098" lvl="2" indent="-285750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Calibri" panose="020F0502020204030204" pitchFamily="34" charset="0"/>
              <a:buChar char="⁻"/>
              <a:defRPr/>
            </a:pPr>
            <a:r>
              <a:rPr lang="en-US" altLang="ko-KR" sz="1700" dirty="0">
                <a:ea typeface="맑은 고딕" pitchFamily="50" charset="-127"/>
                <a:cs typeface="Arial" charset="0"/>
                <a:sym typeface="Wingdings" panose="05000000000000000000" pitchFamily="2" charset="2"/>
              </a:rPr>
              <a:t>HAL API </a:t>
            </a:r>
            <a:r>
              <a:rPr lang="en-US" altLang="ko-KR" sz="1700" dirty="0" err="1" smtClean="0">
                <a:ea typeface="맑은 고딕" pitchFamily="50" charset="-127"/>
                <a:cs typeface="Arial" charset="0"/>
                <a:sym typeface="Wingdings" panose="05000000000000000000" pitchFamily="2" charset="2"/>
              </a:rPr>
              <a:t>jnidoc</a:t>
            </a:r>
            <a:endParaRPr lang="en-US" altLang="ko-KR" sz="1700" dirty="0">
              <a:ea typeface="맑은 고딕" pitchFamily="50" charset="-127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59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sz="1800" dirty="0">
                <a:latin typeface="+mn-ea"/>
                <a:ea typeface="+mn-ea"/>
                <a:cs typeface="Arial" charset="0"/>
              </a:rPr>
              <a:t>HDCP on/off </a:t>
            </a:r>
            <a:r>
              <a:rPr lang="en-US" altLang="ko-KR" sz="1800" dirty="0" smtClean="0">
                <a:latin typeface="+mn-ea"/>
                <a:ea typeface="+mn-ea"/>
                <a:cs typeface="Arial" charset="0"/>
              </a:rPr>
              <a:t>and</a:t>
            </a:r>
            <a:r>
              <a:rPr lang="ko-KR" altLang="en-US" sz="1800" dirty="0" smtClean="0">
                <a:latin typeface="+mn-ea"/>
                <a:ea typeface="+mn-ea"/>
                <a:cs typeface="Arial" charset="0"/>
              </a:rPr>
              <a:t> </a:t>
            </a:r>
            <a:r>
              <a:rPr lang="en-US" altLang="ko-KR" sz="1800" dirty="0">
                <a:latin typeface="+mn-ea"/>
                <a:ea typeface="+mn-ea"/>
                <a:cs typeface="Arial" charset="0"/>
              </a:rPr>
              <a:t>version </a:t>
            </a:r>
            <a:r>
              <a:rPr lang="en-US" altLang="ko-KR" sz="1800" dirty="0" smtClean="0">
                <a:latin typeface="+mn-ea"/>
                <a:ea typeface="+mn-ea"/>
                <a:cs typeface="Arial" charset="0"/>
              </a:rPr>
              <a:t>setup</a:t>
            </a:r>
            <a:r>
              <a:rPr lang="ko-KR" altLang="en-US" sz="1800" dirty="0" smtClean="0">
                <a:latin typeface="+mn-ea"/>
                <a:ea typeface="+mn-ea"/>
                <a:cs typeface="Arial" charset="0"/>
              </a:rPr>
              <a:t> </a:t>
            </a:r>
            <a:r>
              <a:rPr lang="en-US" altLang="ko-KR" sz="1800" dirty="0">
                <a:latin typeface="+mn-ea"/>
                <a:ea typeface="+mn-ea"/>
                <a:cs typeface="Arial" charset="0"/>
              </a:rPr>
              <a:t>(for debug)</a:t>
            </a:r>
            <a:endParaRPr lang="en-US" altLang="ko-KR" sz="1400" dirty="0">
              <a:latin typeface="+mn-ea"/>
              <a:ea typeface="+mn-ea"/>
              <a:cs typeface="Arial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86F6-CE91-4A97-98B6-288278FB8639}" type="slidenum">
              <a:rPr lang="ko-KR" altLang="en-US" smtClean="0">
                <a:latin typeface="+mn-ea"/>
              </a:rPr>
              <a:pPr/>
              <a:t>3</a:t>
            </a:fld>
            <a:endParaRPr lang="ko-KR" altLang="en-US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012" y="6736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2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417184" y="692696"/>
            <a:ext cx="8229600" cy="583264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latin typeface="+mn-ea"/>
                <a:cs typeface="Arial" charset="0"/>
              </a:rPr>
              <a:t>Forced HDCP off (for debug)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Function for debugging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If “data/</a:t>
            </a:r>
            <a:r>
              <a:rPr lang="en-US" altLang="ko-KR" sz="1600" dirty="0" err="1" smtClean="0">
                <a:latin typeface="+mn-ea"/>
                <a:cs typeface="Arial" charset="0"/>
              </a:rPr>
              <a:t>btv_home</a:t>
            </a:r>
            <a:r>
              <a:rPr lang="en-US" altLang="ko-KR" sz="1600" dirty="0" smtClean="0">
                <a:latin typeface="+mn-ea"/>
                <a:cs typeface="Arial" charset="0"/>
              </a:rPr>
              <a:t>/</a:t>
            </a:r>
            <a:r>
              <a:rPr lang="en-US" altLang="ko-KR" sz="1600" dirty="0" err="1" smtClean="0">
                <a:latin typeface="+mn-ea"/>
                <a:cs typeface="Arial" charset="0"/>
              </a:rPr>
              <a:t>moded</a:t>
            </a:r>
            <a:r>
              <a:rPr lang="en-US" altLang="ko-KR" sz="1600" dirty="0" smtClean="0">
                <a:latin typeface="+mn-ea"/>
                <a:cs typeface="Arial" charset="0"/>
              </a:rPr>
              <a:t>” file is present, should set HDCP off</a:t>
            </a:r>
          </a:p>
          <a:p>
            <a:pPr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b="1" dirty="0">
              <a:latin typeface="+mn-ea"/>
              <a:cs typeface="Arial" charset="0"/>
            </a:endParaRPr>
          </a:p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latin typeface="+mn-ea"/>
                <a:cs typeface="Arial" charset="0"/>
              </a:rPr>
              <a:t>Configuration of each version of HDCP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Debugging and functionality for specific users 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err="1" smtClean="0">
                <a:latin typeface="+mn-ea"/>
                <a:cs typeface="Arial" charset="0"/>
              </a:rPr>
              <a:t>hdcp</a:t>
            </a:r>
            <a:r>
              <a:rPr lang="en-US" altLang="ko-KR" sz="1600" dirty="0" smtClean="0">
                <a:latin typeface="+mn-ea"/>
                <a:cs typeface="Arial" charset="0"/>
              </a:rPr>
              <a:t> </a:t>
            </a:r>
            <a:r>
              <a:rPr lang="en-US" altLang="ko-KR" sz="1600" dirty="0">
                <a:latin typeface="+mn-ea"/>
                <a:cs typeface="Arial" charset="0"/>
              </a:rPr>
              <a:t>2.x  </a:t>
            </a:r>
            <a:r>
              <a:rPr lang="en-US" altLang="ko-KR" sz="1600" dirty="0" smtClean="0">
                <a:latin typeface="+mn-ea"/>
                <a:cs typeface="Arial" charset="0"/>
              </a:rPr>
              <a:t>mode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is set as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r>
              <a:rPr lang="en-US" altLang="ko-KR" sz="1600" dirty="0">
                <a:latin typeface="+mn-ea"/>
                <a:cs typeface="Arial" charset="0"/>
              </a:rPr>
              <a:t>default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Automatically set to 1.x or 2.x depending on the </a:t>
            </a:r>
            <a:r>
              <a:rPr lang="en-US" altLang="ko-KR" sz="1600" dirty="0" err="1">
                <a:latin typeface="+mn-ea"/>
                <a:cs typeface="Arial" charset="0"/>
              </a:rPr>
              <a:t>hdcp</a:t>
            </a:r>
            <a:r>
              <a:rPr lang="en-US" altLang="ko-KR" sz="1600" dirty="0">
                <a:latin typeface="+mn-ea"/>
                <a:cs typeface="Arial" charset="0"/>
              </a:rPr>
              <a:t> mode supported by the connected TV</a:t>
            </a:r>
            <a:endParaRPr lang="en-US" altLang="ko-KR" dirty="0">
              <a:latin typeface="+mn-ea"/>
              <a:cs typeface="Arial" charset="0"/>
            </a:endParaRP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ko-KR" altLang="en-US" sz="1600" dirty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"/data/</a:t>
            </a:r>
            <a:r>
              <a:rPr lang="en-US" altLang="ko-KR" sz="1600" dirty="0" err="1" smtClean="0">
                <a:latin typeface="+mn-ea"/>
                <a:cs typeface="Arial" charset="0"/>
              </a:rPr>
              <a:t>btv_home</a:t>
            </a:r>
            <a:r>
              <a:rPr lang="en-US" altLang="ko-KR" sz="1600" dirty="0" smtClean="0">
                <a:latin typeface="+mn-ea"/>
                <a:cs typeface="Arial" charset="0"/>
              </a:rPr>
              <a:t>/hdcp_version_1x</a:t>
            </a:r>
            <a:r>
              <a:rPr lang="en-US" altLang="ko-KR" sz="1600" dirty="0" smtClean="0">
                <a:latin typeface="+mn-ea"/>
                <a:cs typeface="Arial" charset="0"/>
              </a:rPr>
              <a:t>“: if </a:t>
            </a:r>
            <a:r>
              <a:rPr lang="en-US" altLang="ko-KR" sz="1600" dirty="0">
                <a:latin typeface="+mn-ea"/>
                <a:cs typeface="Arial" charset="0"/>
              </a:rPr>
              <a:t>the file exists, it works as </a:t>
            </a:r>
            <a:r>
              <a:rPr lang="en-US" altLang="ko-KR" sz="1600" dirty="0" err="1">
                <a:latin typeface="+mn-ea"/>
                <a:cs typeface="Arial" charset="0"/>
              </a:rPr>
              <a:t>hdcp</a:t>
            </a:r>
            <a:r>
              <a:rPr lang="en-US" altLang="ko-KR" sz="1600" dirty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1.x</a:t>
            </a:r>
          </a:p>
          <a:p>
            <a:pPr marL="914348" lvl="2"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- Even </a:t>
            </a:r>
            <a:r>
              <a:rPr lang="en-US" altLang="ko-KR" sz="1600" dirty="0">
                <a:latin typeface="+mn-ea"/>
                <a:cs typeface="Arial" charset="0"/>
              </a:rPr>
              <a:t>if the connected TV is supported by hdcp2.x, STB side is set to hdcp1.x</a:t>
            </a:r>
            <a:endParaRPr lang="en-US" altLang="ko-KR" dirty="0">
              <a:latin typeface="+mn-ea"/>
              <a:cs typeface="Arial" charset="0"/>
            </a:endParaRP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n-US" altLang="ko-KR" b="1" dirty="0"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826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sz="1800" dirty="0">
                <a:latin typeface="+mn-ea"/>
                <a:ea typeface="+mn-ea"/>
                <a:cs typeface="Arial" charset="0"/>
              </a:rPr>
              <a:t>Auto Reset </a:t>
            </a:r>
            <a:r>
              <a:rPr lang="en-US" altLang="ko-KR" sz="1800" dirty="0" smtClean="0">
                <a:latin typeface="+mn-ea"/>
                <a:ea typeface="+mn-ea"/>
                <a:cs typeface="Arial" charset="0"/>
              </a:rPr>
              <a:t>Guide</a:t>
            </a:r>
            <a:endParaRPr lang="en-US" altLang="ko-KR" sz="1800" dirty="0">
              <a:latin typeface="+mn-ea"/>
              <a:ea typeface="+mn-ea"/>
              <a:cs typeface="Arial" charset="0"/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86F6-CE91-4A97-98B6-288278FB8639}" type="slidenum">
              <a:rPr lang="ko-KR" altLang="en-US" smtClean="0">
                <a:latin typeface="+mn-ea"/>
              </a:rPr>
              <a:pPr/>
              <a:t>4</a:t>
            </a:fld>
            <a:endParaRPr lang="ko-KR" altLang="en-US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012" y="6736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3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417184" y="692696"/>
            <a:ext cx="8229600" cy="554461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85698" indent="-28575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latin typeface="+mn-ea"/>
                <a:cs typeface="Arial" charset="0"/>
              </a:rPr>
              <a:t>Ability to cold boot the STB without knowing the user in a specific situation (decided by App)</a:t>
            </a:r>
            <a:endParaRPr lang="en-US" altLang="ko-KR" b="1" dirty="0" smtClean="0">
              <a:latin typeface="+mn-ea"/>
              <a:cs typeface="Arial" charset="0"/>
            </a:endParaRPr>
          </a:p>
          <a:p>
            <a:pPr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b="1" dirty="0">
              <a:latin typeface="+mn-ea"/>
              <a:cs typeface="Arial" charset="0"/>
            </a:endParaRPr>
          </a:p>
          <a:p>
            <a:pPr marL="285698" indent="-28575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solidFill>
                  <a:srgbClr val="00B050"/>
                </a:solidFill>
                <a:latin typeface="+mn-ea"/>
                <a:cs typeface="Arial" charset="0"/>
              </a:rPr>
              <a:t>The TV screen should not come out from the bootloader, the TV should not be turned on by CEC control. 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rial" charset="0"/>
              </a:rPr>
              <a:t>STB </a:t>
            </a:r>
            <a:r>
              <a:rPr lang="en-US" altLang="ko-KR" b="1" dirty="0">
                <a:solidFill>
                  <a:srgbClr val="00B050"/>
                </a:solidFill>
                <a:latin typeface="+mn-ea"/>
                <a:cs typeface="Arial" charset="0"/>
              </a:rPr>
              <a:t>must be in standby mode when booting is completed</a:t>
            </a: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rial" charset="0"/>
              </a:rPr>
              <a:t>.</a:t>
            </a:r>
          </a:p>
          <a:p>
            <a:pPr marL="285698" indent="-28575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endParaRPr lang="en-US" altLang="ko-KR" b="1" dirty="0">
              <a:latin typeface="+mn-ea"/>
              <a:cs typeface="Arial" charset="0"/>
            </a:endParaRPr>
          </a:p>
          <a:p>
            <a:pPr marL="285698" indent="-28575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 smtClean="0">
                <a:latin typeface="+mn-ea"/>
                <a:cs typeface="Arial" charset="0"/>
              </a:rPr>
              <a:t>Operation</a:t>
            </a:r>
            <a:endParaRPr lang="en-US" altLang="ko-KR" b="1" dirty="0">
              <a:latin typeface="+mn-ea"/>
              <a:cs typeface="Arial" charset="0"/>
            </a:endParaRPr>
          </a:p>
          <a:p>
            <a:pPr marL="800048" lvl="1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+mj-lt"/>
              <a:buAutoNum type="arabicPeriod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App issues the reboot command</a:t>
            </a:r>
            <a:endParaRPr lang="en-US" altLang="ko-KR" sz="1600" dirty="0">
              <a:latin typeface="+mn-ea"/>
              <a:cs typeface="Arial" charset="0"/>
            </a:endParaRPr>
          </a:p>
          <a:p>
            <a:pPr marL="1257248" lvl="2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“</a:t>
            </a:r>
            <a:r>
              <a:rPr lang="en-US" altLang="ko-KR" sz="1600" dirty="0" err="1" smtClean="0">
                <a:latin typeface="+mn-ea"/>
                <a:cs typeface="Arial" charset="0"/>
              </a:rPr>
              <a:t>system_reset</a:t>
            </a:r>
            <a:r>
              <a:rPr lang="en-US" altLang="ko-KR" sz="1600" dirty="0" smtClean="0">
                <a:latin typeface="+mn-ea"/>
                <a:cs typeface="Arial" charset="0"/>
              </a:rPr>
              <a:t>” command is </a:t>
            </a:r>
            <a:r>
              <a:rPr lang="en-US" altLang="ko-KR" sz="1600" dirty="0">
                <a:latin typeface="+mn-ea"/>
                <a:cs typeface="Arial" charset="0"/>
              </a:rPr>
              <a:t>inserted in reboot </a:t>
            </a:r>
            <a:r>
              <a:rPr lang="en-US" altLang="ko-KR" sz="1600" dirty="0" smtClean="0">
                <a:latin typeface="+mn-ea"/>
                <a:cs typeface="Arial" charset="0"/>
              </a:rPr>
              <a:t>command as below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endParaRPr lang="en-US" altLang="ko-KR" sz="1600" dirty="0">
              <a:latin typeface="+mn-ea"/>
              <a:cs typeface="Arial" charset="0"/>
            </a:endParaRPr>
          </a:p>
          <a:p>
            <a:pPr marL="1200098" lvl="2" indent="-28575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reboot </a:t>
            </a:r>
            <a:r>
              <a:rPr lang="en-US" altLang="ko-KR" sz="1600" dirty="0" err="1" smtClean="0">
                <a:latin typeface="+mn-ea"/>
                <a:cs typeface="Arial" charset="0"/>
              </a:rPr>
              <a:t>system_reset</a:t>
            </a:r>
            <a:endParaRPr lang="en-US" altLang="ko-KR" sz="1600" b="1" dirty="0">
              <a:solidFill>
                <a:srgbClr val="FF0000"/>
              </a:solidFill>
              <a:latin typeface="+mn-ea"/>
              <a:cs typeface="Arial" charset="0"/>
            </a:endParaRPr>
          </a:p>
          <a:p>
            <a:pPr marL="800048" lvl="1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+mj-lt"/>
              <a:buAutoNum type="arabicPeriod"/>
              <a:defRPr/>
            </a:pP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The Boot loader from manufacturer checks</a:t>
            </a:r>
            <a:r>
              <a:rPr lang="ko-KR" altLang="en-US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“</a:t>
            </a:r>
            <a:r>
              <a:rPr lang="en-US" altLang="ko-KR" sz="1600" dirty="0" err="1" smtClean="0">
                <a:latin typeface="+mn-ea"/>
                <a:cs typeface="Arial" charset="0"/>
              </a:rPr>
              <a:t>system_reset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”</a:t>
            </a:r>
            <a:endParaRPr lang="en-US" altLang="ko-KR" sz="1600" dirty="0">
              <a:solidFill>
                <a:srgbClr val="00B050"/>
              </a:solidFill>
              <a:latin typeface="+mn-ea"/>
              <a:cs typeface="Arial" charset="0"/>
            </a:endParaRPr>
          </a:p>
          <a:p>
            <a:pPr marL="1257248" lvl="2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00B050"/>
                </a:solidFill>
                <a:latin typeface="+mn-ea"/>
                <a:cs typeface="Arial" charset="0"/>
              </a:rPr>
              <a:t>If it is confirmed to be an auto reset, do not display the TV screen from the 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bootloader.</a:t>
            </a:r>
            <a:endParaRPr lang="en-US" altLang="ko-KR" sz="1600" dirty="0">
              <a:solidFill>
                <a:srgbClr val="00B050"/>
              </a:solidFill>
              <a:latin typeface="+mn-ea"/>
              <a:cs typeface="Arial" charset="0"/>
            </a:endParaRPr>
          </a:p>
          <a:p>
            <a:pPr marL="1257248" lvl="2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00B050"/>
                </a:solidFill>
                <a:latin typeface="+mn-ea"/>
                <a:cs typeface="Arial" charset="0"/>
              </a:rPr>
              <a:t>Set "</a:t>
            </a:r>
            <a:r>
              <a:rPr lang="en-US" altLang="ko-KR" sz="1600" dirty="0" err="1">
                <a:solidFill>
                  <a:srgbClr val="00B050"/>
                </a:solidFill>
                <a:latin typeface="+mn-ea"/>
                <a:cs typeface="Arial" charset="0"/>
              </a:rPr>
              <a:t>sys.skb.auto_reset</a:t>
            </a:r>
            <a:r>
              <a:rPr lang="en-US" altLang="ko-KR" sz="1600" dirty="0">
                <a:solidFill>
                  <a:srgbClr val="00B050"/>
                </a:solidFill>
                <a:latin typeface="+mn-ea"/>
                <a:cs typeface="Arial" charset="0"/>
              </a:rPr>
              <a:t>" to true in the System 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property when </a:t>
            </a:r>
            <a:r>
              <a:rPr lang="en-US" altLang="ko-KR" sz="1600" dirty="0" err="1" smtClean="0">
                <a:solidFill>
                  <a:srgbClr val="00B050"/>
                </a:solidFill>
                <a:latin typeface="+mn-ea"/>
                <a:cs typeface="Arial" charset="0"/>
              </a:rPr>
              <a:t>amlogic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 driver is loading.</a:t>
            </a:r>
            <a:endParaRPr lang="en-US" altLang="ko-KR" sz="1600" dirty="0">
              <a:solidFill>
                <a:srgbClr val="00B050"/>
              </a:solidFill>
              <a:latin typeface="+mn-ea"/>
              <a:cs typeface="Arial" charset="0"/>
            </a:endParaRPr>
          </a:p>
          <a:p>
            <a:pPr marL="800048" lvl="1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+mj-lt"/>
              <a:buAutoNum type="arabicPeriod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Middleware checks </a:t>
            </a:r>
            <a:r>
              <a:rPr lang="en-US" altLang="ko-KR" sz="1600" dirty="0" err="1">
                <a:latin typeface="+mn-ea"/>
                <a:cs typeface="Arial" charset="0"/>
              </a:rPr>
              <a:t>sys.skb.auto_reset</a:t>
            </a:r>
            <a:r>
              <a:rPr lang="en-US" altLang="ko-KR" sz="1600" dirty="0">
                <a:latin typeface="+mn-ea"/>
                <a:cs typeface="Arial" charset="0"/>
              </a:rPr>
              <a:t> to disable </a:t>
            </a:r>
            <a:r>
              <a:rPr lang="en-US" altLang="ko-KR" sz="1600" dirty="0" err="1" smtClean="0">
                <a:latin typeface="+mn-ea"/>
                <a:cs typeface="Arial" charset="0"/>
              </a:rPr>
              <a:t>cec</a:t>
            </a:r>
            <a:r>
              <a:rPr lang="en-US" altLang="ko-KR" sz="1600" dirty="0" smtClean="0">
                <a:latin typeface="+mn-ea"/>
                <a:cs typeface="Arial" charset="0"/>
              </a:rPr>
              <a:t>.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marL="800048" lvl="1" indent="-342900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+mj-lt"/>
              <a:buAutoNum type="arabicPeriod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UI App checks </a:t>
            </a:r>
            <a:r>
              <a:rPr lang="en-US" altLang="ko-KR" sz="1600" dirty="0" err="1">
                <a:latin typeface="+mn-ea"/>
                <a:cs typeface="Arial" charset="0"/>
              </a:rPr>
              <a:t>sys.skb.auto_reset</a:t>
            </a:r>
            <a:r>
              <a:rPr lang="en-US" altLang="ko-KR" sz="1600" dirty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property to </a:t>
            </a:r>
            <a:r>
              <a:rPr lang="en-US" altLang="ko-KR" sz="1600" dirty="0">
                <a:latin typeface="+mn-ea"/>
                <a:cs typeface="Arial" charset="0"/>
              </a:rPr>
              <a:t>switch STB to standby mode, </a:t>
            </a:r>
            <a:r>
              <a:rPr lang="en-US" altLang="ko-KR" sz="1600" dirty="0" smtClean="0">
                <a:latin typeface="+mn-ea"/>
                <a:cs typeface="Arial" charset="0"/>
              </a:rPr>
              <a:t>and initializes </a:t>
            </a:r>
            <a:r>
              <a:rPr lang="en-US" altLang="ko-KR" sz="1600" dirty="0" err="1">
                <a:latin typeface="+mn-ea"/>
                <a:cs typeface="Arial" charset="0"/>
              </a:rPr>
              <a:t>sys.skb.auto_reset</a:t>
            </a:r>
            <a:r>
              <a:rPr lang="en-US" altLang="ko-KR" sz="1600" dirty="0">
                <a:latin typeface="+mn-ea"/>
                <a:cs typeface="Arial" charset="0"/>
              </a:rPr>
              <a:t> value</a:t>
            </a:r>
          </a:p>
        </p:txBody>
      </p:sp>
    </p:spTree>
    <p:extLst>
      <p:ext uri="{BB962C8B-B14F-4D97-AF65-F5344CB8AC3E}">
        <p14:creationId xmlns:p14="http://schemas.microsoft.com/office/powerpoint/2010/main" val="396083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sz="1800" dirty="0">
                <a:latin typeface="+mn-ea"/>
                <a:ea typeface="+mn-ea"/>
                <a:cs typeface="Arial" charset="0"/>
              </a:rPr>
              <a:t>Console enable</a:t>
            </a:r>
            <a:r>
              <a:rPr lang="ko-KR" altLang="en-US" sz="1800" dirty="0">
                <a:latin typeface="+mn-ea"/>
                <a:ea typeface="+mn-ea"/>
                <a:cs typeface="Arial" charset="0"/>
              </a:rPr>
              <a:t> </a:t>
            </a:r>
            <a:r>
              <a:rPr lang="en-US" altLang="ko-KR" sz="1800" dirty="0">
                <a:latin typeface="+mn-ea"/>
                <a:ea typeface="+mn-ea"/>
                <a:cs typeface="Arial" charset="0"/>
              </a:rPr>
              <a:t>(for debug)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86F6-CE91-4A97-98B6-288278FB8639}" type="slidenum">
              <a:rPr lang="ko-KR" altLang="en-US" smtClean="0">
                <a:latin typeface="+mn-ea"/>
              </a:rPr>
              <a:pPr/>
              <a:t>5</a:t>
            </a:fld>
            <a:endParaRPr lang="ko-KR" altLang="en-US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012" y="6736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4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417184" y="692696"/>
            <a:ext cx="8229600" cy="56166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>
                <a:latin typeface="+mn-ea"/>
                <a:cs typeface="Arial" charset="0"/>
              </a:rPr>
              <a:t>Console enable feature</a:t>
            </a:r>
          </a:p>
          <a:p>
            <a:pPr marL="742898" lvl="1" indent="-28575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Enables console for debugging in User </a:t>
            </a:r>
            <a:r>
              <a:rPr lang="en-US" altLang="ko-KR" sz="1600" dirty="0" smtClean="0">
                <a:latin typeface="+mn-ea"/>
                <a:cs typeface="Arial" charset="0"/>
              </a:rPr>
              <a:t>mode</a:t>
            </a:r>
          </a:p>
          <a:p>
            <a:pPr marL="742898" lvl="1" indent="-285750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The manufacturer enables console if system property "</a:t>
            </a:r>
            <a:r>
              <a:rPr lang="en-US" altLang="ko-KR" sz="1600" dirty="0" err="1">
                <a:latin typeface="+mn-ea"/>
                <a:cs typeface="Arial" charset="0"/>
              </a:rPr>
              <a:t>persist.sys.console.enable</a:t>
            </a:r>
            <a:r>
              <a:rPr lang="en-US" altLang="ko-KR" sz="1600" dirty="0">
                <a:latin typeface="+mn-ea"/>
                <a:cs typeface="Arial" charset="0"/>
              </a:rPr>
              <a:t>" is "SK8r0@d8@nd"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Tx/>
              <a:buChar char="-"/>
              <a:defRPr/>
            </a:pPr>
            <a:endParaRPr lang="en-US" altLang="ko-KR" dirty="0"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0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atinLnBrk="0"/>
            <a:r>
              <a:rPr lang="en-US" altLang="ko-KR" sz="1800" dirty="0">
                <a:latin typeface="+mn-ea"/>
                <a:ea typeface="+mn-ea"/>
                <a:cs typeface="Arial" charset="0"/>
              </a:rPr>
              <a:t>Key (for SKB special feature key)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586F6-CE91-4A97-98B6-288278FB8639}" type="slidenum">
              <a:rPr lang="ko-KR" altLang="en-US" smtClean="0">
                <a:latin typeface="+mn-ea"/>
              </a:rPr>
              <a:pPr/>
              <a:t>6</a:t>
            </a:fld>
            <a:endParaRPr lang="ko-KR" altLang="en-US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012" y="6736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5</a:t>
            </a:r>
            <a:endParaRPr lang="ko-KR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내용 개체 틀 2"/>
          <p:cNvSpPr txBox="1">
            <a:spLocks/>
          </p:cNvSpPr>
          <p:nvPr/>
        </p:nvSpPr>
        <p:spPr>
          <a:xfrm>
            <a:off x="417184" y="548680"/>
            <a:ext cx="8229600" cy="57606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 smtClean="0">
                <a:solidFill>
                  <a:srgbClr val="00B050"/>
                </a:solidFill>
                <a:latin typeface="+mn-ea"/>
                <a:cs typeface="Arial" charset="0"/>
              </a:rPr>
              <a:t>Start recovery mode</a:t>
            </a: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solidFill>
                  <a:srgbClr val="00B050"/>
                </a:solidFill>
                <a:latin typeface="+mn-ea"/>
                <a:cs typeface="Arial" charset="0"/>
              </a:rPr>
              <a:t>Pressing the channel 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up and down key </a:t>
            </a:r>
            <a:r>
              <a:rPr lang="en-US" altLang="ko-KR" sz="1600" dirty="0">
                <a:solidFill>
                  <a:srgbClr val="00B050"/>
                </a:solidFill>
                <a:latin typeface="+mn-ea"/>
                <a:cs typeface="Arial" charset="0"/>
              </a:rPr>
              <a:t>at the same time on front panel makes to enter into the recovery mode during STB cold </a:t>
            </a:r>
            <a:r>
              <a:rPr lang="en-US" altLang="ko-KR" sz="1600" dirty="0" smtClean="0">
                <a:solidFill>
                  <a:srgbClr val="00B050"/>
                </a:solidFill>
                <a:latin typeface="+mn-ea"/>
                <a:cs typeface="Arial" charset="0"/>
              </a:rPr>
              <a:t>booting.</a:t>
            </a:r>
            <a:endParaRPr lang="en-US" altLang="ko-KR" sz="1600" dirty="0" smtClean="0">
              <a:solidFill>
                <a:srgbClr val="00B050"/>
              </a:solidFill>
              <a:latin typeface="+mn-ea"/>
              <a:cs typeface="Arial" charset="0"/>
            </a:endParaRPr>
          </a:p>
          <a:p>
            <a:pPr marL="742898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n-US" altLang="ko-KR" sz="1600" dirty="0" smtClean="0">
              <a:latin typeface="+mn-ea"/>
              <a:cs typeface="Arial" charset="0"/>
            </a:endParaRPr>
          </a:p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 smtClean="0">
                <a:latin typeface="+mn-ea"/>
                <a:cs typeface="Arial" charset="0"/>
              </a:rPr>
              <a:t>RCU info </a:t>
            </a:r>
            <a:r>
              <a:rPr lang="en-US" altLang="ko-KR" b="1" dirty="0" smtClean="0">
                <a:latin typeface="+mn-ea"/>
                <a:cs typeface="Arial" charset="0"/>
              </a:rPr>
              <a:t>key</a:t>
            </a:r>
            <a:endParaRPr lang="en-US" altLang="ko-KR" b="1" dirty="0" smtClean="0">
              <a:solidFill>
                <a:srgbClr val="FF0000"/>
              </a:solidFill>
              <a:latin typeface="+mn-ea"/>
              <a:cs typeface="Arial" charset="0"/>
            </a:endParaRPr>
          </a:p>
          <a:p>
            <a:pPr marL="742950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STB power, TV power, RCU Info key is transmitted when the integrated power key is input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marL="742950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If </a:t>
            </a:r>
            <a:r>
              <a:rPr lang="en-US" altLang="ko-KR" sz="1600" dirty="0" err="1" smtClean="0">
                <a:latin typeface="+mn-ea"/>
                <a:cs typeface="Arial" charset="0"/>
              </a:rPr>
              <a:t>linux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r>
              <a:rPr lang="en-US" altLang="ko-KR" sz="1600" dirty="0" err="1">
                <a:latin typeface="+mn-ea"/>
                <a:cs typeface="Arial" charset="0"/>
              </a:rPr>
              <a:t>scancode</a:t>
            </a:r>
            <a:r>
              <a:rPr lang="en-US" altLang="ko-KR" sz="1600" dirty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in KEYCODE_MANNER_MODE is transmitted according to the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r>
              <a:rPr lang="en-US" altLang="ko-KR" sz="1600" dirty="0" smtClean="0">
                <a:latin typeface="+mn-ea"/>
                <a:cs typeface="Arial" charset="0"/>
              </a:rPr>
              <a:t>RCU, middleware transforms and obtains the maker and version of RCU</a:t>
            </a:r>
            <a:r>
              <a:rPr lang="ko-KR" altLang="en-US" sz="1600" dirty="0" smtClean="0">
                <a:latin typeface="+mn-ea"/>
                <a:cs typeface="Arial" charset="0"/>
              </a:rPr>
              <a:t> </a:t>
            </a:r>
            <a:r>
              <a:rPr lang="en-US" altLang="ko-KR" sz="1400" dirty="0" smtClean="0">
                <a:latin typeface="+mn-ea"/>
                <a:cs typeface="Arial" charset="0"/>
              </a:rPr>
              <a:t>(* save as system property: </a:t>
            </a:r>
            <a:r>
              <a:rPr lang="en-US" altLang="ko-KR" sz="1400" dirty="0" err="1" smtClean="0">
                <a:latin typeface="+mn-ea"/>
                <a:cs typeface="Arial" charset="0"/>
              </a:rPr>
              <a:t>dev.rcu.manu</a:t>
            </a:r>
            <a:r>
              <a:rPr lang="en-US" altLang="ko-KR" sz="1400" dirty="0">
                <a:latin typeface="+mn-ea"/>
                <a:cs typeface="Arial" charset="0"/>
              </a:rPr>
              <a:t>, </a:t>
            </a:r>
            <a:r>
              <a:rPr lang="en-US" altLang="ko-KR" sz="1400" dirty="0" err="1" smtClean="0">
                <a:latin typeface="+mn-ea"/>
                <a:cs typeface="Arial" charset="0"/>
              </a:rPr>
              <a:t>dev.rcu.ver</a:t>
            </a:r>
            <a:r>
              <a:rPr lang="en-US" altLang="ko-KR" sz="1400" dirty="0" smtClean="0">
                <a:latin typeface="+mn-ea"/>
                <a:cs typeface="Arial" charset="0"/>
              </a:rPr>
              <a:t>)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marL="742950" lvl="1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 smtClean="0">
                <a:latin typeface="+mn-ea"/>
                <a:cs typeface="Arial" charset="0"/>
              </a:rPr>
              <a:t>If new RCU which has new button(s) is added, manufacturer has to apply </a:t>
            </a:r>
            <a:r>
              <a:rPr lang="en-US" altLang="ko-KR" sz="1600" dirty="0" smtClean="0">
                <a:latin typeface="+mn-ea"/>
                <a:cs typeface="Arial" charset="0"/>
              </a:rPr>
              <a:t>new keys.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lvl="1"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sz="1600" dirty="0" smtClean="0">
              <a:latin typeface="+mn-ea"/>
              <a:cs typeface="Arial" charset="0"/>
            </a:endParaRPr>
          </a:p>
          <a:p>
            <a:pPr marL="285750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b="1" dirty="0" smtClean="0">
                <a:latin typeface="+mn-ea"/>
                <a:cs typeface="Arial" charset="0"/>
              </a:rPr>
              <a:t>SKB key list</a:t>
            </a:r>
          </a:p>
          <a:p>
            <a:pPr marL="742950" lvl="2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Refer to the “RCU Info” sheet </a:t>
            </a:r>
            <a:r>
              <a:rPr lang="en-US" altLang="ko-KR" sz="1600" dirty="0" smtClean="0">
                <a:latin typeface="+mn-ea"/>
                <a:cs typeface="Arial" charset="0"/>
              </a:rPr>
              <a:t>which was </a:t>
            </a:r>
            <a:r>
              <a:rPr lang="en-US" altLang="ko-KR" sz="1600" smtClean="0">
                <a:latin typeface="+mn-ea"/>
                <a:cs typeface="Arial" charset="0"/>
              </a:rPr>
              <a:t>already sent to ALT. </a:t>
            </a:r>
            <a:r>
              <a:rPr lang="en-US" altLang="ko-KR" sz="1600" dirty="0" smtClean="0">
                <a:latin typeface="+mn-ea"/>
                <a:cs typeface="Arial" charset="0"/>
              </a:rPr>
              <a:t>(SKB_ATV_STB_Key_Code_20181016_v2.8.xlsx</a:t>
            </a:r>
            <a:r>
              <a:rPr lang="en-US" altLang="ko-KR" sz="1600" dirty="0">
                <a:latin typeface="+mn-ea"/>
                <a:cs typeface="Arial" charset="0"/>
              </a:rPr>
              <a:t>)</a:t>
            </a:r>
            <a:endParaRPr lang="en-US" altLang="ko-KR" sz="1600" dirty="0" smtClean="0">
              <a:latin typeface="+mn-ea"/>
              <a:cs typeface="Arial" charset="0"/>
            </a:endParaRPr>
          </a:p>
          <a:p>
            <a:pPr marL="457200" lvl="2"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sz="1600" dirty="0" smtClean="0">
              <a:latin typeface="+mn-ea"/>
              <a:cs typeface="Arial" charset="0"/>
            </a:endParaRPr>
          </a:p>
          <a:p>
            <a:pPr marL="285698" indent="-285750">
              <a:spcBef>
                <a:spcPct val="0"/>
              </a:spcBef>
              <a:buClr>
                <a:schemeClr val="tx1"/>
              </a:buClr>
              <a:buSzPct val="120000"/>
              <a:buFont typeface="Wingdings" panose="05000000000000000000" pitchFamily="2" charset="2"/>
              <a:buChar char="l"/>
              <a:defRPr/>
            </a:pPr>
            <a:r>
              <a:rPr lang="en-US" altLang="ko-KR" sz="1600" b="1" dirty="0" err="1" smtClean="0">
                <a:latin typeface="+mn-ea"/>
                <a:cs typeface="Arial" charset="0"/>
              </a:rPr>
              <a:t>KeyEvent</a:t>
            </a:r>
            <a:r>
              <a:rPr lang="en-US" altLang="ko-KR" sz="1600" b="1" dirty="0" smtClean="0">
                <a:latin typeface="+mn-ea"/>
                <a:cs typeface="Arial" charset="0"/>
              </a:rPr>
              <a:t> Name will be changed/updated</a:t>
            </a:r>
            <a:endParaRPr lang="en-US" altLang="ko-KR" sz="1600" b="1" dirty="0">
              <a:latin typeface="+mn-ea"/>
              <a:cs typeface="Arial" charset="0"/>
            </a:endParaRPr>
          </a:p>
          <a:p>
            <a:pPr marL="800048" lvl="1" indent="-34290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n-US" altLang="ko-KR" sz="1600" dirty="0">
                <a:latin typeface="+mn-ea"/>
                <a:cs typeface="Arial" charset="0"/>
              </a:rPr>
              <a:t>KEYCODE_BUTTON_0~A, KEYCODE_F1~F12, </a:t>
            </a:r>
            <a:r>
              <a:rPr lang="en-US" altLang="ko-KR" sz="1600" dirty="0" smtClean="0">
                <a:latin typeface="+mn-ea"/>
                <a:cs typeface="Arial" charset="0"/>
              </a:rPr>
              <a:t>some </a:t>
            </a:r>
            <a:r>
              <a:rPr lang="en-US" altLang="ko-KR" sz="1600" dirty="0">
                <a:latin typeface="+mn-ea"/>
                <a:cs typeface="Arial" charset="0"/>
              </a:rPr>
              <a:t>SKB special feature keys assigned to KEYCODE_MANNER_MODE will be newly added and replaced</a:t>
            </a:r>
          </a:p>
          <a:p>
            <a:pPr marL="742950" lvl="2" indent="-285750">
              <a:spcBef>
                <a:spcPct val="0"/>
              </a:spcBef>
              <a:buClr>
                <a:schemeClr val="tx1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n-US" altLang="ko-KR" sz="1600" dirty="0" smtClean="0">
              <a:latin typeface="+mn-ea"/>
              <a:cs typeface="Arial" charset="0"/>
            </a:endParaRPr>
          </a:p>
          <a:p>
            <a:pPr>
              <a:spcBef>
                <a:spcPct val="0"/>
              </a:spcBef>
              <a:buClr>
                <a:schemeClr val="tx1"/>
              </a:buClr>
              <a:buSzPct val="120000"/>
              <a:defRPr/>
            </a:pPr>
            <a:endParaRPr lang="en-US" altLang="ko-KR" b="1" dirty="0" smtClean="0">
              <a:latin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044620"/>
      </p:ext>
    </p:extLst>
  </p:cSld>
  <p:clrMapOvr>
    <a:masterClrMapping/>
  </p:clrMapOvr>
</p:sld>
</file>

<file path=ppt/theme/theme1.xml><?xml version="1.0" encoding="utf-8"?>
<a:theme xmlns:a="http://schemas.openxmlformats.org/drawingml/2006/main" name="제안용 외부 제출용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VSTORM English">
      <a:majorFont>
        <a:latin typeface="Verdana"/>
        <a:ea typeface="Verdana"/>
        <a:cs typeface="ヒラギノ角ゴ ProN W3"/>
      </a:majorFont>
      <a:minorFont>
        <a:latin typeface="Verdana"/>
        <a:ea typeface="Verdana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내부 공유용(연구소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V Storm English">
      <a:majorFont>
        <a:latin typeface="Verdana"/>
        <a:ea typeface="Verdana"/>
        <a:cs typeface="ヒラギノ角ゴ ProN W3"/>
      </a:majorFont>
      <a:minorFont>
        <a:latin typeface="Verdana"/>
        <a:ea typeface="Verdana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LGU+_보급형_Android_STB_품평회_170424_최종</Template>
  <TotalTime>659</TotalTime>
  <Words>542</Words>
  <Application>Microsoft Office PowerPoint</Application>
  <PresentationFormat>화면 슬라이드 쇼(4:3)</PresentationFormat>
  <Paragraphs>78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ヒラギノ角ゴ ProN W3</vt:lpstr>
      <vt:lpstr>맑은 고딕</vt:lpstr>
      <vt:lpstr>Arial</vt:lpstr>
      <vt:lpstr>Calibri</vt:lpstr>
      <vt:lpstr>Verdana</vt:lpstr>
      <vt:lpstr>Wingdings</vt:lpstr>
      <vt:lpstr>제안용 외부 제출용</vt:lpstr>
      <vt:lpstr>내부 공유용(연구소)</vt:lpstr>
      <vt:lpstr>SKB ATV Development Guide for Foxconn (v1.0)</vt:lpstr>
      <vt:lpstr>HW control API Guide</vt:lpstr>
      <vt:lpstr>HDCP on/off and version setup (for debug)</vt:lpstr>
      <vt:lpstr>Auto Reset Guide</vt:lpstr>
      <vt:lpstr>Console enable (for debug)</vt:lpstr>
      <vt:lpstr>Key (for SKB special feature key)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SKB ATV Development Guide for Foxconn (v1.0)</dc:title>
  <dc:creator>kimshineun</dc:creator>
  <cp:lastModifiedBy>kimshineun</cp:lastModifiedBy>
  <cp:revision>5</cp:revision>
  <dcterms:created xsi:type="dcterms:W3CDTF">2018-05-30T01:25:49Z</dcterms:created>
  <dcterms:modified xsi:type="dcterms:W3CDTF">2019-01-23T10:26:33Z</dcterms:modified>
</cp:coreProperties>
</file>