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2" r:id="rId1"/>
    <p:sldMasterId id="2147483676" r:id="rId2"/>
  </p:sldMasterIdLst>
  <p:notesMasterIdLst>
    <p:notesMasterId r:id="rId7"/>
  </p:notesMasterIdLst>
  <p:handoutMasterIdLst>
    <p:handoutMasterId r:id="rId8"/>
  </p:handoutMasterIdLst>
  <p:sldIdLst>
    <p:sldId id="1359" r:id="rId3"/>
    <p:sldId id="1357" r:id="rId4"/>
    <p:sldId id="1360" r:id="rId5"/>
    <p:sldId id="1358" r:id="rId6"/>
  </p:sldIdLst>
  <p:sldSz cx="9906000" cy="6858000" type="A4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18" userDrawn="1">
          <p15:clr>
            <a:srgbClr val="A4A3A4"/>
          </p15:clr>
        </p15:guide>
        <p15:guide id="2" pos="6023" userDrawn="1">
          <p15:clr>
            <a:srgbClr val="A4A3A4"/>
          </p15:clr>
        </p15:guide>
        <p15:guide id="3" pos="217" userDrawn="1">
          <p15:clr>
            <a:srgbClr val="A4A3A4"/>
          </p15:clr>
        </p15:guide>
        <p15:guide id="4" orient="horz" pos="4032" userDrawn="1">
          <p15:clr>
            <a:srgbClr val="A4A3A4"/>
          </p15:clr>
        </p15:guide>
        <p15:guide id="5" orient="horz" pos="958" userDrawn="1">
          <p15:clr>
            <a:srgbClr val="A4A3A4"/>
          </p15:clr>
        </p15:guide>
        <p15:guide id="7" pos="3007" userDrawn="1">
          <p15:clr>
            <a:srgbClr val="A4A3A4"/>
          </p15:clr>
        </p15:guide>
        <p15:guide id="8" pos="3120" userDrawn="1">
          <p15:clr>
            <a:srgbClr val="A4A3A4"/>
          </p15:clr>
        </p15:guide>
        <p15:guide id="9" pos="3233" userDrawn="1">
          <p15:clr>
            <a:srgbClr val="A4A3A4"/>
          </p15:clr>
        </p15:guide>
        <p15:guide id="10" orient="horz" pos="415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 userDrawn="1">
          <p15:clr>
            <a:srgbClr val="A4A3A4"/>
          </p15:clr>
        </p15:guide>
        <p15:guide id="2" pos="214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1134F"/>
    <a:srgbClr val="511F38"/>
    <a:srgbClr val="222A36"/>
    <a:srgbClr val="EAEAEA"/>
    <a:srgbClr val="D9D9D9"/>
    <a:srgbClr val="F0D8E4"/>
    <a:srgbClr val="EAC8D9"/>
    <a:srgbClr val="FDE0AD"/>
    <a:srgbClr val="F9AC27"/>
    <a:srgbClr val="595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029" autoAdjust="0"/>
    <p:restoredTop sz="95220" autoAdjust="0"/>
  </p:normalViewPr>
  <p:slideViewPr>
    <p:cSldViewPr snapToGrid="0" showGuides="1">
      <p:cViewPr varScale="1">
        <p:scale>
          <a:sx n="127" d="100"/>
          <a:sy n="127" d="100"/>
        </p:scale>
        <p:origin x="1128" y="120"/>
      </p:cViewPr>
      <p:guideLst>
        <p:guide orient="horz" pos="618"/>
        <p:guide pos="6023"/>
        <p:guide pos="217"/>
        <p:guide orient="horz" pos="4032"/>
        <p:guide orient="horz" pos="958"/>
        <p:guide pos="3007"/>
        <p:guide pos="3120"/>
        <p:guide pos="3233"/>
        <p:guide orient="horz" pos="415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0" d="100"/>
          <a:sy n="60" d="100"/>
        </p:scale>
        <p:origin x="3216" y="53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7364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9786" cy="498693"/>
          </a:xfrm>
          <a:prstGeom prst="rect">
            <a:avLst/>
          </a:prstGeom>
        </p:spPr>
        <p:txBody>
          <a:bodyPr vert="horz" lIns="88303" tIns="44152" rIns="88303" bIns="44152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41" y="2"/>
            <a:ext cx="2949786" cy="498693"/>
          </a:xfrm>
          <a:prstGeom prst="rect">
            <a:avLst/>
          </a:prstGeom>
        </p:spPr>
        <p:txBody>
          <a:bodyPr vert="horz" lIns="88303" tIns="44152" rIns="88303" bIns="44152" rtlCol="0"/>
          <a:lstStyle>
            <a:lvl1pPr algn="r">
              <a:defRPr sz="1200"/>
            </a:lvl1pPr>
          </a:lstStyle>
          <a:p>
            <a:fld id="{0EEAD38A-FBDC-4BD2-9456-34B9C4C0BFF0}" type="datetimeFigureOut">
              <a:rPr lang="ko-KR" altLang="en-US" smtClean="0"/>
              <a:pPr/>
              <a:t>2019-03-12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3013"/>
            <a:ext cx="48450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303" tIns="44152" rIns="88303" bIns="44152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83308"/>
            <a:ext cx="5445760" cy="3913613"/>
          </a:xfrm>
          <a:prstGeom prst="rect">
            <a:avLst/>
          </a:prstGeom>
        </p:spPr>
        <p:txBody>
          <a:bodyPr vert="horz" lIns="88303" tIns="44152" rIns="88303" bIns="44152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9440650"/>
            <a:ext cx="2949786" cy="498690"/>
          </a:xfrm>
          <a:prstGeom prst="rect">
            <a:avLst/>
          </a:prstGeom>
        </p:spPr>
        <p:txBody>
          <a:bodyPr vert="horz" lIns="88303" tIns="44152" rIns="88303" bIns="44152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41" y="9440650"/>
            <a:ext cx="2949786" cy="498690"/>
          </a:xfrm>
          <a:prstGeom prst="rect">
            <a:avLst/>
          </a:prstGeom>
        </p:spPr>
        <p:txBody>
          <a:bodyPr vert="horz" lIns="88303" tIns="44152" rIns="88303" bIns="44152" rtlCol="0" anchor="b"/>
          <a:lstStyle>
            <a:lvl1pPr algn="r">
              <a:defRPr sz="1200"/>
            </a:lvl1pPr>
          </a:lstStyle>
          <a:p>
            <a:fld id="{1FD0991F-3C34-45F4-9D65-247F7548343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0889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CCB6E8-8677-448D-98F5-E8B23F104972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41109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CCB6E8-8677-448D-98F5-E8B23F104972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38598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CCB6E8-8677-448D-98F5-E8B23F104972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71878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8662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6"/>
          <p:cNvSpPr/>
          <p:nvPr userDrawn="1"/>
        </p:nvSpPr>
        <p:spPr>
          <a:xfrm>
            <a:off x="0" y="14514"/>
            <a:ext cx="9906000" cy="6858000"/>
          </a:xfrm>
          <a:custGeom>
            <a:avLst/>
            <a:gdLst/>
            <a:ahLst/>
            <a:cxnLst/>
            <a:rect l="l" t="t" r="r" b="b"/>
            <a:pathLst>
              <a:path w="15544800" h="10058400">
                <a:moveTo>
                  <a:pt x="0" y="10058400"/>
                </a:moveTo>
                <a:lnTo>
                  <a:pt x="15544800" y="10058400"/>
                </a:lnTo>
                <a:lnTo>
                  <a:pt x="15544800" y="0"/>
                </a:lnTo>
                <a:lnTo>
                  <a:pt x="0" y="0"/>
                </a:lnTo>
                <a:lnTo>
                  <a:pt x="0" y="10058400"/>
                </a:lnTo>
                <a:close/>
              </a:path>
            </a:pathLst>
          </a:custGeom>
          <a:gradFill flip="none" rotWithShape="1">
            <a:gsLst>
              <a:gs pos="0">
                <a:srgbClr val="222A36"/>
              </a:gs>
              <a:gs pos="50000">
                <a:srgbClr val="3A2537"/>
              </a:gs>
              <a:gs pos="100000">
                <a:srgbClr val="511F38"/>
              </a:gs>
            </a:gsLst>
            <a:lin ang="8100000" scaled="1"/>
            <a:tileRect/>
          </a:gradFill>
          <a:ln>
            <a:noFill/>
          </a:ln>
        </p:spPr>
        <p:txBody>
          <a:bodyPr wrap="square" lIns="0" tIns="0" rIns="0" bIns="0" rtlCol="0">
            <a:noAutofit/>
          </a:bodyPr>
          <a:lstStyle/>
          <a:p>
            <a:endParaRPr sz="1463" dirty="0"/>
          </a:p>
        </p:txBody>
      </p:sp>
    </p:spTree>
    <p:extLst>
      <p:ext uri="{BB962C8B-B14F-4D97-AF65-F5344CB8AC3E}">
        <p14:creationId xmlns:p14="http://schemas.microsoft.com/office/powerpoint/2010/main" val="1072263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2385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BEFFD339-CAC6-4C89-8FFE-CF3D9436F67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924881" y="339632"/>
            <a:ext cx="891669" cy="151389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F7CCF2FC-6C8C-4746-BBE2-E6E394B7C83C}"/>
              </a:ext>
            </a:extLst>
          </p:cNvPr>
          <p:cNvSpPr/>
          <p:nvPr userDrawn="1"/>
        </p:nvSpPr>
        <p:spPr>
          <a:xfrm>
            <a:off x="0" y="1432"/>
            <a:ext cx="9906001" cy="594058"/>
          </a:xfrm>
          <a:prstGeom prst="rect">
            <a:avLst/>
          </a:prstGeom>
          <a:solidFill>
            <a:srgbClr val="22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C1ACFDD1-4C23-0E46-ADED-9A610FF8CB0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222318" y="320908"/>
            <a:ext cx="1347107" cy="185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033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9" r:id="rId2"/>
  </p:sldLayoutIdLst>
  <p:hf sldNum="0"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023" userDrawn="1">
          <p15:clr>
            <a:srgbClr val="F26B43"/>
          </p15:clr>
        </p15:guide>
        <p15:guide id="2" orient="horz" pos="415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E7EDC919-3F2C-42D2-AC8B-633117AC0A7F}"/>
              </a:ext>
            </a:extLst>
          </p:cNvPr>
          <p:cNvGrpSpPr/>
          <p:nvPr userDrawn="1"/>
        </p:nvGrpSpPr>
        <p:grpSpPr>
          <a:xfrm>
            <a:off x="9043581" y="6498454"/>
            <a:ext cx="525679" cy="175260"/>
            <a:chOff x="8848268" y="6507332"/>
            <a:chExt cx="499050" cy="166382"/>
          </a:xfrm>
        </p:grpSpPr>
        <p:sp>
          <p:nvSpPr>
            <p:cNvPr id="3" name="Freeform 14">
              <a:extLst>
                <a:ext uri="{FF2B5EF4-FFF2-40B4-BE49-F238E27FC236}">
                  <a16:creationId xmlns:a16="http://schemas.microsoft.com/office/drawing/2014/main" id="{E6BEC1CF-75CC-4395-A698-0B41940F8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8268" y="6563284"/>
              <a:ext cx="112596" cy="109964"/>
            </a:xfrm>
            <a:custGeom>
              <a:avLst/>
              <a:gdLst>
                <a:gd name="T0" fmla="*/ 480 w 668"/>
                <a:gd name="T1" fmla="*/ 129 h 696"/>
                <a:gd name="T2" fmla="*/ 586 w 668"/>
                <a:gd name="T3" fmla="*/ 2 h 696"/>
                <a:gd name="T4" fmla="*/ 583 w 668"/>
                <a:gd name="T5" fmla="*/ 0 h 696"/>
                <a:gd name="T6" fmla="*/ 337 w 668"/>
                <a:gd name="T7" fmla="*/ 49 h 696"/>
                <a:gd name="T8" fmla="*/ 27 w 668"/>
                <a:gd name="T9" fmla="*/ 425 h 696"/>
                <a:gd name="T10" fmla="*/ 24 w 668"/>
                <a:gd name="T11" fmla="*/ 431 h 696"/>
                <a:gd name="T12" fmla="*/ 0 w 668"/>
                <a:gd name="T13" fmla="*/ 520 h 696"/>
                <a:gd name="T14" fmla="*/ 177 w 668"/>
                <a:gd name="T15" fmla="*/ 696 h 696"/>
                <a:gd name="T16" fmla="*/ 332 w 668"/>
                <a:gd name="T17" fmla="*/ 603 h 696"/>
                <a:gd name="T18" fmla="*/ 382 w 668"/>
                <a:gd name="T19" fmla="*/ 533 h 696"/>
                <a:gd name="T20" fmla="*/ 666 w 668"/>
                <a:gd name="T21" fmla="*/ 259 h 696"/>
                <a:gd name="T22" fmla="*/ 668 w 668"/>
                <a:gd name="T23" fmla="*/ 242 h 696"/>
                <a:gd name="T24" fmla="*/ 608 w 668"/>
                <a:gd name="T25" fmla="*/ 257 h 696"/>
                <a:gd name="T26" fmla="*/ 480 w 668"/>
                <a:gd name="T27" fmla="*/ 129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68" h="696">
                  <a:moveTo>
                    <a:pt x="480" y="129"/>
                  </a:moveTo>
                  <a:cubicBezTo>
                    <a:pt x="480" y="65"/>
                    <a:pt x="525" y="13"/>
                    <a:pt x="586" y="2"/>
                  </a:cubicBezTo>
                  <a:cubicBezTo>
                    <a:pt x="583" y="0"/>
                    <a:pt x="583" y="0"/>
                    <a:pt x="583" y="0"/>
                  </a:cubicBezTo>
                  <a:cubicBezTo>
                    <a:pt x="337" y="49"/>
                    <a:pt x="337" y="49"/>
                    <a:pt x="337" y="49"/>
                  </a:cubicBezTo>
                  <a:cubicBezTo>
                    <a:pt x="231" y="60"/>
                    <a:pt x="27" y="425"/>
                    <a:pt x="27" y="425"/>
                  </a:cubicBezTo>
                  <a:cubicBezTo>
                    <a:pt x="24" y="431"/>
                    <a:pt x="24" y="431"/>
                    <a:pt x="24" y="431"/>
                  </a:cubicBezTo>
                  <a:cubicBezTo>
                    <a:pt x="9" y="457"/>
                    <a:pt x="0" y="487"/>
                    <a:pt x="0" y="520"/>
                  </a:cubicBezTo>
                  <a:cubicBezTo>
                    <a:pt x="0" y="617"/>
                    <a:pt x="79" y="696"/>
                    <a:pt x="177" y="696"/>
                  </a:cubicBezTo>
                  <a:cubicBezTo>
                    <a:pt x="244" y="696"/>
                    <a:pt x="302" y="659"/>
                    <a:pt x="332" y="603"/>
                  </a:cubicBezTo>
                  <a:cubicBezTo>
                    <a:pt x="351" y="577"/>
                    <a:pt x="382" y="533"/>
                    <a:pt x="382" y="533"/>
                  </a:cubicBezTo>
                  <a:cubicBezTo>
                    <a:pt x="666" y="259"/>
                    <a:pt x="666" y="259"/>
                    <a:pt x="666" y="259"/>
                  </a:cubicBezTo>
                  <a:cubicBezTo>
                    <a:pt x="668" y="242"/>
                    <a:pt x="668" y="242"/>
                    <a:pt x="668" y="242"/>
                  </a:cubicBezTo>
                  <a:cubicBezTo>
                    <a:pt x="650" y="251"/>
                    <a:pt x="630" y="257"/>
                    <a:pt x="608" y="257"/>
                  </a:cubicBezTo>
                  <a:cubicBezTo>
                    <a:pt x="537" y="257"/>
                    <a:pt x="480" y="199"/>
                    <a:pt x="480" y="129"/>
                  </a:cubicBezTo>
                  <a:close/>
                </a:path>
              </a:pathLst>
            </a:custGeom>
            <a:solidFill>
              <a:srgbClr val="9113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" name="Freeform 15">
              <a:extLst>
                <a:ext uri="{FF2B5EF4-FFF2-40B4-BE49-F238E27FC236}">
                  <a16:creationId xmlns:a16="http://schemas.microsoft.com/office/drawing/2014/main" id="{732A649B-9A1C-4FF9-9EA4-A81945223D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8268" y="6563284"/>
              <a:ext cx="112596" cy="109964"/>
            </a:xfrm>
            <a:custGeom>
              <a:avLst/>
              <a:gdLst>
                <a:gd name="T0" fmla="*/ 480 w 668"/>
                <a:gd name="T1" fmla="*/ 129 h 696"/>
                <a:gd name="T2" fmla="*/ 586 w 668"/>
                <a:gd name="T3" fmla="*/ 2 h 696"/>
                <a:gd name="T4" fmla="*/ 583 w 668"/>
                <a:gd name="T5" fmla="*/ 0 h 696"/>
                <a:gd name="T6" fmla="*/ 337 w 668"/>
                <a:gd name="T7" fmla="*/ 49 h 696"/>
                <a:gd name="T8" fmla="*/ 27 w 668"/>
                <a:gd name="T9" fmla="*/ 425 h 696"/>
                <a:gd name="T10" fmla="*/ 24 w 668"/>
                <a:gd name="T11" fmla="*/ 431 h 696"/>
                <a:gd name="T12" fmla="*/ 0 w 668"/>
                <a:gd name="T13" fmla="*/ 520 h 696"/>
                <a:gd name="T14" fmla="*/ 177 w 668"/>
                <a:gd name="T15" fmla="*/ 696 h 696"/>
                <a:gd name="T16" fmla="*/ 332 w 668"/>
                <a:gd name="T17" fmla="*/ 603 h 696"/>
                <a:gd name="T18" fmla="*/ 382 w 668"/>
                <a:gd name="T19" fmla="*/ 533 h 696"/>
                <a:gd name="T20" fmla="*/ 666 w 668"/>
                <a:gd name="T21" fmla="*/ 259 h 696"/>
                <a:gd name="T22" fmla="*/ 668 w 668"/>
                <a:gd name="T23" fmla="*/ 242 h 696"/>
                <a:gd name="T24" fmla="*/ 608 w 668"/>
                <a:gd name="T25" fmla="*/ 257 h 696"/>
                <a:gd name="T26" fmla="*/ 480 w 668"/>
                <a:gd name="T27" fmla="*/ 129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68" h="696">
                  <a:moveTo>
                    <a:pt x="480" y="129"/>
                  </a:moveTo>
                  <a:cubicBezTo>
                    <a:pt x="480" y="65"/>
                    <a:pt x="525" y="13"/>
                    <a:pt x="586" y="2"/>
                  </a:cubicBezTo>
                  <a:cubicBezTo>
                    <a:pt x="583" y="0"/>
                    <a:pt x="583" y="0"/>
                    <a:pt x="583" y="0"/>
                  </a:cubicBezTo>
                  <a:cubicBezTo>
                    <a:pt x="337" y="49"/>
                    <a:pt x="337" y="49"/>
                    <a:pt x="337" y="49"/>
                  </a:cubicBezTo>
                  <a:cubicBezTo>
                    <a:pt x="231" y="60"/>
                    <a:pt x="27" y="425"/>
                    <a:pt x="27" y="425"/>
                  </a:cubicBezTo>
                  <a:cubicBezTo>
                    <a:pt x="24" y="431"/>
                    <a:pt x="24" y="431"/>
                    <a:pt x="24" y="431"/>
                  </a:cubicBezTo>
                  <a:cubicBezTo>
                    <a:pt x="9" y="457"/>
                    <a:pt x="0" y="487"/>
                    <a:pt x="0" y="520"/>
                  </a:cubicBezTo>
                  <a:cubicBezTo>
                    <a:pt x="0" y="617"/>
                    <a:pt x="79" y="696"/>
                    <a:pt x="177" y="696"/>
                  </a:cubicBezTo>
                  <a:cubicBezTo>
                    <a:pt x="244" y="696"/>
                    <a:pt x="302" y="659"/>
                    <a:pt x="332" y="603"/>
                  </a:cubicBezTo>
                  <a:cubicBezTo>
                    <a:pt x="351" y="577"/>
                    <a:pt x="382" y="533"/>
                    <a:pt x="382" y="533"/>
                  </a:cubicBezTo>
                  <a:cubicBezTo>
                    <a:pt x="666" y="259"/>
                    <a:pt x="666" y="259"/>
                    <a:pt x="666" y="259"/>
                  </a:cubicBezTo>
                  <a:cubicBezTo>
                    <a:pt x="668" y="242"/>
                    <a:pt x="668" y="242"/>
                    <a:pt x="668" y="242"/>
                  </a:cubicBezTo>
                  <a:cubicBezTo>
                    <a:pt x="650" y="251"/>
                    <a:pt x="630" y="257"/>
                    <a:pt x="608" y="257"/>
                  </a:cubicBezTo>
                  <a:cubicBezTo>
                    <a:pt x="537" y="257"/>
                    <a:pt x="480" y="199"/>
                    <a:pt x="480" y="129"/>
                  </a:cubicBezTo>
                  <a:close/>
                </a:path>
              </a:pathLst>
            </a:custGeom>
            <a:solidFill>
              <a:srgbClr val="9113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" name="Freeform 16">
              <a:extLst>
                <a:ext uri="{FF2B5EF4-FFF2-40B4-BE49-F238E27FC236}">
                  <a16:creationId xmlns:a16="http://schemas.microsoft.com/office/drawing/2014/main" id="{128F332F-8057-49A5-A120-4BD70616CA02}"/>
                </a:ext>
              </a:extLst>
            </p:cNvPr>
            <p:cNvSpPr>
              <a:spLocks/>
            </p:cNvSpPr>
            <p:nvPr/>
          </p:nvSpPr>
          <p:spPr bwMode="auto">
            <a:xfrm>
              <a:off x="8873019" y="6507332"/>
              <a:ext cx="108066" cy="92892"/>
            </a:xfrm>
            <a:custGeom>
              <a:avLst/>
              <a:gdLst>
                <a:gd name="T0" fmla="*/ 641 w 641"/>
                <a:gd name="T1" fmla="*/ 176 h 588"/>
                <a:gd name="T2" fmla="*/ 464 w 641"/>
                <a:gd name="T3" fmla="*/ 0 h 588"/>
                <a:gd name="T4" fmla="*/ 321 w 641"/>
                <a:gd name="T5" fmla="*/ 73 h 588"/>
                <a:gd name="T6" fmla="*/ 321 w 641"/>
                <a:gd name="T7" fmla="*/ 73 h 588"/>
                <a:gd name="T8" fmla="*/ 320 w 641"/>
                <a:gd name="T9" fmla="*/ 74 h 588"/>
                <a:gd name="T10" fmla="*/ 312 w 641"/>
                <a:gd name="T11" fmla="*/ 87 h 588"/>
                <a:gd name="T12" fmla="*/ 0 w 641"/>
                <a:gd name="T13" fmla="*/ 588 h 588"/>
                <a:gd name="T14" fmla="*/ 481 w 641"/>
                <a:gd name="T15" fmla="*/ 353 h 588"/>
                <a:gd name="T16" fmla="*/ 481 w 641"/>
                <a:gd name="T17" fmla="*/ 352 h 588"/>
                <a:gd name="T18" fmla="*/ 641 w 641"/>
                <a:gd name="T19" fmla="*/ 176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1" h="588">
                  <a:moveTo>
                    <a:pt x="641" y="176"/>
                  </a:moveTo>
                  <a:cubicBezTo>
                    <a:pt x="641" y="79"/>
                    <a:pt x="562" y="0"/>
                    <a:pt x="464" y="0"/>
                  </a:cubicBezTo>
                  <a:cubicBezTo>
                    <a:pt x="405" y="0"/>
                    <a:pt x="353" y="28"/>
                    <a:pt x="321" y="73"/>
                  </a:cubicBezTo>
                  <a:cubicBezTo>
                    <a:pt x="321" y="73"/>
                    <a:pt x="321" y="73"/>
                    <a:pt x="321" y="73"/>
                  </a:cubicBezTo>
                  <a:cubicBezTo>
                    <a:pt x="321" y="73"/>
                    <a:pt x="321" y="73"/>
                    <a:pt x="320" y="74"/>
                  </a:cubicBezTo>
                  <a:cubicBezTo>
                    <a:pt x="317" y="78"/>
                    <a:pt x="314" y="83"/>
                    <a:pt x="312" y="87"/>
                  </a:cubicBezTo>
                  <a:cubicBezTo>
                    <a:pt x="276" y="142"/>
                    <a:pt x="141" y="352"/>
                    <a:pt x="0" y="588"/>
                  </a:cubicBezTo>
                  <a:cubicBezTo>
                    <a:pt x="0" y="588"/>
                    <a:pt x="213" y="365"/>
                    <a:pt x="481" y="353"/>
                  </a:cubicBezTo>
                  <a:cubicBezTo>
                    <a:pt x="481" y="352"/>
                    <a:pt x="481" y="352"/>
                    <a:pt x="481" y="352"/>
                  </a:cubicBezTo>
                  <a:cubicBezTo>
                    <a:pt x="571" y="344"/>
                    <a:pt x="641" y="268"/>
                    <a:pt x="641" y="176"/>
                  </a:cubicBezTo>
                  <a:close/>
                </a:path>
              </a:pathLst>
            </a:custGeom>
            <a:solidFill>
              <a:srgbClr val="F9AC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" name="Freeform 17">
              <a:extLst>
                <a:ext uri="{FF2B5EF4-FFF2-40B4-BE49-F238E27FC236}">
                  <a16:creationId xmlns:a16="http://schemas.microsoft.com/office/drawing/2014/main" id="{263330A7-F258-4CA2-80E5-9631B969DA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912202" y="6580046"/>
              <a:ext cx="141039" cy="93668"/>
            </a:xfrm>
            <a:custGeom>
              <a:avLst/>
              <a:gdLst>
                <a:gd name="T0" fmla="*/ 834 w 837"/>
                <a:gd name="T1" fmla="*/ 369 h 593"/>
                <a:gd name="T2" fmla="*/ 552 w 837"/>
                <a:gd name="T3" fmla="*/ 80 h 593"/>
                <a:gd name="T4" fmla="*/ 3 w 837"/>
                <a:gd name="T5" fmla="*/ 427 h 593"/>
                <a:gd name="T6" fmla="*/ 0 w 837"/>
                <a:gd name="T7" fmla="*/ 431 h 593"/>
                <a:gd name="T8" fmla="*/ 228 w 837"/>
                <a:gd name="T9" fmla="*/ 334 h 593"/>
                <a:gd name="T10" fmla="*/ 500 w 837"/>
                <a:gd name="T11" fmla="*/ 490 h 593"/>
                <a:gd name="T12" fmla="*/ 660 w 837"/>
                <a:gd name="T13" fmla="*/ 593 h 593"/>
                <a:gd name="T14" fmla="*/ 837 w 837"/>
                <a:gd name="T15" fmla="*/ 416 h 593"/>
                <a:gd name="T16" fmla="*/ 834 w 837"/>
                <a:gd name="T17" fmla="*/ 369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7" h="593">
                  <a:moveTo>
                    <a:pt x="834" y="369"/>
                  </a:moveTo>
                  <a:cubicBezTo>
                    <a:pt x="824" y="298"/>
                    <a:pt x="773" y="122"/>
                    <a:pt x="552" y="80"/>
                  </a:cubicBezTo>
                  <a:cubicBezTo>
                    <a:pt x="552" y="80"/>
                    <a:pt x="284" y="0"/>
                    <a:pt x="3" y="427"/>
                  </a:cubicBezTo>
                  <a:cubicBezTo>
                    <a:pt x="0" y="431"/>
                    <a:pt x="0" y="431"/>
                    <a:pt x="0" y="431"/>
                  </a:cubicBezTo>
                  <a:cubicBezTo>
                    <a:pt x="57" y="372"/>
                    <a:pt x="140" y="334"/>
                    <a:pt x="228" y="334"/>
                  </a:cubicBezTo>
                  <a:cubicBezTo>
                    <a:pt x="344" y="334"/>
                    <a:pt x="445" y="397"/>
                    <a:pt x="500" y="490"/>
                  </a:cubicBezTo>
                  <a:cubicBezTo>
                    <a:pt x="528" y="551"/>
                    <a:pt x="589" y="593"/>
                    <a:pt x="660" y="593"/>
                  </a:cubicBezTo>
                  <a:cubicBezTo>
                    <a:pt x="758" y="593"/>
                    <a:pt x="837" y="514"/>
                    <a:pt x="837" y="416"/>
                  </a:cubicBezTo>
                  <a:cubicBezTo>
                    <a:pt x="837" y="402"/>
                    <a:pt x="837" y="389"/>
                    <a:pt x="834" y="369"/>
                  </a:cubicBezTo>
                  <a:close/>
                </a:path>
              </a:pathLst>
            </a:custGeom>
            <a:solidFill>
              <a:srgbClr val="D70E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8FDFFA89-F8D2-4444-94D7-A273E5B9DD42}"/>
                </a:ext>
              </a:extLst>
            </p:cNvPr>
            <p:cNvGrpSpPr/>
            <p:nvPr userDrawn="1"/>
          </p:nvGrpSpPr>
          <p:grpSpPr>
            <a:xfrm>
              <a:off x="9112643" y="6565427"/>
              <a:ext cx="234675" cy="84666"/>
              <a:chOff x="9112643" y="6529915"/>
              <a:chExt cx="234675" cy="84666"/>
            </a:xfrm>
          </p:grpSpPr>
          <p:sp>
            <p:nvSpPr>
              <p:cNvPr id="8" name="Freeform 18">
                <a:extLst>
                  <a:ext uri="{FF2B5EF4-FFF2-40B4-BE49-F238E27FC236}">
                    <a16:creationId xmlns:a16="http://schemas.microsoft.com/office/drawing/2014/main" id="{70B2AEEB-4BAA-42CC-8716-C5A83313D50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112643" y="6530225"/>
                <a:ext cx="98417" cy="84355"/>
              </a:xfrm>
              <a:custGeom>
                <a:avLst/>
                <a:gdLst>
                  <a:gd name="T0" fmla="*/ 783 w 1173"/>
                  <a:gd name="T1" fmla="*/ 859 h 1087"/>
                  <a:gd name="T2" fmla="*/ 864 w 1173"/>
                  <a:gd name="T3" fmla="*/ 1087 h 1087"/>
                  <a:gd name="T4" fmla="*/ 1173 w 1173"/>
                  <a:gd name="T5" fmla="*/ 1087 h 1087"/>
                  <a:gd name="T6" fmla="*/ 759 w 1173"/>
                  <a:gd name="T7" fmla="*/ 0 h 1087"/>
                  <a:gd name="T8" fmla="*/ 410 w 1173"/>
                  <a:gd name="T9" fmla="*/ 0 h 1087"/>
                  <a:gd name="T10" fmla="*/ 0 w 1173"/>
                  <a:gd name="T11" fmla="*/ 1087 h 1087"/>
                  <a:gd name="T12" fmla="*/ 291 w 1173"/>
                  <a:gd name="T13" fmla="*/ 1087 h 1087"/>
                  <a:gd name="T14" fmla="*/ 378 w 1173"/>
                  <a:gd name="T15" fmla="*/ 859 h 1087"/>
                  <a:gd name="T16" fmla="*/ 783 w 1173"/>
                  <a:gd name="T17" fmla="*/ 859 h 1087"/>
                  <a:gd name="T18" fmla="*/ 579 w 1173"/>
                  <a:gd name="T19" fmla="*/ 228 h 1087"/>
                  <a:gd name="T20" fmla="*/ 715 w 1173"/>
                  <a:gd name="T21" fmla="*/ 656 h 1087"/>
                  <a:gd name="T22" fmla="*/ 438 w 1173"/>
                  <a:gd name="T23" fmla="*/ 656 h 1087"/>
                  <a:gd name="T24" fmla="*/ 579 w 1173"/>
                  <a:gd name="T25" fmla="*/ 228 h 10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73" h="1087">
                    <a:moveTo>
                      <a:pt x="783" y="859"/>
                    </a:moveTo>
                    <a:lnTo>
                      <a:pt x="864" y="1087"/>
                    </a:lnTo>
                    <a:lnTo>
                      <a:pt x="1173" y="1087"/>
                    </a:lnTo>
                    <a:lnTo>
                      <a:pt x="759" y="0"/>
                    </a:lnTo>
                    <a:lnTo>
                      <a:pt x="410" y="0"/>
                    </a:lnTo>
                    <a:lnTo>
                      <a:pt x="0" y="1087"/>
                    </a:lnTo>
                    <a:lnTo>
                      <a:pt x="291" y="1087"/>
                    </a:lnTo>
                    <a:lnTo>
                      <a:pt x="378" y="859"/>
                    </a:lnTo>
                    <a:lnTo>
                      <a:pt x="783" y="859"/>
                    </a:lnTo>
                    <a:close/>
                    <a:moveTo>
                      <a:pt x="579" y="228"/>
                    </a:moveTo>
                    <a:lnTo>
                      <a:pt x="715" y="656"/>
                    </a:lnTo>
                    <a:lnTo>
                      <a:pt x="438" y="656"/>
                    </a:lnTo>
                    <a:lnTo>
                      <a:pt x="579" y="228"/>
                    </a:lnTo>
                    <a:close/>
                  </a:path>
                </a:pathLst>
              </a:custGeom>
              <a:solidFill>
                <a:srgbClr val="9113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9" name="Freeform 19">
                <a:extLst>
                  <a:ext uri="{FF2B5EF4-FFF2-40B4-BE49-F238E27FC236}">
                    <a16:creationId xmlns:a16="http://schemas.microsoft.com/office/drawing/2014/main" id="{C5ACA946-CEBD-4F71-96E8-5DA479EB23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24234" y="6530225"/>
                <a:ext cx="60661" cy="84355"/>
              </a:xfrm>
              <a:custGeom>
                <a:avLst/>
                <a:gdLst>
                  <a:gd name="T0" fmla="*/ 0 w 723"/>
                  <a:gd name="T1" fmla="*/ 0 h 1087"/>
                  <a:gd name="T2" fmla="*/ 285 w 723"/>
                  <a:gd name="T3" fmla="*/ 0 h 1087"/>
                  <a:gd name="T4" fmla="*/ 285 w 723"/>
                  <a:gd name="T5" fmla="*/ 876 h 1087"/>
                  <a:gd name="T6" fmla="*/ 723 w 723"/>
                  <a:gd name="T7" fmla="*/ 876 h 1087"/>
                  <a:gd name="T8" fmla="*/ 723 w 723"/>
                  <a:gd name="T9" fmla="*/ 1087 h 1087"/>
                  <a:gd name="T10" fmla="*/ 0 w 723"/>
                  <a:gd name="T11" fmla="*/ 1087 h 1087"/>
                  <a:gd name="T12" fmla="*/ 0 w 723"/>
                  <a:gd name="T13" fmla="*/ 0 h 10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23" h="1087">
                    <a:moveTo>
                      <a:pt x="0" y="0"/>
                    </a:moveTo>
                    <a:lnTo>
                      <a:pt x="285" y="0"/>
                    </a:lnTo>
                    <a:lnTo>
                      <a:pt x="285" y="876"/>
                    </a:lnTo>
                    <a:lnTo>
                      <a:pt x="723" y="876"/>
                    </a:lnTo>
                    <a:lnTo>
                      <a:pt x="723" y="1087"/>
                    </a:lnTo>
                    <a:lnTo>
                      <a:pt x="0" y="108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113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0" name="Freeform 20">
                <a:extLst>
                  <a:ext uri="{FF2B5EF4-FFF2-40B4-BE49-F238E27FC236}">
                    <a16:creationId xmlns:a16="http://schemas.microsoft.com/office/drawing/2014/main" id="{C6750844-72D6-4C30-95BF-81E7CE32B4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78183" y="6529915"/>
                <a:ext cx="69135" cy="84666"/>
              </a:xfrm>
              <a:custGeom>
                <a:avLst/>
                <a:gdLst>
                  <a:gd name="T0" fmla="*/ 0 w 824"/>
                  <a:gd name="T1" fmla="*/ 212 h 1091"/>
                  <a:gd name="T2" fmla="*/ 269 w 824"/>
                  <a:gd name="T3" fmla="*/ 212 h 1091"/>
                  <a:gd name="T4" fmla="*/ 269 w 824"/>
                  <a:gd name="T5" fmla="*/ 1091 h 1091"/>
                  <a:gd name="T6" fmla="*/ 559 w 824"/>
                  <a:gd name="T7" fmla="*/ 1091 h 1091"/>
                  <a:gd name="T8" fmla="*/ 559 w 824"/>
                  <a:gd name="T9" fmla="*/ 216 h 1091"/>
                  <a:gd name="T10" fmla="*/ 824 w 824"/>
                  <a:gd name="T11" fmla="*/ 216 h 1091"/>
                  <a:gd name="T12" fmla="*/ 824 w 824"/>
                  <a:gd name="T13" fmla="*/ 0 h 1091"/>
                  <a:gd name="T14" fmla="*/ 0 w 824"/>
                  <a:gd name="T15" fmla="*/ 0 h 1091"/>
                  <a:gd name="T16" fmla="*/ 0 w 824"/>
                  <a:gd name="T17" fmla="*/ 212 h 10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24" h="1091">
                    <a:moveTo>
                      <a:pt x="0" y="212"/>
                    </a:moveTo>
                    <a:lnTo>
                      <a:pt x="269" y="212"/>
                    </a:lnTo>
                    <a:lnTo>
                      <a:pt x="269" y="1091"/>
                    </a:lnTo>
                    <a:lnTo>
                      <a:pt x="559" y="1091"/>
                    </a:lnTo>
                    <a:lnTo>
                      <a:pt x="559" y="216"/>
                    </a:lnTo>
                    <a:lnTo>
                      <a:pt x="824" y="216"/>
                    </a:lnTo>
                    <a:lnTo>
                      <a:pt x="824" y="0"/>
                    </a:lnTo>
                    <a:lnTo>
                      <a:pt x="0" y="0"/>
                    </a:lnTo>
                    <a:lnTo>
                      <a:pt x="0" y="212"/>
                    </a:lnTo>
                    <a:close/>
                  </a:path>
                </a:pathLst>
              </a:custGeom>
              <a:solidFill>
                <a:srgbClr val="9113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93277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4ADDFA-0381-42D7-AEBC-845E74ACF662}"/>
              </a:ext>
            </a:extLst>
          </p:cNvPr>
          <p:cNvSpPr txBox="1"/>
          <p:nvPr/>
        </p:nvSpPr>
        <p:spPr>
          <a:xfrm>
            <a:off x="498969" y="1905479"/>
            <a:ext cx="8855077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 latinLnBrk="0"/>
            <a:r>
              <a:rPr lang="en-US" altLang="ko-KR" sz="2000" b="1" spc="-160" dirty="0">
                <a:solidFill>
                  <a:schemeClr val="bg1"/>
                </a:solidFill>
                <a:latin typeface="+mn-ea"/>
              </a:rPr>
              <a:t>LED and Button Scenario for BFX-AT100</a:t>
            </a:r>
            <a:endParaRPr lang="ko-KR" altLang="en-US" sz="2000" b="1" spc="-16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11C75E-7062-47CE-BF56-0D2C0EB29CF2}"/>
              </a:ext>
            </a:extLst>
          </p:cNvPr>
          <p:cNvSpPr txBox="1"/>
          <p:nvPr/>
        </p:nvSpPr>
        <p:spPr>
          <a:xfrm>
            <a:off x="651369" y="5715476"/>
            <a:ext cx="8855077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 latinLnBrk="0"/>
            <a:r>
              <a:rPr lang="en-US" altLang="ko-KR" sz="2000" b="1" spc="-160" dirty="0">
                <a:solidFill>
                  <a:schemeClr val="bg1"/>
                </a:solidFill>
                <a:latin typeface="+mn-ea"/>
              </a:rPr>
              <a:t>ALT</a:t>
            </a:r>
            <a:endParaRPr lang="ko-KR" altLang="en-US" sz="2000" b="1" spc="-16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7F46AF-B32E-41B4-AC9F-C73DE90A8E5B}"/>
              </a:ext>
            </a:extLst>
          </p:cNvPr>
          <p:cNvSpPr txBox="1"/>
          <p:nvPr/>
        </p:nvSpPr>
        <p:spPr>
          <a:xfrm>
            <a:off x="651365" y="4866387"/>
            <a:ext cx="8855077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 latinLnBrk="0"/>
            <a:r>
              <a:rPr lang="en-US" altLang="ko-KR" sz="2000" b="1" spc="-160" dirty="0">
                <a:solidFill>
                  <a:schemeClr val="bg1"/>
                </a:solidFill>
                <a:latin typeface="+mn-ea"/>
              </a:rPr>
              <a:t>2019. 3. 12</a:t>
            </a:r>
            <a:endParaRPr lang="ko-KR" altLang="en-US" sz="2000" b="1" spc="-160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4691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B55736E5-0CA7-324A-B6CC-D96E49E563D6}"/>
              </a:ext>
            </a:extLst>
          </p:cNvPr>
          <p:cNvSpPr txBox="1"/>
          <p:nvPr/>
        </p:nvSpPr>
        <p:spPr>
          <a:xfrm>
            <a:off x="231396" y="216348"/>
            <a:ext cx="4816436" cy="369314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r>
              <a:rPr lang="en-US" altLang="ko-KR" b="1" dirty="0" err="1">
                <a:solidFill>
                  <a:schemeClr val="bg1"/>
                </a:solidFill>
                <a:latin typeface="+mn-ea"/>
                <a:cs typeface="Lato Heavy" charset="0"/>
              </a:rPr>
              <a:t>Rivision</a:t>
            </a:r>
            <a:r>
              <a:rPr lang="en-US" altLang="ko-KR" b="1" dirty="0">
                <a:solidFill>
                  <a:schemeClr val="bg1"/>
                </a:solidFill>
                <a:latin typeface="+mn-ea"/>
                <a:cs typeface="Lato Heavy" charset="0"/>
              </a:rPr>
              <a:t> History</a:t>
            </a:r>
          </a:p>
        </p:txBody>
      </p: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F88A5144-1711-4F56-B0E3-1EF664C41F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9341754"/>
              </p:ext>
            </p:extLst>
          </p:nvPr>
        </p:nvGraphicFramePr>
        <p:xfrm>
          <a:off x="1651000" y="2098526"/>
          <a:ext cx="6603999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9400">
                  <a:extLst>
                    <a:ext uri="{9D8B030D-6E8A-4147-A177-3AD203B41FA5}">
                      <a16:colId xmlns:a16="http://schemas.microsoft.com/office/drawing/2014/main" val="3248926995"/>
                    </a:ext>
                  </a:extLst>
                </a:gridCol>
                <a:gridCol w="1621971">
                  <a:extLst>
                    <a:ext uri="{9D8B030D-6E8A-4147-A177-3AD203B41FA5}">
                      <a16:colId xmlns:a16="http://schemas.microsoft.com/office/drawing/2014/main" val="2668047944"/>
                    </a:ext>
                  </a:extLst>
                </a:gridCol>
                <a:gridCol w="3432628">
                  <a:extLst>
                    <a:ext uri="{9D8B030D-6E8A-4147-A177-3AD203B41FA5}">
                      <a16:colId xmlns:a16="http://schemas.microsoft.com/office/drawing/2014/main" val="29592075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solidFill>
                            <a:schemeClr val="tx1"/>
                          </a:solidFill>
                        </a:rPr>
                        <a:t>Revision No.</a:t>
                      </a:r>
                      <a:endParaRPr lang="ko-KR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solidFill>
                            <a:schemeClr val="tx1"/>
                          </a:solidFill>
                        </a:rPr>
                        <a:t>Release Date</a:t>
                      </a:r>
                      <a:endParaRPr lang="ko-KR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solidFill>
                            <a:schemeClr val="tx1"/>
                          </a:solidFill>
                        </a:rPr>
                        <a:t>Description</a:t>
                      </a:r>
                      <a:endParaRPr lang="ko-KR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4157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0.1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2019/1/23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/>
                        <a:t>First Release</a:t>
                      </a:r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84956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0.2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2019/2/26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/>
                        <a:t>Change LED</a:t>
                      </a:r>
                      <a:r>
                        <a:rPr lang="ko-KR" altLang="en-US" sz="1000" dirty="0"/>
                        <a:t> </a:t>
                      </a:r>
                      <a:r>
                        <a:rPr lang="en-US" altLang="ko-KR" sz="1000" dirty="0"/>
                        <a:t>Scenario </a:t>
                      </a: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24114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0.3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2019/3/12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/>
                        <a:t>Change LED Color for Network abnormal condition</a:t>
                      </a: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84437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56442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44279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45712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1955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10333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433141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2656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B55736E5-0CA7-324A-B6CC-D96E49E563D6}"/>
              </a:ext>
            </a:extLst>
          </p:cNvPr>
          <p:cNvSpPr txBox="1"/>
          <p:nvPr/>
        </p:nvSpPr>
        <p:spPr>
          <a:xfrm>
            <a:off x="231396" y="216348"/>
            <a:ext cx="4816436" cy="369314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  <a:latin typeface="+mn-ea"/>
                <a:cs typeface="Lato Heavy" charset="0"/>
              </a:rPr>
              <a:t>Button Scenario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1B3AA9-4E8A-423E-9023-DEC89BA94C2B}"/>
              </a:ext>
            </a:extLst>
          </p:cNvPr>
          <p:cNvSpPr txBox="1"/>
          <p:nvPr/>
        </p:nvSpPr>
        <p:spPr>
          <a:xfrm>
            <a:off x="478972" y="892629"/>
            <a:ext cx="46281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/>
              <a:t>Short Press time duration : less than 3 secs.</a:t>
            </a:r>
            <a:br>
              <a:rPr lang="en-US" altLang="ko-KR" dirty="0"/>
            </a:br>
            <a:r>
              <a:rPr lang="en-US" altLang="ko-KR" dirty="0"/>
              <a:t>Long Press time duration : more than 3 secs.</a:t>
            </a:r>
            <a:endParaRPr lang="ko-KR" altLang="en-US" dirty="0"/>
          </a:p>
        </p:txBody>
      </p:sp>
      <p:graphicFrame>
        <p:nvGraphicFramePr>
          <p:cNvPr id="12" name="표 11">
            <a:extLst>
              <a:ext uri="{FF2B5EF4-FFF2-40B4-BE49-F238E27FC236}">
                <a16:creationId xmlns:a16="http://schemas.microsoft.com/office/drawing/2014/main" id="{B3423A44-4DDA-4D4F-8577-58CC4627E0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5105634"/>
              </p:ext>
            </p:extLst>
          </p:nvPr>
        </p:nvGraphicFramePr>
        <p:xfrm>
          <a:off x="857466" y="1845927"/>
          <a:ext cx="8380732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635">
                  <a:extLst>
                    <a:ext uri="{9D8B030D-6E8A-4147-A177-3AD203B41FA5}">
                      <a16:colId xmlns:a16="http://schemas.microsoft.com/office/drawing/2014/main" val="3169357508"/>
                    </a:ext>
                  </a:extLst>
                </a:gridCol>
                <a:gridCol w="1524069">
                  <a:extLst>
                    <a:ext uri="{9D8B030D-6E8A-4147-A177-3AD203B41FA5}">
                      <a16:colId xmlns:a16="http://schemas.microsoft.com/office/drawing/2014/main" val="1092926081"/>
                    </a:ext>
                  </a:extLst>
                </a:gridCol>
                <a:gridCol w="3386819">
                  <a:extLst>
                    <a:ext uri="{9D8B030D-6E8A-4147-A177-3AD203B41FA5}">
                      <a16:colId xmlns:a16="http://schemas.microsoft.com/office/drawing/2014/main" val="859471140"/>
                    </a:ext>
                  </a:extLst>
                </a:gridCol>
                <a:gridCol w="2173209">
                  <a:extLst>
                    <a:ext uri="{9D8B030D-6E8A-4147-A177-3AD203B41FA5}">
                      <a16:colId xmlns:a16="http://schemas.microsoft.com/office/drawing/2014/main" val="5260975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Press duration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Buttons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Action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Android Key Event</a:t>
                      </a:r>
                      <a:endParaRPr lang="ko-KR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56138929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Short Press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맑은 고딕" panose="020B0503020000020004" pitchFamily="50" charset="-127"/>
                          <a:ea typeface="+mn-ea"/>
                        </a:rPr>
                        <a:t>∧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/>
                        <a:t>Channel Up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/>
                        <a:t>KEYCODE_CHANNEL_UP</a:t>
                      </a: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6351483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맑은 고딕" panose="020B0503020000020004" pitchFamily="50" charset="-127"/>
                          <a:ea typeface="+mn-ea"/>
                        </a:rPr>
                        <a:t>∨</a:t>
                      </a:r>
                      <a:endParaRPr lang="en-US" altLang="ko-KR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/>
                        <a:t>Channel Down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/>
                        <a:t>KEYCODE_CHANNEL_DOWN</a:t>
                      </a: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57860557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Long Press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맑은 고딕" panose="020B0503020000020004" pitchFamily="50" charset="-127"/>
                          <a:ea typeface="+mn-ea"/>
                        </a:rPr>
                        <a:t>∧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/>
                        <a:t>Display Pairing Screen of OKSSU/</a:t>
                      </a:r>
                      <a:r>
                        <a:rPr lang="en-US" altLang="ko-KR" sz="1000" dirty="0" err="1"/>
                        <a:t>Btv</a:t>
                      </a:r>
                      <a:r>
                        <a:rPr lang="en-US" altLang="ko-KR" sz="1000" dirty="0"/>
                        <a:t> Plus App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/>
                        <a:t>KEYCODE_SKB_FUNC_19</a:t>
                      </a: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8648499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맑은 고딕" panose="020B0503020000020004" pitchFamily="50" charset="-127"/>
                          <a:ea typeface="+mn-ea"/>
                        </a:rPr>
                        <a:t>∨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/>
                        <a:t>Find RCU  function Run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/>
                        <a:t>KEYCODE_SKB_FUNC_18</a:t>
                      </a: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6655927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맑은 고딕" panose="020B0503020000020004" pitchFamily="50" charset="-127"/>
                          <a:ea typeface="+mn-ea"/>
                        </a:rPr>
                        <a:t>Power ON +∧+∨</a:t>
                      </a:r>
                      <a:endParaRPr lang="en-US" altLang="ko-KR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/>
                        <a:t>Start Emergency update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/>
                        <a:t>Start to run OTA in bootloader</a:t>
                      </a: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13865839"/>
                  </a:ext>
                </a:extLst>
              </a:tr>
            </a:tbl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B896EA23-1F67-4425-9023-58FBBDD62199}"/>
              </a:ext>
            </a:extLst>
          </p:cNvPr>
          <p:cNvSpPr txBox="1"/>
          <p:nvPr/>
        </p:nvSpPr>
        <p:spPr>
          <a:xfrm>
            <a:off x="478972" y="4377934"/>
            <a:ext cx="84294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/>
              <a:t>Emergency update : User turn on power while user press two buttons </a:t>
            </a:r>
            <a:r>
              <a:rPr lang="en-US" altLang="ko-KR" dirty="0" err="1"/>
              <a:t>simulateously</a:t>
            </a:r>
            <a:r>
              <a:rPr lang="en-US" altLang="ko-KR" dirty="0"/>
              <a:t>, </a:t>
            </a:r>
            <a:br>
              <a:rPr lang="en-US" altLang="ko-KR" dirty="0"/>
            </a:br>
            <a:r>
              <a:rPr lang="en-US" altLang="ko-KR" dirty="0"/>
              <a:t>then Bootloader runs OTA function.</a:t>
            </a:r>
            <a:br>
              <a:rPr lang="en-US" altLang="ko-KR" dirty="0"/>
            </a:br>
            <a:r>
              <a:rPr lang="en-US" altLang="ko-KR" dirty="0"/>
              <a:t>It</a:t>
            </a:r>
            <a:r>
              <a:rPr lang="ko-KR" altLang="en-US" dirty="0"/>
              <a:t> </a:t>
            </a:r>
            <a:r>
              <a:rPr lang="en-US" altLang="ko-KR" dirty="0"/>
              <a:t>is</a:t>
            </a:r>
            <a:r>
              <a:rPr lang="ko-KR" altLang="en-US" dirty="0"/>
              <a:t> </a:t>
            </a:r>
            <a:r>
              <a:rPr lang="en-US" altLang="ko-KR" dirty="0"/>
              <a:t>for C/S, not</a:t>
            </a:r>
            <a:r>
              <a:rPr lang="ko-KR" altLang="en-US" dirty="0"/>
              <a:t> </a:t>
            </a:r>
            <a:r>
              <a:rPr lang="en-US" altLang="ko-KR" dirty="0"/>
              <a:t>for</a:t>
            </a:r>
            <a:r>
              <a:rPr lang="ko-KR" altLang="en-US" dirty="0"/>
              <a:t> </a:t>
            </a:r>
            <a:r>
              <a:rPr lang="en-US" altLang="ko-KR" dirty="0"/>
              <a:t>user.</a:t>
            </a:r>
          </a:p>
        </p:txBody>
      </p:sp>
    </p:spTree>
    <p:extLst>
      <p:ext uri="{BB962C8B-B14F-4D97-AF65-F5344CB8AC3E}">
        <p14:creationId xmlns:p14="http://schemas.microsoft.com/office/powerpoint/2010/main" val="23856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>
            <a:extLst>
              <a:ext uri="{FF2B5EF4-FFF2-40B4-BE49-F238E27FC236}">
                <a16:creationId xmlns:a16="http://schemas.microsoft.com/office/drawing/2014/main" id="{D88D47EA-5046-42A4-ADE1-BA28005EDC5D}"/>
              </a:ext>
            </a:extLst>
          </p:cNvPr>
          <p:cNvSpPr txBox="1"/>
          <p:nvPr/>
        </p:nvSpPr>
        <p:spPr>
          <a:xfrm>
            <a:off x="231396" y="216348"/>
            <a:ext cx="4816436" cy="369314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  <a:latin typeface="+mn-ea"/>
                <a:cs typeface="Lato Heavy" charset="0"/>
              </a:rPr>
              <a:t>LED Scenario</a:t>
            </a:r>
          </a:p>
        </p:txBody>
      </p:sp>
      <p:cxnSp>
        <p:nvCxnSpPr>
          <p:cNvPr id="79" name="직선 연결선 78">
            <a:extLst>
              <a:ext uri="{FF2B5EF4-FFF2-40B4-BE49-F238E27FC236}">
                <a16:creationId xmlns:a16="http://schemas.microsoft.com/office/drawing/2014/main" id="{38962A39-18F9-4732-8B37-4AC3D0C3DF3F}"/>
              </a:ext>
            </a:extLst>
          </p:cNvPr>
          <p:cNvCxnSpPr/>
          <p:nvPr/>
        </p:nvCxnSpPr>
        <p:spPr>
          <a:xfrm>
            <a:off x="5429867" y="4909925"/>
            <a:ext cx="3890190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연결선 79">
            <a:extLst>
              <a:ext uri="{FF2B5EF4-FFF2-40B4-BE49-F238E27FC236}">
                <a16:creationId xmlns:a16="http://schemas.microsoft.com/office/drawing/2014/main" id="{61000F6B-7BB3-41D1-9FC9-A56A70F90B38}"/>
              </a:ext>
            </a:extLst>
          </p:cNvPr>
          <p:cNvCxnSpPr/>
          <p:nvPr/>
        </p:nvCxnSpPr>
        <p:spPr>
          <a:xfrm>
            <a:off x="5441167" y="5809692"/>
            <a:ext cx="3890190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1DA876CE-FD97-4130-822F-6355BABE5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5697447"/>
              </p:ext>
            </p:extLst>
          </p:nvPr>
        </p:nvGraphicFramePr>
        <p:xfrm>
          <a:off x="1651000" y="827145"/>
          <a:ext cx="6603999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0771">
                  <a:extLst>
                    <a:ext uri="{9D8B030D-6E8A-4147-A177-3AD203B41FA5}">
                      <a16:colId xmlns:a16="http://schemas.microsoft.com/office/drawing/2014/main" val="379532356"/>
                    </a:ext>
                  </a:extLst>
                </a:gridCol>
                <a:gridCol w="2253343">
                  <a:extLst>
                    <a:ext uri="{9D8B030D-6E8A-4147-A177-3AD203B41FA5}">
                      <a16:colId xmlns:a16="http://schemas.microsoft.com/office/drawing/2014/main" val="3072413463"/>
                    </a:ext>
                  </a:extLst>
                </a:gridCol>
                <a:gridCol w="2169885">
                  <a:extLst>
                    <a:ext uri="{9D8B030D-6E8A-4147-A177-3AD203B41FA5}">
                      <a16:colId xmlns:a16="http://schemas.microsoft.com/office/drawing/2014/main" val="1920570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</a:rPr>
                        <a:t>STB Status</a:t>
                      </a:r>
                      <a:endParaRPr lang="ko-KR" alt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</a:rPr>
                        <a:t>LED Color</a:t>
                      </a:r>
                      <a:endParaRPr lang="ko-KR" alt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</a:rPr>
                        <a:t>Blanking</a:t>
                      </a:r>
                      <a:endParaRPr lang="ko-KR" alt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6687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strike="sngStrike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</a:rPr>
                        <a:t>During the boot</a:t>
                      </a:r>
                      <a:endParaRPr lang="ko-KR" altLang="en-US" sz="1000" strike="sngStrike" baseline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strike="sngStrike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</a:rPr>
                        <a:t>Green</a:t>
                      </a:r>
                      <a:endParaRPr lang="ko-KR" altLang="en-US" sz="1000" strike="sngStrike" baseline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7923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strike="sngStrike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</a:rPr>
                        <a:t>During Voice Recognition</a:t>
                      </a:r>
                      <a:endParaRPr lang="ko-KR" altLang="en-US" sz="1000" strike="sngStrike" baseline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strike="sngStrike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</a:rPr>
                        <a:t>Green blinking</a:t>
                      </a:r>
                      <a:endParaRPr lang="ko-KR" altLang="en-US" sz="1000" strike="sngStrike" baseline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791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strike="sngStrike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</a:rPr>
                        <a:t>Normal operation</a:t>
                      </a:r>
                      <a:endParaRPr lang="ko-KR" altLang="en-US" sz="1000" strike="sngStrike" baseline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strike="sngStrike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</a:rPr>
                        <a:t>Blue always on</a:t>
                      </a:r>
                      <a:endParaRPr lang="ko-KR" altLang="en-US" sz="1000" strike="sngStrike" baseline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4382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strike="sngStrike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</a:rPr>
                        <a:t>During RCU Pairing</a:t>
                      </a:r>
                      <a:endParaRPr lang="ko-KR" altLang="en-US" sz="1000" strike="sngStrike" baseline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strike="sngStrike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</a:rPr>
                        <a:t>Blue blinking</a:t>
                      </a:r>
                      <a:endParaRPr lang="ko-KR" altLang="en-US" sz="1000" strike="sngStrike" baseline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97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strike="sngStrike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</a:rPr>
                        <a:t>Active Standby mode</a:t>
                      </a:r>
                      <a:endParaRPr lang="ko-KR" altLang="en-US" sz="1000" strike="sngStrike" baseline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strike="sngStrike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</a:rPr>
                        <a:t>Red always on</a:t>
                      </a:r>
                      <a:endParaRPr lang="ko-KR" altLang="en-US" sz="1000" strike="sngStrike" baseline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7729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strike="sngStrike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</a:rPr>
                        <a:t>When there is network problems</a:t>
                      </a:r>
                      <a:endParaRPr lang="ko-KR" altLang="en-US" sz="1000" strike="sngStrike" baseline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strike="sngStrike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</a:rPr>
                        <a:t>Red blinking</a:t>
                      </a:r>
                      <a:endParaRPr lang="ko-KR" altLang="en-US" sz="1000" strike="sngStrike" baseline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803434"/>
                  </a:ext>
                </a:extLst>
              </a:tr>
            </a:tbl>
          </a:graphicData>
        </a:graphic>
      </p:graphicFrame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D770D681-2933-4D7C-BBA7-F30A8ADDAD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4181877"/>
              </p:ext>
            </p:extLst>
          </p:nvPr>
        </p:nvGraphicFramePr>
        <p:xfrm>
          <a:off x="1650999" y="3593970"/>
          <a:ext cx="6603999" cy="277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4518">
                  <a:extLst>
                    <a:ext uri="{9D8B030D-6E8A-4147-A177-3AD203B41FA5}">
                      <a16:colId xmlns:a16="http://schemas.microsoft.com/office/drawing/2014/main" val="1732535040"/>
                    </a:ext>
                  </a:extLst>
                </a:gridCol>
                <a:gridCol w="2486262">
                  <a:extLst>
                    <a:ext uri="{9D8B030D-6E8A-4147-A177-3AD203B41FA5}">
                      <a16:colId xmlns:a16="http://schemas.microsoft.com/office/drawing/2014/main" val="267233500"/>
                    </a:ext>
                  </a:extLst>
                </a:gridCol>
                <a:gridCol w="1393219">
                  <a:extLst>
                    <a:ext uri="{9D8B030D-6E8A-4147-A177-3AD203B41FA5}">
                      <a16:colId xmlns:a16="http://schemas.microsoft.com/office/drawing/2014/main" val="12675137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+mn-lt"/>
                        </a:rPr>
                        <a:t>STB Status</a:t>
                      </a:r>
                      <a:endParaRPr lang="ko-KR" altLang="en-US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+mn-lt"/>
                        </a:rPr>
                        <a:t>LED Color</a:t>
                      </a:r>
                      <a:endParaRPr lang="ko-KR" altLang="en-US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+mn-lt"/>
                        </a:rPr>
                        <a:t>Comments</a:t>
                      </a:r>
                      <a:endParaRPr lang="ko-KR" altLang="en-US" sz="14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10012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>
                          <a:latin typeface="+mn-lt"/>
                        </a:rPr>
                        <a:t>Power off</a:t>
                      </a:r>
                      <a:endParaRPr lang="ko-KR" alt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>
                          <a:latin typeface="+mn-lt"/>
                        </a:rPr>
                        <a:t>Off</a:t>
                      </a:r>
                      <a:endParaRPr lang="ko-KR" alt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46116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>
                          <a:latin typeface="+mn-lt"/>
                        </a:rPr>
                        <a:t>Check STB</a:t>
                      </a:r>
                      <a:endParaRPr lang="ko-KR" altLang="en-US" sz="1000" dirty="0">
                        <a:latin typeface="+mn-lt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>
                          <a:latin typeface="+mn-lt"/>
                        </a:rPr>
                        <a:t>White blinking</a:t>
                      </a:r>
                      <a:endParaRPr lang="ko-KR" altLang="en-US" sz="1000" dirty="0">
                        <a:latin typeface="+mn-lt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/>
                        <a:t>During Boot</a:t>
                      </a:r>
                      <a:endParaRPr lang="ko-KR" altLang="en-US" sz="1000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5103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>
                          <a:latin typeface="+mn-lt"/>
                        </a:rPr>
                        <a:t>Running STB Service script</a:t>
                      </a:r>
                      <a:endParaRPr lang="ko-KR" alt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>
                          <a:latin typeface="+mn-lt"/>
                        </a:rPr>
                        <a:t>White blinking</a:t>
                      </a:r>
                      <a:endParaRPr lang="ko-KR" altLang="en-US" sz="1000" strike="noStrike" baseline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74358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>
                          <a:latin typeface="+mn-lt"/>
                        </a:rPr>
                        <a:t>STB Home(After UI Poster ~) / Watching</a:t>
                      </a:r>
                      <a:endParaRPr lang="ko-KR" alt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>
                          <a:latin typeface="+mn-lt"/>
                        </a:rPr>
                        <a:t>Normal Network : </a:t>
                      </a:r>
                      <a:r>
                        <a:rPr lang="en-US" altLang="ko-KR" sz="1000" strike="sngStrike" baseline="0" dirty="0">
                          <a:latin typeface="+mn-lt"/>
                        </a:rPr>
                        <a:t>blinking</a:t>
                      </a:r>
                      <a:r>
                        <a:rPr lang="en-US" altLang="ko-KR" sz="1000" strike="noStrike" baseline="0" dirty="0">
                          <a:latin typeface="+mn-lt"/>
                        </a:rPr>
                        <a:t> </a:t>
                      </a:r>
                      <a:r>
                        <a:rPr lang="en-US" altLang="ko-KR" sz="1000" strike="noStrike" baseline="0" dirty="0">
                          <a:solidFill>
                            <a:srgbClr val="FF0000"/>
                          </a:solidFill>
                          <a:latin typeface="+mn-lt"/>
                        </a:rPr>
                        <a:t>White On</a:t>
                      </a:r>
                    </a:p>
                    <a:p>
                      <a:pPr latinLnBrk="1"/>
                      <a:r>
                        <a:rPr lang="en-US" altLang="ko-KR" sz="1000" dirty="0">
                          <a:latin typeface="+mn-lt"/>
                        </a:rPr>
                        <a:t>Network abnormal : </a:t>
                      </a:r>
                      <a:r>
                        <a:rPr lang="en-US" altLang="ko-KR" sz="1000" strike="sngStrike" baseline="0" dirty="0">
                          <a:latin typeface="+mn-lt"/>
                        </a:rPr>
                        <a:t>Orange -&gt; Yellow</a:t>
                      </a:r>
                      <a:r>
                        <a:rPr lang="en-US" altLang="ko-KR" sz="1000" dirty="0">
                          <a:latin typeface="+mn-lt"/>
                        </a:rPr>
                        <a:t> </a:t>
                      </a:r>
                    </a:p>
                    <a:p>
                      <a:pPr latinLnBrk="1"/>
                      <a:r>
                        <a:rPr lang="en-US" altLang="ko-KR" sz="1000" dirty="0">
                          <a:solidFill>
                            <a:srgbClr val="FF0000"/>
                          </a:solidFill>
                          <a:latin typeface="+mn-lt"/>
                        </a:rPr>
                        <a:t>                                     RED 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lt"/>
                        </a:rPr>
                        <a:t>blinking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3258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>
                          <a:latin typeface="+mn-lt"/>
                        </a:rPr>
                        <a:t>STB Sleep</a:t>
                      </a:r>
                      <a:endParaRPr lang="ko-KR" alt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>
                          <a:latin typeface="+mn-lt"/>
                        </a:rPr>
                        <a:t>Green ON</a:t>
                      </a:r>
                      <a:endParaRPr lang="ko-KR" alt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1368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>
                          <a:latin typeface="+mn-lt"/>
                        </a:rPr>
                        <a:t>RCU Key reception</a:t>
                      </a:r>
                      <a:endParaRPr lang="ko-KR" alt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>
                          <a:latin typeface="+mn-lt"/>
                        </a:rPr>
                        <a:t>White blink once</a:t>
                      </a:r>
                      <a:endParaRPr lang="ko-KR" alt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3781248"/>
                  </a:ext>
                </a:extLst>
              </a:tr>
            </a:tbl>
          </a:graphicData>
        </a:graphic>
      </p:graphicFrame>
      <p:sp>
        <p:nvSpPr>
          <p:cNvPr id="3" name="화살표: 오른쪽 2">
            <a:extLst>
              <a:ext uri="{FF2B5EF4-FFF2-40B4-BE49-F238E27FC236}">
                <a16:creationId xmlns:a16="http://schemas.microsoft.com/office/drawing/2014/main" id="{1E2F425B-405E-4590-8E2D-460760B1887C}"/>
              </a:ext>
            </a:extLst>
          </p:cNvPr>
          <p:cNvSpPr/>
          <p:nvPr/>
        </p:nvSpPr>
        <p:spPr>
          <a:xfrm>
            <a:off x="581891" y="4413302"/>
            <a:ext cx="612119" cy="9068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58304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24896</TotalTime>
  <Words>231</Words>
  <Application>Microsoft Office PowerPoint</Application>
  <PresentationFormat>A4 용지(210x297mm)</PresentationFormat>
  <Paragraphs>77</Paragraphs>
  <Slides>4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4</vt:i4>
      </vt:variant>
    </vt:vector>
  </HeadingPairs>
  <TitlesOfParts>
    <vt:vector size="9" baseType="lpstr">
      <vt:lpstr>맑은 고딕</vt:lpstr>
      <vt:lpstr>Arial</vt:lpstr>
      <vt:lpstr>Calibri</vt:lpstr>
      <vt:lpstr>Office 테마</vt:lpstr>
      <vt:lpstr>1_디자인 사용자 지정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n</dc:creator>
  <cp:lastModifiedBy>Yoon SuhYoung</cp:lastModifiedBy>
  <cp:revision>1198</cp:revision>
  <cp:lastPrinted>2017-10-18T09:41:05Z</cp:lastPrinted>
  <dcterms:created xsi:type="dcterms:W3CDTF">2017-09-06T04:56:33Z</dcterms:created>
  <dcterms:modified xsi:type="dcterms:W3CDTF">2019-03-12T05:39:52Z</dcterms:modified>
</cp:coreProperties>
</file>