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  <p:sldMasterId id="2147483676" r:id="rId2"/>
  </p:sldMasterIdLst>
  <p:notesMasterIdLst>
    <p:notesMasterId r:id="rId7"/>
  </p:notesMasterIdLst>
  <p:handoutMasterIdLst>
    <p:handoutMasterId r:id="rId8"/>
  </p:handoutMasterIdLst>
  <p:sldIdLst>
    <p:sldId id="1359" r:id="rId3"/>
    <p:sldId id="1357" r:id="rId4"/>
    <p:sldId id="1360" r:id="rId5"/>
    <p:sldId id="1358" r:id="rId6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6023" userDrawn="1">
          <p15:clr>
            <a:srgbClr val="A4A3A4"/>
          </p15:clr>
        </p15:guide>
        <p15:guide id="3" pos="217" userDrawn="1">
          <p15:clr>
            <a:srgbClr val="A4A3A4"/>
          </p15:clr>
        </p15:guide>
        <p15:guide id="4" orient="horz" pos="4032" userDrawn="1">
          <p15:clr>
            <a:srgbClr val="A4A3A4"/>
          </p15:clr>
        </p15:guide>
        <p15:guide id="5" orient="horz" pos="958" userDrawn="1">
          <p15:clr>
            <a:srgbClr val="A4A3A4"/>
          </p15:clr>
        </p15:guide>
        <p15:guide id="7" pos="3007" userDrawn="1">
          <p15:clr>
            <a:srgbClr val="A4A3A4"/>
          </p15:clr>
        </p15:guide>
        <p15:guide id="8" pos="3120" userDrawn="1">
          <p15:clr>
            <a:srgbClr val="A4A3A4"/>
          </p15:clr>
        </p15:guide>
        <p15:guide id="9" pos="3233" userDrawn="1">
          <p15:clr>
            <a:srgbClr val="A4A3A4"/>
          </p15:clr>
        </p15:guide>
        <p15:guide id="10" orient="horz" pos="41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134F"/>
    <a:srgbClr val="511F38"/>
    <a:srgbClr val="222A36"/>
    <a:srgbClr val="EAEAEA"/>
    <a:srgbClr val="D9D9D9"/>
    <a:srgbClr val="F0D8E4"/>
    <a:srgbClr val="EAC8D9"/>
    <a:srgbClr val="FDE0AD"/>
    <a:srgbClr val="F9AC27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5220" autoAdjust="0"/>
  </p:normalViewPr>
  <p:slideViewPr>
    <p:cSldViewPr snapToGrid="0" showGuides="1">
      <p:cViewPr varScale="1">
        <p:scale>
          <a:sx n="127" d="100"/>
          <a:sy n="127" d="100"/>
        </p:scale>
        <p:origin x="558" y="114"/>
      </p:cViewPr>
      <p:guideLst>
        <p:guide orient="horz" pos="618"/>
        <p:guide pos="6023"/>
        <p:guide pos="217"/>
        <p:guide orient="horz" pos="4032"/>
        <p:guide orient="horz" pos="958"/>
        <p:guide pos="3007"/>
        <p:guide pos="3120"/>
        <p:guide pos="3233"/>
        <p:guide orient="horz" pos="4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pPr/>
              <a:t>2019-02-26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110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859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CCB6E8-8677-448D-98F5-E8B23F10497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18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66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/>
          <p:cNvSpPr/>
          <p:nvPr userDrawn="1"/>
        </p:nvSpPr>
        <p:spPr>
          <a:xfrm>
            <a:off x="0" y="14514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  <a:close/>
              </a:path>
            </a:pathLst>
          </a:custGeom>
          <a:gradFill flip="none" rotWithShape="1">
            <a:gsLst>
              <a:gs pos="0">
                <a:srgbClr val="222A36"/>
              </a:gs>
              <a:gs pos="50000">
                <a:srgbClr val="3A2537"/>
              </a:gs>
              <a:gs pos="100000">
                <a:srgbClr val="511F38"/>
              </a:gs>
            </a:gsLst>
            <a:lin ang="8100000" scaled="1"/>
            <a:tileRect/>
          </a:gra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sz="1463" dirty="0"/>
          </a:p>
        </p:txBody>
      </p:sp>
    </p:spTree>
    <p:extLst>
      <p:ext uri="{BB962C8B-B14F-4D97-AF65-F5344CB8AC3E}">
        <p14:creationId xmlns:p14="http://schemas.microsoft.com/office/powerpoint/2010/main" val="107226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38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7CCF2FC-6C8C-4746-BBE2-E6E394B7C83C}"/>
              </a:ext>
            </a:extLst>
          </p:cNvPr>
          <p:cNvSpPr/>
          <p:nvPr userDrawn="1"/>
        </p:nvSpPr>
        <p:spPr>
          <a:xfrm>
            <a:off x="0" y="1432"/>
            <a:ext cx="9906001" cy="594058"/>
          </a:xfrm>
          <a:prstGeom prst="rect">
            <a:avLst/>
          </a:prstGeom>
          <a:solidFill>
            <a:srgbClr val="22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1ACFDD1-4C23-0E46-ADED-9A610FF8CB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2318" y="320908"/>
            <a:ext cx="1347107" cy="1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9" r:id="rId2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023" userDrawn="1">
          <p15:clr>
            <a:srgbClr val="F26B43"/>
          </p15:clr>
        </p15:guide>
        <p15:guide id="2" orient="horz" pos="41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7EDC919-3F2C-42D2-AC8B-633117AC0A7F}"/>
              </a:ext>
            </a:extLst>
          </p:cNvPr>
          <p:cNvGrpSpPr/>
          <p:nvPr userDrawn="1"/>
        </p:nvGrpSpPr>
        <p:grpSpPr>
          <a:xfrm>
            <a:off x="9043581" y="6498454"/>
            <a:ext cx="525679" cy="175260"/>
            <a:chOff x="8848268" y="6507332"/>
            <a:chExt cx="499050" cy="166382"/>
          </a:xfrm>
        </p:grpSpPr>
        <p:sp>
          <p:nvSpPr>
            <p:cNvPr id="3" name="Freeform 14">
              <a:extLst>
                <a:ext uri="{FF2B5EF4-FFF2-40B4-BE49-F238E27FC236}">
                  <a16:creationId xmlns:a16="http://schemas.microsoft.com/office/drawing/2014/main" id="{E6BEC1CF-75CC-4395-A698-0B41940F8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268" y="6563284"/>
              <a:ext cx="112596" cy="109964"/>
            </a:xfrm>
            <a:custGeom>
              <a:avLst/>
              <a:gdLst>
                <a:gd name="T0" fmla="*/ 480 w 668"/>
                <a:gd name="T1" fmla="*/ 129 h 696"/>
                <a:gd name="T2" fmla="*/ 586 w 668"/>
                <a:gd name="T3" fmla="*/ 2 h 696"/>
                <a:gd name="T4" fmla="*/ 583 w 668"/>
                <a:gd name="T5" fmla="*/ 0 h 696"/>
                <a:gd name="T6" fmla="*/ 337 w 668"/>
                <a:gd name="T7" fmla="*/ 49 h 696"/>
                <a:gd name="T8" fmla="*/ 27 w 668"/>
                <a:gd name="T9" fmla="*/ 425 h 696"/>
                <a:gd name="T10" fmla="*/ 24 w 668"/>
                <a:gd name="T11" fmla="*/ 431 h 696"/>
                <a:gd name="T12" fmla="*/ 0 w 668"/>
                <a:gd name="T13" fmla="*/ 520 h 696"/>
                <a:gd name="T14" fmla="*/ 177 w 668"/>
                <a:gd name="T15" fmla="*/ 696 h 696"/>
                <a:gd name="T16" fmla="*/ 332 w 668"/>
                <a:gd name="T17" fmla="*/ 603 h 696"/>
                <a:gd name="T18" fmla="*/ 382 w 668"/>
                <a:gd name="T19" fmla="*/ 533 h 696"/>
                <a:gd name="T20" fmla="*/ 666 w 668"/>
                <a:gd name="T21" fmla="*/ 259 h 696"/>
                <a:gd name="T22" fmla="*/ 668 w 668"/>
                <a:gd name="T23" fmla="*/ 242 h 696"/>
                <a:gd name="T24" fmla="*/ 608 w 668"/>
                <a:gd name="T25" fmla="*/ 257 h 696"/>
                <a:gd name="T26" fmla="*/ 480 w 668"/>
                <a:gd name="T27" fmla="*/ 12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8" h="696">
                  <a:moveTo>
                    <a:pt x="480" y="129"/>
                  </a:moveTo>
                  <a:cubicBezTo>
                    <a:pt x="480" y="65"/>
                    <a:pt x="525" y="13"/>
                    <a:pt x="586" y="2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337" y="49"/>
                    <a:pt x="337" y="49"/>
                    <a:pt x="337" y="49"/>
                  </a:cubicBezTo>
                  <a:cubicBezTo>
                    <a:pt x="231" y="60"/>
                    <a:pt x="27" y="425"/>
                    <a:pt x="27" y="425"/>
                  </a:cubicBezTo>
                  <a:cubicBezTo>
                    <a:pt x="24" y="431"/>
                    <a:pt x="24" y="431"/>
                    <a:pt x="24" y="431"/>
                  </a:cubicBezTo>
                  <a:cubicBezTo>
                    <a:pt x="9" y="457"/>
                    <a:pt x="0" y="487"/>
                    <a:pt x="0" y="520"/>
                  </a:cubicBezTo>
                  <a:cubicBezTo>
                    <a:pt x="0" y="617"/>
                    <a:pt x="79" y="696"/>
                    <a:pt x="177" y="696"/>
                  </a:cubicBezTo>
                  <a:cubicBezTo>
                    <a:pt x="244" y="696"/>
                    <a:pt x="302" y="659"/>
                    <a:pt x="332" y="603"/>
                  </a:cubicBezTo>
                  <a:cubicBezTo>
                    <a:pt x="351" y="577"/>
                    <a:pt x="382" y="533"/>
                    <a:pt x="382" y="533"/>
                  </a:cubicBezTo>
                  <a:cubicBezTo>
                    <a:pt x="666" y="259"/>
                    <a:pt x="666" y="259"/>
                    <a:pt x="666" y="259"/>
                  </a:cubicBezTo>
                  <a:cubicBezTo>
                    <a:pt x="668" y="242"/>
                    <a:pt x="668" y="242"/>
                    <a:pt x="668" y="242"/>
                  </a:cubicBezTo>
                  <a:cubicBezTo>
                    <a:pt x="650" y="251"/>
                    <a:pt x="630" y="257"/>
                    <a:pt x="608" y="257"/>
                  </a:cubicBezTo>
                  <a:cubicBezTo>
                    <a:pt x="537" y="257"/>
                    <a:pt x="480" y="199"/>
                    <a:pt x="480" y="129"/>
                  </a:cubicBezTo>
                  <a:close/>
                </a:path>
              </a:pathLst>
            </a:custGeom>
            <a:solidFill>
              <a:srgbClr val="911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732A649B-9A1C-4FF9-9EA4-A81945223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268" y="6563284"/>
              <a:ext cx="112596" cy="109964"/>
            </a:xfrm>
            <a:custGeom>
              <a:avLst/>
              <a:gdLst>
                <a:gd name="T0" fmla="*/ 480 w 668"/>
                <a:gd name="T1" fmla="*/ 129 h 696"/>
                <a:gd name="T2" fmla="*/ 586 w 668"/>
                <a:gd name="T3" fmla="*/ 2 h 696"/>
                <a:gd name="T4" fmla="*/ 583 w 668"/>
                <a:gd name="T5" fmla="*/ 0 h 696"/>
                <a:gd name="T6" fmla="*/ 337 w 668"/>
                <a:gd name="T7" fmla="*/ 49 h 696"/>
                <a:gd name="T8" fmla="*/ 27 w 668"/>
                <a:gd name="T9" fmla="*/ 425 h 696"/>
                <a:gd name="T10" fmla="*/ 24 w 668"/>
                <a:gd name="T11" fmla="*/ 431 h 696"/>
                <a:gd name="T12" fmla="*/ 0 w 668"/>
                <a:gd name="T13" fmla="*/ 520 h 696"/>
                <a:gd name="T14" fmla="*/ 177 w 668"/>
                <a:gd name="T15" fmla="*/ 696 h 696"/>
                <a:gd name="T16" fmla="*/ 332 w 668"/>
                <a:gd name="T17" fmla="*/ 603 h 696"/>
                <a:gd name="T18" fmla="*/ 382 w 668"/>
                <a:gd name="T19" fmla="*/ 533 h 696"/>
                <a:gd name="T20" fmla="*/ 666 w 668"/>
                <a:gd name="T21" fmla="*/ 259 h 696"/>
                <a:gd name="T22" fmla="*/ 668 w 668"/>
                <a:gd name="T23" fmla="*/ 242 h 696"/>
                <a:gd name="T24" fmla="*/ 608 w 668"/>
                <a:gd name="T25" fmla="*/ 257 h 696"/>
                <a:gd name="T26" fmla="*/ 480 w 668"/>
                <a:gd name="T27" fmla="*/ 12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8" h="696">
                  <a:moveTo>
                    <a:pt x="480" y="129"/>
                  </a:moveTo>
                  <a:cubicBezTo>
                    <a:pt x="480" y="65"/>
                    <a:pt x="525" y="13"/>
                    <a:pt x="586" y="2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337" y="49"/>
                    <a:pt x="337" y="49"/>
                    <a:pt x="337" y="49"/>
                  </a:cubicBezTo>
                  <a:cubicBezTo>
                    <a:pt x="231" y="60"/>
                    <a:pt x="27" y="425"/>
                    <a:pt x="27" y="425"/>
                  </a:cubicBezTo>
                  <a:cubicBezTo>
                    <a:pt x="24" y="431"/>
                    <a:pt x="24" y="431"/>
                    <a:pt x="24" y="431"/>
                  </a:cubicBezTo>
                  <a:cubicBezTo>
                    <a:pt x="9" y="457"/>
                    <a:pt x="0" y="487"/>
                    <a:pt x="0" y="520"/>
                  </a:cubicBezTo>
                  <a:cubicBezTo>
                    <a:pt x="0" y="617"/>
                    <a:pt x="79" y="696"/>
                    <a:pt x="177" y="696"/>
                  </a:cubicBezTo>
                  <a:cubicBezTo>
                    <a:pt x="244" y="696"/>
                    <a:pt x="302" y="659"/>
                    <a:pt x="332" y="603"/>
                  </a:cubicBezTo>
                  <a:cubicBezTo>
                    <a:pt x="351" y="577"/>
                    <a:pt x="382" y="533"/>
                    <a:pt x="382" y="533"/>
                  </a:cubicBezTo>
                  <a:cubicBezTo>
                    <a:pt x="666" y="259"/>
                    <a:pt x="666" y="259"/>
                    <a:pt x="666" y="259"/>
                  </a:cubicBezTo>
                  <a:cubicBezTo>
                    <a:pt x="668" y="242"/>
                    <a:pt x="668" y="242"/>
                    <a:pt x="668" y="242"/>
                  </a:cubicBezTo>
                  <a:cubicBezTo>
                    <a:pt x="650" y="251"/>
                    <a:pt x="630" y="257"/>
                    <a:pt x="608" y="257"/>
                  </a:cubicBezTo>
                  <a:cubicBezTo>
                    <a:pt x="537" y="257"/>
                    <a:pt x="480" y="199"/>
                    <a:pt x="480" y="129"/>
                  </a:cubicBezTo>
                  <a:close/>
                </a:path>
              </a:pathLst>
            </a:custGeom>
            <a:solidFill>
              <a:srgbClr val="911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128F332F-8057-49A5-A120-4BD70616C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3019" y="6507332"/>
              <a:ext cx="108066" cy="92892"/>
            </a:xfrm>
            <a:custGeom>
              <a:avLst/>
              <a:gdLst>
                <a:gd name="T0" fmla="*/ 641 w 641"/>
                <a:gd name="T1" fmla="*/ 176 h 588"/>
                <a:gd name="T2" fmla="*/ 464 w 641"/>
                <a:gd name="T3" fmla="*/ 0 h 588"/>
                <a:gd name="T4" fmla="*/ 321 w 641"/>
                <a:gd name="T5" fmla="*/ 73 h 588"/>
                <a:gd name="T6" fmla="*/ 321 w 641"/>
                <a:gd name="T7" fmla="*/ 73 h 588"/>
                <a:gd name="T8" fmla="*/ 320 w 641"/>
                <a:gd name="T9" fmla="*/ 74 h 588"/>
                <a:gd name="T10" fmla="*/ 312 w 641"/>
                <a:gd name="T11" fmla="*/ 87 h 588"/>
                <a:gd name="T12" fmla="*/ 0 w 641"/>
                <a:gd name="T13" fmla="*/ 588 h 588"/>
                <a:gd name="T14" fmla="*/ 481 w 641"/>
                <a:gd name="T15" fmla="*/ 353 h 588"/>
                <a:gd name="T16" fmla="*/ 481 w 641"/>
                <a:gd name="T17" fmla="*/ 352 h 588"/>
                <a:gd name="T18" fmla="*/ 641 w 641"/>
                <a:gd name="T19" fmla="*/ 17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1" h="588">
                  <a:moveTo>
                    <a:pt x="641" y="176"/>
                  </a:moveTo>
                  <a:cubicBezTo>
                    <a:pt x="641" y="79"/>
                    <a:pt x="562" y="0"/>
                    <a:pt x="464" y="0"/>
                  </a:cubicBezTo>
                  <a:cubicBezTo>
                    <a:pt x="405" y="0"/>
                    <a:pt x="353" y="28"/>
                    <a:pt x="321" y="73"/>
                  </a:cubicBezTo>
                  <a:cubicBezTo>
                    <a:pt x="321" y="73"/>
                    <a:pt x="321" y="73"/>
                    <a:pt x="321" y="73"/>
                  </a:cubicBezTo>
                  <a:cubicBezTo>
                    <a:pt x="321" y="73"/>
                    <a:pt x="321" y="73"/>
                    <a:pt x="320" y="74"/>
                  </a:cubicBezTo>
                  <a:cubicBezTo>
                    <a:pt x="317" y="78"/>
                    <a:pt x="314" y="83"/>
                    <a:pt x="312" y="87"/>
                  </a:cubicBezTo>
                  <a:cubicBezTo>
                    <a:pt x="276" y="142"/>
                    <a:pt x="141" y="352"/>
                    <a:pt x="0" y="588"/>
                  </a:cubicBezTo>
                  <a:cubicBezTo>
                    <a:pt x="0" y="588"/>
                    <a:pt x="213" y="365"/>
                    <a:pt x="481" y="353"/>
                  </a:cubicBezTo>
                  <a:cubicBezTo>
                    <a:pt x="481" y="352"/>
                    <a:pt x="481" y="352"/>
                    <a:pt x="481" y="352"/>
                  </a:cubicBezTo>
                  <a:cubicBezTo>
                    <a:pt x="571" y="344"/>
                    <a:pt x="641" y="268"/>
                    <a:pt x="641" y="176"/>
                  </a:cubicBezTo>
                  <a:close/>
                </a:path>
              </a:pathLst>
            </a:custGeom>
            <a:solidFill>
              <a:srgbClr val="F9AC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263330A7-F258-4CA2-80E5-9631B969D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02" y="6580046"/>
              <a:ext cx="141039" cy="93668"/>
            </a:xfrm>
            <a:custGeom>
              <a:avLst/>
              <a:gdLst>
                <a:gd name="T0" fmla="*/ 834 w 837"/>
                <a:gd name="T1" fmla="*/ 369 h 593"/>
                <a:gd name="T2" fmla="*/ 552 w 837"/>
                <a:gd name="T3" fmla="*/ 80 h 593"/>
                <a:gd name="T4" fmla="*/ 3 w 837"/>
                <a:gd name="T5" fmla="*/ 427 h 593"/>
                <a:gd name="T6" fmla="*/ 0 w 837"/>
                <a:gd name="T7" fmla="*/ 431 h 593"/>
                <a:gd name="T8" fmla="*/ 228 w 837"/>
                <a:gd name="T9" fmla="*/ 334 h 593"/>
                <a:gd name="T10" fmla="*/ 500 w 837"/>
                <a:gd name="T11" fmla="*/ 490 h 593"/>
                <a:gd name="T12" fmla="*/ 660 w 837"/>
                <a:gd name="T13" fmla="*/ 593 h 593"/>
                <a:gd name="T14" fmla="*/ 837 w 837"/>
                <a:gd name="T15" fmla="*/ 416 h 593"/>
                <a:gd name="T16" fmla="*/ 834 w 837"/>
                <a:gd name="T17" fmla="*/ 369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7" h="593">
                  <a:moveTo>
                    <a:pt x="834" y="369"/>
                  </a:moveTo>
                  <a:cubicBezTo>
                    <a:pt x="824" y="298"/>
                    <a:pt x="773" y="122"/>
                    <a:pt x="552" y="80"/>
                  </a:cubicBezTo>
                  <a:cubicBezTo>
                    <a:pt x="552" y="80"/>
                    <a:pt x="284" y="0"/>
                    <a:pt x="3" y="427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57" y="372"/>
                    <a:pt x="140" y="334"/>
                    <a:pt x="228" y="334"/>
                  </a:cubicBezTo>
                  <a:cubicBezTo>
                    <a:pt x="344" y="334"/>
                    <a:pt x="445" y="397"/>
                    <a:pt x="500" y="490"/>
                  </a:cubicBezTo>
                  <a:cubicBezTo>
                    <a:pt x="528" y="551"/>
                    <a:pt x="589" y="593"/>
                    <a:pt x="660" y="593"/>
                  </a:cubicBezTo>
                  <a:cubicBezTo>
                    <a:pt x="758" y="593"/>
                    <a:pt x="837" y="514"/>
                    <a:pt x="837" y="416"/>
                  </a:cubicBezTo>
                  <a:cubicBezTo>
                    <a:pt x="837" y="402"/>
                    <a:pt x="837" y="389"/>
                    <a:pt x="834" y="369"/>
                  </a:cubicBezTo>
                  <a:close/>
                </a:path>
              </a:pathLst>
            </a:custGeom>
            <a:solidFill>
              <a:srgbClr val="D70E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FDFFA89-F8D2-4444-94D7-A273E5B9DD42}"/>
                </a:ext>
              </a:extLst>
            </p:cNvPr>
            <p:cNvGrpSpPr/>
            <p:nvPr userDrawn="1"/>
          </p:nvGrpSpPr>
          <p:grpSpPr>
            <a:xfrm>
              <a:off x="9112643" y="6565427"/>
              <a:ext cx="234675" cy="84666"/>
              <a:chOff x="9112643" y="6529915"/>
              <a:chExt cx="234675" cy="84666"/>
            </a:xfrm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70B2AEEB-4BAA-42CC-8716-C5A83313D5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12643" y="6530225"/>
                <a:ext cx="98417" cy="84355"/>
              </a:xfrm>
              <a:custGeom>
                <a:avLst/>
                <a:gdLst>
                  <a:gd name="T0" fmla="*/ 783 w 1173"/>
                  <a:gd name="T1" fmla="*/ 859 h 1087"/>
                  <a:gd name="T2" fmla="*/ 864 w 1173"/>
                  <a:gd name="T3" fmla="*/ 1087 h 1087"/>
                  <a:gd name="T4" fmla="*/ 1173 w 1173"/>
                  <a:gd name="T5" fmla="*/ 1087 h 1087"/>
                  <a:gd name="T6" fmla="*/ 759 w 1173"/>
                  <a:gd name="T7" fmla="*/ 0 h 1087"/>
                  <a:gd name="T8" fmla="*/ 410 w 1173"/>
                  <a:gd name="T9" fmla="*/ 0 h 1087"/>
                  <a:gd name="T10" fmla="*/ 0 w 1173"/>
                  <a:gd name="T11" fmla="*/ 1087 h 1087"/>
                  <a:gd name="T12" fmla="*/ 291 w 1173"/>
                  <a:gd name="T13" fmla="*/ 1087 h 1087"/>
                  <a:gd name="T14" fmla="*/ 378 w 1173"/>
                  <a:gd name="T15" fmla="*/ 859 h 1087"/>
                  <a:gd name="T16" fmla="*/ 783 w 1173"/>
                  <a:gd name="T17" fmla="*/ 859 h 1087"/>
                  <a:gd name="T18" fmla="*/ 579 w 1173"/>
                  <a:gd name="T19" fmla="*/ 228 h 1087"/>
                  <a:gd name="T20" fmla="*/ 715 w 1173"/>
                  <a:gd name="T21" fmla="*/ 656 h 1087"/>
                  <a:gd name="T22" fmla="*/ 438 w 1173"/>
                  <a:gd name="T23" fmla="*/ 656 h 1087"/>
                  <a:gd name="T24" fmla="*/ 579 w 1173"/>
                  <a:gd name="T25" fmla="*/ 228 h 1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73" h="1087">
                    <a:moveTo>
                      <a:pt x="783" y="859"/>
                    </a:moveTo>
                    <a:lnTo>
                      <a:pt x="864" y="1087"/>
                    </a:lnTo>
                    <a:lnTo>
                      <a:pt x="1173" y="1087"/>
                    </a:lnTo>
                    <a:lnTo>
                      <a:pt x="759" y="0"/>
                    </a:lnTo>
                    <a:lnTo>
                      <a:pt x="410" y="0"/>
                    </a:lnTo>
                    <a:lnTo>
                      <a:pt x="0" y="1087"/>
                    </a:lnTo>
                    <a:lnTo>
                      <a:pt x="291" y="1087"/>
                    </a:lnTo>
                    <a:lnTo>
                      <a:pt x="378" y="859"/>
                    </a:lnTo>
                    <a:lnTo>
                      <a:pt x="783" y="859"/>
                    </a:lnTo>
                    <a:close/>
                    <a:moveTo>
                      <a:pt x="579" y="228"/>
                    </a:moveTo>
                    <a:lnTo>
                      <a:pt x="715" y="656"/>
                    </a:lnTo>
                    <a:lnTo>
                      <a:pt x="438" y="656"/>
                    </a:lnTo>
                    <a:lnTo>
                      <a:pt x="579" y="228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" name="Freeform 19">
                <a:extLst>
                  <a:ext uri="{FF2B5EF4-FFF2-40B4-BE49-F238E27FC236}">
                    <a16:creationId xmlns:a16="http://schemas.microsoft.com/office/drawing/2014/main" id="{C5ACA946-CEBD-4F71-96E8-5DA479EB2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4234" y="6530225"/>
                <a:ext cx="60661" cy="84355"/>
              </a:xfrm>
              <a:custGeom>
                <a:avLst/>
                <a:gdLst>
                  <a:gd name="T0" fmla="*/ 0 w 723"/>
                  <a:gd name="T1" fmla="*/ 0 h 1087"/>
                  <a:gd name="T2" fmla="*/ 285 w 723"/>
                  <a:gd name="T3" fmla="*/ 0 h 1087"/>
                  <a:gd name="T4" fmla="*/ 285 w 723"/>
                  <a:gd name="T5" fmla="*/ 876 h 1087"/>
                  <a:gd name="T6" fmla="*/ 723 w 723"/>
                  <a:gd name="T7" fmla="*/ 876 h 1087"/>
                  <a:gd name="T8" fmla="*/ 723 w 723"/>
                  <a:gd name="T9" fmla="*/ 1087 h 1087"/>
                  <a:gd name="T10" fmla="*/ 0 w 723"/>
                  <a:gd name="T11" fmla="*/ 1087 h 1087"/>
                  <a:gd name="T12" fmla="*/ 0 w 723"/>
                  <a:gd name="T13" fmla="*/ 0 h 1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3" h="1087">
                    <a:moveTo>
                      <a:pt x="0" y="0"/>
                    </a:moveTo>
                    <a:lnTo>
                      <a:pt x="285" y="0"/>
                    </a:lnTo>
                    <a:lnTo>
                      <a:pt x="285" y="876"/>
                    </a:lnTo>
                    <a:lnTo>
                      <a:pt x="723" y="876"/>
                    </a:lnTo>
                    <a:lnTo>
                      <a:pt x="723" y="1087"/>
                    </a:lnTo>
                    <a:lnTo>
                      <a:pt x="0" y="10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Freeform 20">
                <a:extLst>
                  <a:ext uri="{FF2B5EF4-FFF2-40B4-BE49-F238E27FC236}">
                    <a16:creationId xmlns:a16="http://schemas.microsoft.com/office/drawing/2014/main" id="{C6750844-72D6-4C30-95BF-81E7CE32B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8183" y="6529915"/>
                <a:ext cx="69135" cy="84666"/>
              </a:xfrm>
              <a:custGeom>
                <a:avLst/>
                <a:gdLst>
                  <a:gd name="T0" fmla="*/ 0 w 824"/>
                  <a:gd name="T1" fmla="*/ 212 h 1091"/>
                  <a:gd name="T2" fmla="*/ 269 w 824"/>
                  <a:gd name="T3" fmla="*/ 212 h 1091"/>
                  <a:gd name="T4" fmla="*/ 269 w 824"/>
                  <a:gd name="T5" fmla="*/ 1091 h 1091"/>
                  <a:gd name="T6" fmla="*/ 559 w 824"/>
                  <a:gd name="T7" fmla="*/ 1091 h 1091"/>
                  <a:gd name="T8" fmla="*/ 559 w 824"/>
                  <a:gd name="T9" fmla="*/ 216 h 1091"/>
                  <a:gd name="T10" fmla="*/ 824 w 824"/>
                  <a:gd name="T11" fmla="*/ 216 h 1091"/>
                  <a:gd name="T12" fmla="*/ 824 w 824"/>
                  <a:gd name="T13" fmla="*/ 0 h 1091"/>
                  <a:gd name="T14" fmla="*/ 0 w 824"/>
                  <a:gd name="T15" fmla="*/ 0 h 1091"/>
                  <a:gd name="T16" fmla="*/ 0 w 824"/>
                  <a:gd name="T17" fmla="*/ 212 h 10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4" h="1091">
                    <a:moveTo>
                      <a:pt x="0" y="212"/>
                    </a:moveTo>
                    <a:lnTo>
                      <a:pt x="269" y="212"/>
                    </a:lnTo>
                    <a:lnTo>
                      <a:pt x="269" y="1091"/>
                    </a:lnTo>
                    <a:lnTo>
                      <a:pt x="559" y="1091"/>
                    </a:lnTo>
                    <a:lnTo>
                      <a:pt x="559" y="216"/>
                    </a:lnTo>
                    <a:lnTo>
                      <a:pt x="824" y="216"/>
                    </a:lnTo>
                    <a:lnTo>
                      <a:pt x="82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911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27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4ADDFA-0381-42D7-AEBC-845E74ACF662}"/>
              </a:ext>
            </a:extLst>
          </p:cNvPr>
          <p:cNvSpPr txBox="1"/>
          <p:nvPr/>
        </p:nvSpPr>
        <p:spPr>
          <a:xfrm>
            <a:off x="498969" y="1905479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LED and Button Scenario for BFX-AT100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1C75E-7062-47CE-BF56-0D2C0EB29CF2}"/>
              </a:ext>
            </a:extLst>
          </p:cNvPr>
          <p:cNvSpPr txBox="1"/>
          <p:nvPr/>
        </p:nvSpPr>
        <p:spPr>
          <a:xfrm>
            <a:off x="651369" y="5715476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ALT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F46AF-B32E-41B4-AC9F-C73DE90A8E5B}"/>
              </a:ext>
            </a:extLst>
          </p:cNvPr>
          <p:cNvSpPr txBox="1"/>
          <p:nvPr/>
        </p:nvSpPr>
        <p:spPr>
          <a:xfrm>
            <a:off x="651365" y="4866387"/>
            <a:ext cx="885507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latinLnBrk="0"/>
            <a:r>
              <a:rPr lang="en-US" altLang="ko-KR" sz="2000" b="1" spc="-160" dirty="0">
                <a:solidFill>
                  <a:schemeClr val="bg1"/>
                </a:solidFill>
                <a:latin typeface="+mn-ea"/>
              </a:rPr>
              <a:t>2019. 2. 26</a:t>
            </a:r>
            <a:endParaRPr lang="ko-KR" altLang="en-US" sz="2000" b="1" spc="-16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69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55736E5-0CA7-324A-B6CC-D96E49E563D6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 err="1">
                <a:solidFill>
                  <a:schemeClr val="bg1"/>
                </a:solidFill>
                <a:latin typeface="+mn-ea"/>
                <a:cs typeface="Lato Heavy" charset="0"/>
              </a:rPr>
              <a:t>Rivision</a:t>
            </a:r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 History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88A5144-1711-4F56-B0E3-1EF664C41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21406"/>
              </p:ext>
            </p:extLst>
          </p:nvPr>
        </p:nvGraphicFramePr>
        <p:xfrm>
          <a:off x="1651000" y="2098526"/>
          <a:ext cx="6603999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>
                  <a:extLst>
                    <a:ext uri="{9D8B030D-6E8A-4147-A177-3AD203B41FA5}">
                      <a16:colId xmlns:a16="http://schemas.microsoft.com/office/drawing/2014/main" val="3248926995"/>
                    </a:ext>
                  </a:extLst>
                </a:gridCol>
                <a:gridCol w="1621971">
                  <a:extLst>
                    <a:ext uri="{9D8B030D-6E8A-4147-A177-3AD203B41FA5}">
                      <a16:colId xmlns:a16="http://schemas.microsoft.com/office/drawing/2014/main" val="2668047944"/>
                    </a:ext>
                  </a:extLst>
                </a:gridCol>
                <a:gridCol w="3432628">
                  <a:extLst>
                    <a:ext uri="{9D8B030D-6E8A-4147-A177-3AD203B41FA5}">
                      <a16:colId xmlns:a16="http://schemas.microsoft.com/office/drawing/2014/main" val="295920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Revision No.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Release Date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15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0.1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2019/1/23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/>
                        <a:t>First Release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495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0.2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2019/2/26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/>
                        <a:t>Change LED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Scenario 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411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43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644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27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571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95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33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3314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2656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55736E5-0CA7-324A-B6CC-D96E49E563D6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Button Scenario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1B3AA9-4E8A-423E-9023-DEC89BA94C2B}"/>
              </a:ext>
            </a:extLst>
          </p:cNvPr>
          <p:cNvSpPr txBox="1"/>
          <p:nvPr/>
        </p:nvSpPr>
        <p:spPr>
          <a:xfrm>
            <a:off x="478972" y="892629"/>
            <a:ext cx="4628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Short Press time duration : less than 3 secs.</a:t>
            </a:r>
            <a:br>
              <a:rPr lang="en-US" altLang="ko-KR" dirty="0"/>
            </a:br>
            <a:r>
              <a:rPr lang="en-US" altLang="ko-KR" dirty="0"/>
              <a:t>Long Press time duration : more than 3 secs.</a:t>
            </a:r>
            <a:endParaRPr lang="ko-KR" altLang="en-US" dirty="0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B3423A44-4DDA-4D4F-8577-58CC4627E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05634"/>
              </p:ext>
            </p:extLst>
          </p:nvPr>
        </p:nvGraphicFramePr>
        <p:xfrm>
          <a:off x="857466" y="1845927"/>
          <a:ext cx="83807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635">
                  <a:extLst>
                    <a:ext uri="{9D8B030D-6E8A-4147-A177-3AD203B41FA5}">
                      <a16:colId xmlns:a16="http://schemas.microsoft.com/office/drawing/2014/main" val="3169357508"/>
                    </a:ext>
                  </a:extLst>
                </a:gridCol>
                <a:gridCol w="1524069">
                  <a:extLst>
                    <a:ext uri="{9D8B030D-6E8A-4147-A177-3AD203B41FA5}">
                      <a16:colId xmlns:a16="http://schemas.microsoft.com/office/drawing/2014/main" val="1092926081"/>
                    </a:ext>
                  </a:extLst>
                </a:gridCol>
                <a:gridCol w="3386819">
                  <a:extLst>
                    <a:ext uri="{9D8B030D-6E8A-4147-A177-3AD203B41FA5}">
                      <a16:colId xmlns:a16="http://schemas.microsoft.com/office/drawing/2014/main" val="859471140"/>
                    </a:ext>
                  </a:extLst>
                </a:gridCol>
                <a:gridCol w="2173209">
                  <a:extLst>
                    <a:ext uri="{9D8B030D-6E8A-4147-A177-3AD203B41FA5}">
                      <a16:colId xmlns:a16="http://schemas.microsoft.com/office/drawing/2014/main" val="52609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Press duration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Buttons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Action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Android Key Event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613892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Short Press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∧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Channel Up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KEYCODE_CHANNEL_UP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35148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∨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Channel Down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KEYCODE_CHANNEL_DOWN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786055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Long Press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∧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Display Pairing Screen of OKSSU/</a:t>
                      </a:r>
                      <a:r>
                        <a:rPr lang="en-US" altLang="ko-KR" sz="1000" dirty="0" err="1"/>
                        <a:t>Btv</a:t>
                      </a:r>
                      <a:r>
                        <a:rPr lang="en-US" altLang="ko-KR" sz="1000" dirty="0"/>
                        <a:t> Plus App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KEYCODE_SKB_FUNC_19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64849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∨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Find RCU  function Run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KEYCODE_SKB_FUNC_18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65592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맑은 고딕" panose="020B0503020000020004" pitchFamily="50" charset="-127"/>
                          <a:ea typeface="+mn-ea"/>
                        </a:rPr>
                        <a:t>Power ON +∧+∨</a:t>
                      </a:r>
                      <a:endParaRPr lang="en-US" altLang="ko-K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Start Emergency update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Start to run OTA in bootloader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865839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B896EA23-1F67-4425-9023-58FBBDD62199}"/>
              </a:ext>
            </a:extLst>
          </p:cNvPr>
          <p:cNvSpPr txBox="1"/>
          <p:nvPr/>
        </p:nvSpPr>
        <p:spPr>
          <a:xfrm>
            <a:off x="478972" y="4377934"/>
            <a:ext cx="82888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Emergency update : User turn on power while user press two buttons </a:t>
            </a:r>
            <a:r>
              <a:rPr lang="en-US" altLang="ko-KR" dirty="0" err="1"/>
              <a:t>simulateous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then Bootloader runs OTA function.</a:t>
            </a:r>
            <a:br>
              <a:rPr lang="en-US" altLang="ko-KR" dirty="0"/>
            </a:br>
            <a:r>
              <a:rPr lang="en-US" altLang="ko-KR" dirty="0"/>
              <a:t>It</a:t>
            </a:r>
            <a:r>
              <a:rPr lang="ko-KR" altLang="en-US" dirty="0"/>
              <a:t> </a:t>
            </a:r>
            <a:r>
              <a:rPr lang="en-US" altLang="ko-KR" dirty="0"/>
              <a:t>is</a:t>
            </a:r>
            <a:r>
              <a:rPr lang="ko-KR" altLang="en-US" dirty="0"/>
              <a:t> </a:t>
            </a:r>
            <a:r>
              <a:rPr lang="en-US" altLang="ko-KR" dirty="0"/>
              <a:t>for C/S, not</a:t>
            </a:r>
            <a:r>
              <a:rPr lang="ko-KR" altLang="en-US" dirty="0"/>
              <a:t> </a:t>
            </a:r>
            <a:r>
              <a:rPr lang="en-US" altLang="ko-KR" dirty="0"/>
              <a:t>for</a:t>
            </a:r>
            <a:r>
              <a:rPr lang="ko-KR" altLang="en-US" dirty="0"/>
              <a:t> </a:t>
            </a:r>
            <a:r>
              <a:rPr lang="en-US" altLang="ko-KR" dirty="0"/>
              <a:t>user.</a:t>
            </a:r>
          </a:p>
        </p:txBody>
      </p:sp>
    </p:spTree>
    <p:extLst>
      <p:ext uri="{BB962C8B-B14F-4D97-AF65-F5344CB8AC3E}">
        <p14:creationId xmlns:p14="http://schemas.microsoft.com/office/powerpoint/2010/main" val="23856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D88D47EA-5046-42A4-ADE1-BA28005EDC5D}"/>
              </a:ext>
            </a:extLst>
          </p:cNvPr>
          <p:cNvSpPr txBox="1"/>
          <p:nvPr/>
        </p:nvSpPr>
        <p:spPr>
          <a:xfrm>
            <a:off x="231396" y="216348"/>
            <a:ext cx="481643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latin typeface="+mn-ea"/>
                <a:cs typeface="Lato Heavy" charset="0"/>
              </a:rPr>
              <a:t>LED Scenario</a:t>
            </a:r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38962A39-18F9-4732-8B37-4AC3D0C3DF3F}"/>
              </a:ext>
            </a:extLst>
          </p:cNvPr>
          <p:cNvCxnSpPr/>
          <p:nvPr/>
        </p:nvCxnSpPr>
        <p:spPr>
          <a:xfrm>
            <a:off x="5429867" y="4909925"/>
            <a:ext cx="389019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61000F6B-7BB3-41D1-9FC9-A56A70F90B38}"/>
              </a:ext>
            </a:extLst>
          </p:cNvPr>
          <p:cNvCxnSpPr/>
          <p:nvPr/>
        </p:nvCxnSpPr>
        <p:spPr>
          <a:xfrm>
            <a:off x="5441167" y="5809692"/>
            <a:ext cx="389019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DA876CE-FD97-4130-822F-6355BABE5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697447"/>
              </p:ext>
            </p:extLst>
          </p:nvPr>
        </p:nvGraphicFramePr>
        <p:xfrm>
          <a:off x="1651000" y="827145"/>
          <a:ext cx="660399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0771">
                  <a:extLst>
                    <a:ext uri="{9D8B030D-6E8A-4147-A177-3AD203B41FA5}">
                      <a16:colId xmlns:a16="http://schemas.microsoft.com/office/drawing/2014/main" val="379532356"/>
                    </a:ext>
                  </a:extLst>
                </a:gridCol>
                <a:gridCol w="2253343">
                  <a:extLst>
                    <a:ext uri="{9D8B030D-6E8A-4147-A177-3AD203B41FA5}">
                      <a16:colId xmlns:a16="http://schemas.microsoft.com/office/drawing/2014/main" val="3072413463"/>
                    </a:ext>
                  </a:extLst>
                </a:gridCol>
                <a:gridCol w="2169885">
                  <a:extLst>
                    <a:ext uri="{9D8B030D-6E8A-4147-A177-3AD203B41FA5}">
                      <a16:colId xmlns:a16="http://schemas.microsoft.com/office/drawing/2014/main" val="192057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STB Status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LED Color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Blanking</a:t>
                      </a:r>
                      <a:endParaRPr lang="ko-KR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6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the boot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Green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92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Voice Recognition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Green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9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Normal operation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Blue always 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38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During RCU Pairing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Blue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Active Standby mode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Red always on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72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When there is network problems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strike="sngStrike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Red blinking</a:t>
                      </a:r>
                      <a:endParaRPr lang="ko-KR" altLang="en-US" sz="1000" strike="sngStrike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3434"/>
                  </a:ext>
                </a:extLst>
              </a:tr>
            </a:tbl>
          </a:graphicData>
        </a:graphic>
      </p:graphicFrame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770D681-2933-4D7C-BBA7-F30A8ADDA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897494"/>
              </p:ext>
            </p:extLst>
          </p:nvPr>
        </p:nvGraphicFramePr>
        <p:xfrm>
          <a:off x="1650999" y="3593970"/>
          <a:ext cx="6603999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518">
                  <a:extLst>
                    <a:ext uri="{9D8B030D-6E8A-4147-A177-3AD203B41FA5}">
                      <a16:colId xmlns:a16="http://schemas.microsoft.com/office/drawing/2014/main" val="1732535040"/>
                    </a:ext>
                  </a:extLst>
                </a:gridCol>
                <a:gridCol w="2486262">
                  <a:extLst>
                    <a:ext uri="{9D8B030D-6E8A-4147-A177-3AD203B41FA5}">
                      <a16:colId xmlns:a16="http://schemas.microsoft.com/office/drawing/2014/main" val="267233500"/>
                    </a:ext>
                  </a:extLst>
                </a:gridCol>
                <a:gridCol w="1393219">
                  <a:extLst>
                    <a:ext uri="{9D8B030D-6E8A-4147-A177-3AD203B41FA5}">
                      <a16:colId xmlns:a16="http://schemas.microsoft.com/office/drawing/2014/main" val="126751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STB Status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LED Color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>
                          <a:latin typeface="+mn-lt"/>
                        </a:rPr>
                        <a:t>Comments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001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Power off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Off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611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Check STB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/>
                        <a:t>During Boot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0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Running STB Service script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35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STB Home(After UI Poster ~) / Watching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Normal Network : White blinking</a:t>
                      </a:r>
                    </a:p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Network abnormal : Orange blinking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STB Sleep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Green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136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RCU Key reception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n-lt"/>
                        </a:rPr>
                        <a:t>White blink once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781248"/>
                  </a:ext>
                </a:extLst>
              </a:tr>
            </a:tbl>
          </a:graphicData>
        </a:graphic>
      </p:graphicFrame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1E2F425B-405E-4590-8E2D-460760B1887C}"/>
              </a:ext>
            </a:extLst>
          </p:cNvPr>
          <p:cNvSpPr/>
          <p:nvPr/>
        </p:nvSpPr>
        <p:spPr>
          <a:xfrm>
            <a:off x="581891" y="4413302"/>
            <a:ext cx="612119" cy="906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830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20297</TotalTime>
  <Words>216</Words>
  <Application>Microsoft Office PowerPoint</Application>
  <PresentationFormat>A4 용지(210x297mm)</PresentationFormat>
  <Paragraphs>73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Office 테마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</dc:creator>
  <cp:lastModifiedBy>Yoon SuhYoung</cp:lastModifiedBy>
  <cp:revision>1192</cp:revision>
  <cp:lastPrinted>2017-10-18T09:41:05Z</cp:lastPrinted>
  <dcterms:created xsi:type="dcterms:W3CDTF">2017-09-06T04:56:33Z</dcterms:created>
  <dcterms:modified xsi:type="dcterms:W3CDTF">2019-02-26T12:02:58Z</dcterms:modified>
</cp:coreProperties>
</file>