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78" r:id="rId2"/>
    <p:sldId id="477" r:id="rId3"/>
    <p:sldId id="451" r:id="rId4"/>
    <p:sldId id="473" r:id="rId5"/>
    <p:sldId id="455" r:id="rId6"/>
    <p:sldId id="464" r:id="rId7"/>
    <p:sldId id="465" r:id="rId8"/>
    <p:sldId id="475" r:id="rId9"/>
    <p:sldId id="456" r:id="rId10"/>
    <p:sldId id="457" r:id="rId11"/>
    <p:sldId id="466" r:id="rId12"/>
    <p:sldId id="474" r:id="rId13"/>
    <p:sldId id="469" r:id="rId14"/>
    <p:sldId id="468" r:id="rId15"/>
    <p:sldId id="470" r:id="rId16"/>
    <p:sldId id="471" r:id="rId17"/>
    <p:sldId id="472" r:id="rId18"/>
    <p:sldId id="458" r:id="rId19"/>
    <p:sldId id="476" r:id="rId20"/>
    <p:sldId id="461" r:id="rId21"/>
  </p:sldIdLst>
  <p:sldSz cx="12192000" cy="6858000"/>
  <p:notesSz cx="6797675" cy="98742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95BA"/>
    <a:srgbClr val="0E58A8"/>
    <a:srgbClr val="4545FF"/>
    <a:srgbClr val="65727F"/>
    <a:srgbClr val="00A8B2"/>
    <a:srgbClr val="FFFFFF"/>
    <a:srgbClr val="B2B8BF"/>
    <a:srgbClr val="82CADC"/>
    <a:srgbClr val="86ABD3"/>
    <a:srgbClr val="7FD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5481" autoAdjust="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1" d="100"/>
          <a:sy n="71" d="100"/>
        </p:scale>
        <p:origin x="228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_2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_3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297561560841003E-2"/>
          <c:y val="0.28735957304307902"/>
          <c:w val="0.9269179345245977"/>
          <c:h val="0.651054123613632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929BA4"/>
            </a:solidFill>
            <a:ln>
              <a:noFill/>
            </a:ln>
          </c:spPr>
          <c:invertIfNegative val="0"/>
          <c:dPt>
            <c:idx val="6"/>
            <c:invertIfNegative val="0"/>
            <c:bubble3D val="0"/>
            <c:spPr>
              <a:solidFill>
                <a:srgbClr val="929BA4"/>
              </a:solidFill>
              <a:ln w="9525">
                <a:noFill/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FE-4E4A-A4A4-0624619C5132}"/>
              </c:ext>
            </c:extLst>
          </c:dPt>
          <c:dPt>
            <c:idx val="7"/>
            <c:invertIfNegative val="0"/>
            <c:bubble3D val="0"/>
            <c:spPr>
              <a:solidFill>
                <a:srgbClr val="929BA4"/>
              </a:solidFill>
              <a:ln>
                <a:noFill/>
                <a:prstDash val="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FE-4E4A-A4A4-0624619C5132}"/>
              </c:ext>
            </c:extLst>
          </c:dPt>
          <c:dPt>
            <c:idx val="8"/>
            <c:invertIfNegative val="0"/>
            <c:bubble3D val="0"/>
            <c:spPr>
              <a:solidFill>
                <a:srgbClr val="929BA4"/>
              </a:solidFill>
              <a:ln w="12700">
                <a:solidFill>
                  <a:srgbClr val="64717E">
                    <a:alpha val="0"/>
                  </a:srgbClr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FE-4E4A-A4A4-0624619C5132}"/>
              </c:ext>
            </c:extLst>
          </c:dPt>
          <c:dLbls>
            <c:dLbl>
              <c:idx val="7"/>
              <c:layout>
                <c:manualLayout>
                  <c:x val="-2.5290117182057885E-3"/>
                  <c:y val="7.53830017565216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4FE-4E4A-A4A4-0624619C513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'07</c:v>
                </c:pt>
                <c:pt idx="1">
                  <c:v>'08</c:v>
                </c:pt>
                <c:pt idx="2">
                  <c:v>'09</c:v>
                </c:pt>
                <c:pt idx="3">
                  <c:v>'10</c:v>
                </c:pt>
                <c:pt idx="4">
                  <c:v>'11</c:v>
                </c:pt>
                <c:pt idx="5">
                  <c:v>'12</c:v>
                </c:pt>
                <c:pt idx="6">
                  <c:v>'13</c:v>
                </c:pt>
                <c:pt idx="7">
                  <c:v>'14</c:v>
                </c:pt>
                <c:pt idx="8">
                  <c:v>'15E</c:v>
                </c:pt>
              </c:strCache>
            </c:strRef>
          </c:cat>
          <c:val>
            <c:numRef>
              <c:f>Sheet1!$B$2:$B$10</c:f>
              <c:numCache>
                <c:formatCode>_(* #,##0_);_(* \(#,##0\);_(* "-"_);_(@_)</c:formatCode>
                <c:ptCount val="9"/>
                <c:pt idx="0">
                  <c:v>792</c:v>
                </c:pt>
                <c:pt idx="1">
                  <c:v>709</c:v>
                </c:pt>
                <c:pt idx="2">
                  <c:v>629</c:v>
                </c:pt>
                <c:pt idx="3">
                  <c:v>879</c:v>
                </c:pt>
                <c:pt idx="4">
                  <c:v>894</c:v>
                </c:pt>
                <c:pt idx="5">
                  <c:v>909</c:v>
                </c:pt>
                <c:pt idx="6">
                  <c:v>1040</c:v>
                </c:pt>
                <c:pt idx="7">
                  <c:v>1371</c:v>
                </c:pt>
                <c:pt idx="8">
                  <c:v>1556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4FE-4E4A-A4A4-0624619C51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Operating Profits</c:v>
                </c:pt>
              </c:strCache>
            </c:strRef>
          </c:tx>
          <c:spPr>
            <a:solidFill>
              <a:srgbClr val="009EDB"/>
            </a:solidFill>
            <a:ln>
              <a:noFill/>
            </a:ln>
          </c:spPr>
          <c:invertIfNegative val="0"/>
          <c:dPt>
            <c:idx val="6"/>
            <c:invertIfNegative val="0"/>
            <c:bubble3D val="0"/>
            <c:spPr>
              <a:solidFill>
                <a:srgbClr val="009EDB"/>
              </a:solidFill>
              <a:ln>
                <a:noFill/>
                <a:prstDash val="sys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E4FE-4E4A-A4A4-0624619C5132}"/>
              </c:ext>
            </c:extLst>
          </c:dPt>
          <c:dPt>
            <c:idx val="7"/>
            <c:invertIfNegative val="0"/>
            <c:bubble3D val="0"/>
            <c:spPr>
              <a:solidFill>
                <a:srgbClr val="009EDB"/>
              </a:solidFill>
              <a:ln>
                <a:noFill/>
                <a:prstDash val="dash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E4FE-4E4A-A4A4-0624619C5132}"/>
              </c:ext>
            </c:extLst>
          </c:dPt>
          <c:dPt>
            <c:idx val="8"/>
            <c:invertIfNegative val="0"/>
            <c:bubble3D val="0"/>
            <c:spPr>
              <a:solidFill>
                <a:srgbClr val="009EDB"/>
              </a:solidFill>
              <a:ln w="12700">
                <a:solidFill>
                  <a:srgbClr val="009EDB"/>
                </a:solidFill>
                <a:prstDash val="solid"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E4FE-4E4A-A4A4-0624619C513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'07</c:v>
                </c:pt>
                <c:pt idx="1">
                  <c:v>'08</c:v>
                </c:pt>
                <c:pt idx="2">
                  <c:v>'09</c:v>
                </c:pt>
                <c:pt idx="3">
                  <c:v>'10</c:v>
                </c:pt>
                <c:pt idx="4">
                  <c:v>'11</c:v>
                </c:pt>
                <c:pt idx="5">
                  <c:v>'12</c:v>
                </c:pt>
                <c:pt idx="6">
                  <c:v>'13</c:v>
                </c:pt>
                <c:pt idx="7">
                  <c:v>'14</c:v>
                </c:pt>
                <c:pt idx="8">
                  <c:v>'15E</c:v>
                </c:pt>
              </c:strCache>
            </c:strRef>
          </c:cat>
          <c:val>
            <c:numRef>
              <c:f>Sheet1!$C$2:$C$10</c:f>
              <c:numCache>
                <c:formatCode>_(* #,##0_);_(* \(#,##0\);_(* "-"_);_(@_)</c:formatCode>
                <c:ptCount val="9"/>
                <c:pt idx="0">
                  <c:v>20</c:v>
                </c:pt>
                <c:pt idx="1">
                  <c:v>19</c:v>
                </c:pt>
                <c:pt idx="2">
                  <c:v>55</c:v>
                </c:pt>
                <c:pt idx="3">
                  <c:v>61</c:v>
                </c:pt>
                <c:pt idx="4">
                  <c:v>32</c:v>
                </c:pt>
                <c:pt idx="5">
                  <c:v>28</c:v>
                </c:pt>
                <c:pt idx="6">
                  <c:v>27</c:v>
                </c:pt>
                <c:pt idx="7">
                  <c:v>31</c:v>
                </c:pt>
                <c:pt idx="8">
                  <c:v>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E4FE-4E4A-A4A4-0624619C5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"/>
        <c:axId val="-760357376"/>
        <c:axId val="-76036825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R&amp;D Cost</c:v>
                </c:pt>
              </c:strCache>
            </c:strRef>
          </c:tx>
          <c:spPr>
            <a:ln>
              <a:solidFill>
                <a:srgbClr val="D9DDE1"/>
              </a:solidFill>
            </a:ln>
          </c:spPr>
          <c:marker>
            <c:symbol val="circle"/>
            <c:size val="9"/>
            <c:spPr>
              <a:solidFill>
                <a:srgbClr val="00A8B2"/>
              </a:solidFill>
              <a:ln>
                <a:solidFill>
                  <a:srgbClr val="D9DDE1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/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'07</c:v>
                </c:pt>
                <c:pt idx="1">
                  <c:v>'08</c:v>
                </c:pt>
                <c:pt idx="2">
                  <c:v>'09</c:v>
                </c:pt>
                <c:pt idx="3">
                  <c:v>'10</c:v>
                </c:pt>
                <c:pt idx="4">
                  <c:v>'11</c:v>
                </c:pt>
                <c:pt idx="5">
                  <c:v>'12</c:v>
                </c:pt>
                <c:pt idx="6">
                  <c:v>'13</c:v>
                </c:pt>
                <c:pt idx="7">
                  <c:v>'14</c:v>
                </c:pt>
                <c:pt idx="8">
                  <c:v>'15E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45</c:v>
                </c:pt>
                <c:pt idx="1">
                  <c:v>38</c:v>
                </c:pt>
                <c:pt idx="2">
                  <c:v>35</c:v>
                </c:pt>
                <c:pt idx="3">
                  <c:v>43</c:v>
                </c:pt>
                <c:pt idx="4">
                  <c:v>47</c:v>
                </c:pt>
                <c:pt idx="5">
                  <c:v>53</c:v>
                </c:pt>
                <c:pt idx="6">
                  <c:v>63</c:v>
                </c:pt>
                <c:pt idx="7">
                  <c:v>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E4FE-4E4A-A4A4-0624619C5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60360096"/>
        <c:axId val="-760363904"/>
      </c:lineChart>
      <c:catAx>
        <c:axId val="-760357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760368256"/>
        <c:crosses val="autoZero"/>
        <c:auto val="1"/>
        <c:lblAlgn val="ctr"/>
        <c:lblOffset val="100"/>
        <c:noMultiLvlLbl val="0"/>
      </c:catAx>
      <c:valAx>
        <c:axId val="-760368256"/>
        <c:scaling>
          <c:orientation val="minMax"/>
          <c:max val="1650"/>
        </c:scaling>
        <c:delete val="0"/>
        <c:axPos val="l"/>
        <c:numFmt formatCode="_(* #,##0_);_(* \(#,##0\);_(* &quot;-&quot;_);_(@_)" sourceLinked="1"/>
        <c:majorTickMark val="none"/>
        <c:minorTickMark val="none"/>
        <c:tickLblPos val="none"/>
        <c:spPr>
          <a:ln>
            <a:noFill/>
          </a:ln>
        </c:spPr>
        <c:crossAx val="-760357376"/>
        <c:crosses val="autoZero"/>
        <c:crossBetween val="between"/>
      </c:valAx>
      <c:valAx>
        <c:axId val="-760363904"/>
        <c:scaling>
          <c:orientation val="minMax"/>
          <c:max val="70"/>
          <c:min val="-60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ko-KR"/>
          </a:p>
        </c:txPr>
        <c:crossAx val="-760360096"/>
        <c:crosses val="max"/>
        <c:crossBetween val="between"/>
      </c:valAx>
      <c:catAx>
        <c:axId val="-760360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6036390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100">
          <a:latin typeface="Segoe UI Semilight" panose="020B0402040204020203" pitchFamily="34" charset="0"/>
          <a:ea typeface="맑은 고딕" panose="020B0503020000020004" pitchFamily="50" charset="-127"/>
          <a:cs typeface="Segoe UI Semilight" panose="020B0402040204020203" pitchFamily="34" charset="0"/>
        </a:defRPr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4790604948447278E-2"/>
          <c:y val="0"/>
          <c:w val="0.9704187901031055"/>
          <c:h val="0.840837693986559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'09</c:v>
                </c:pt>
              </c:strCache>
            </c:strRef>
          </c:tx>
          <c:spPr>
            <a:solidFill>
              <a:srgbClr val="64717E">
                <a:alpha val="7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0.2</c:v>
                </c:pt>
                <c:pt idx="2">
                  <c:v>0.08</c:v>
                </c:pt>
                <c:pt idx="3">
                  <c:v>0.03</c:v>
                </c:pt>
                <c:pt idx="4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57-4C8E-AE54-6F1BCDF88A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'10</c:v>
                </c:pt>
              </c:strCache>
            </c:strRef>
          </c:tx>
          <c:spPr>
            <a:solidFill>
              <a:srgbClr val="B4BBBF"/>
            </a:solidFill>
          </c:spPr>
          <c:invertIfNegative val="0"/>
          <c:dLbls>
            <c:dLbl>
              <c:idx val="4"/>
              <c:layout>
                <c:manualLayout>
                  <c:x val="0"/>
                  <c:y val="-1.4902772901454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857-4C8E-AE54-6F1BCDF88AD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0.39</c:v>
                </c:pt>
                <c:pt idx="1">
                  <c:v>0.33</c:v>
                </c:pt>
                <c:pt idx="2">
                  <c:v>0.1</c:v>
                </c:pt>
                <c:pt idx="3">
                  <c:v>0.02</c:v>
                </c:pt>
                <c:pt idx="4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857-4C8E-AE54-6F1BCDF88A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'11</c:v>
                </c:pt>
              </c:strCache>
            </c:strRef>
          </c:tx>
          <c:spPr>
            <a:solidFill>
              <a:srgbClr val="C4CCCD"/>
            </a:solidFill>
          </c:spPr>
          <c:invertIfNegative val="0"/>
          <c:dLbls>
            <c:dLbl>
              <c:idx val="1"/>
              <c:layout>
                <c:manualLayout>
                  <c:x val="-9.766964332635632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857-4C8E-AE54-6F1BCDF88AD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0.28999999999999998</c:v>
                </c:pt>
                <c:pt idx="1">
                  <c:v>0.46</c:v>
                </c:pt>
                <c:pt idx="2">
                  <c:v>0.05</c:v>
                </c:pt>
                <c:pt idx="3">
                  <c:v>0.05</c:v>
                </c:pt>
                <c:pt idx="4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57-4C8E-AE54-6F1BCDF88A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'12</c:v>
                </c:pt>
              </c:strCache>
            </c:strRef>
          </c:tx>
          <c:spPr>
            <a:solidFill>
              <a:sysClr val="window" lastClr="FFFFFF">
                <a:lumMod val="85000"/>
                <a:alpha val="70000"/>
              </a:sysClr>
            </a:solidFill>
          </c:spPr>
          <c:invertIfNegative val="0"/>
          <c:dLbls>
            <c:dLbl>
              <c:idx val="4"/>
              <c:layout>
                <c:manualLayout>
                  <c:x val="2.1216949449165295E-3"/>
                  <c:y val="2.723177395707390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857-4C8E-AE54-6F1BCDF88AD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Sheet1!$E$2:$E$6</c:f>
              <c:numCache>
                <c:formatCode>0%</c:formatCode>
                <c:ptCount val="5"/>
                <c:pt idx="0">
                  <c:v>0.31</c:v>
                </c:pt>
                <c:pt idx="1">
                  <c:v>0.46</c:v>
                </c:pt>
                <c:pt idx="2">
                  <c:v>0.04</c:v>
                </c:pt>
                <c:pt idx="3">
                  <c:v>0.05</c:v>
                </c:pt>
                <c:pt idx="4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857-4C8E-AE54-6F1BCDF88AD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'13</c:v>
                </c:pt>
              </c:strCache>
            </c:strRef>
          </c:tx>
          <c:spPr>
            <a:solidFill>
              <a:srgbClr val="64717E"/>
            </a:solidFill>
          </c:spPr>
          <c:invertIfNegative val="0"/>
          <c:dLbls>
            <c:dLbl>
              <c:idx val="4"/>
              <c:layout>
                <c:manualLayout>
                  <c:x val="3.7586170735721311E-3"/>
                  <c:y val="-9.930135408401743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857-4C8E-AE54-6F1BCDF88AD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Sheet1!$F$2:$F$6</c:f>
              <c:numCache>
                <c:formatCode>0%</c:formatCode>
                <c:ptCount val="5"/>
                <c:pt idx="0">
                  <c:v>0.35</c:v>
                </c:pt>
                <c:pt idx="1">
                  <c:v>0.43</c:v>
                </c:pt>
                <c:pt idx="2">
                  <c:v>0.02</c:v>
                </c:pt>
                <c:pt idx="3">
                  <c:v>7.0000000000000007E-2</c:v>
                </c:pt>
                <c:pt idx="4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857-4C8E-AE54-6F1BCDF88AD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'14</c:v>
                </c:pt>
              </c:strCache>
            </c:strRef>
          </c:tx>
          <c:spPr>
            <a:solidFill>
              <a:srgbClr val="2668B1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0114894314297531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rgbClr val="2668B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A857-4C8E-AE54-6F1BCDF88AD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400">
                        <a:solidFill>
                          <a:srgbClr val="2668B1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defRPr>
                    </a:pPr>
                    <a:r>
                      <a:rPr lang="en-US" altLang="ko-KR" sz="1400" smtClean="0">
                        <a:solidFill>
                          <a:srgbClr val="2668B1"/>
                        </a:solidFill>
                        <a:latin typeface="Segoe UI Semibold" panose="020B0702040204020203" pitchFamily="34" charset="0"/>
                        <a:cs typeface="Segoe UI Semibold" panose="020B0702040204020203" pitchFamily="34" charset="0"/>
                      </a:rPr>
                      <a:t>52%</a:t>
                    </a:r>
                    <a:endParaRPr lang="en-US" altLang="ko-KR" sz="1400" dirty="0">
                      <a:solidFill>
                        <a:srgbClr val="2668B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A857-4C8E-AE54-6F1BCDF88AD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rgbClr val="2668B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2.70825003331990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rgbClr val="2668B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A857-4C8E-AE54-6F1BCDF88AD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6.2643617892871916E-3"/>
                  <c:y val="2.70825003332000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400">
                      <a:solidFill>
                        <a:srgbClr val="2668B1"/>
                      </a:solidFill>
                      <a:latin typeface="Segoe UI Semibold" panose="020B0702040204020203" pitchFamily="34" charset="0"/>
                      <a:cs typeface="Segoe UI Semibold" panose="020B0702040204020203" pitchFamily="34" charset="0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A857-4C8E-AE54-6F1BCDF88AD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2668B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EU</c:v>
                </c:pt>
                <c:pt idx="1">
                  <c:v>America</c:v>
                </c:pt>
                <c:pt idx="2">
                  <c:v>Japan</c:v>
                </c:pt>
                <c:pt idx="3">
                  <c:v>Korea</c:v>
                </c:pt>
                <c:pt idx="4">
                  <c:v>AP &amp; Others</c:v>
                </c:pt>
              </c:strCache>
            </c:strRef>
          </c:cat>
          <c:val>
            <c:numRef>
              <c:f>Sheet1!$G$2:$G$6</c:f>
              <c:numCache>
                <c:formatCode>0%</c:formatCode>
                <c:ptCount val="5"/>
                <c:pt idx="0">
                  <c:v>0.23</c:v>
                </c:pt>
                <c:pt idx="1">
                  <c:v>0.54</c:v>
                </c:pt>
                <c:pt idx="2">
                  <c:v>0.06</c:v>
                </c:pt>
                <c:pt idx="3">
                  <c:v>0.05</c:v>
                </c:pt>
                <c:pt idx="4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857-4C8E-AE54-6F1BCDF88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axId val="-760359008"/>
        <c:axId val="-760367712"/>
      </c:barChart>
      <c:catAx>
        <c:axId val="-76035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pPr>
            <a:endParaRPr lang="ko-KR"/>
          </a:p>
        </c:txPr>
        <c:crossAx val="-760367712"/>
        <c:crosses val="autoZero"/>
        <c:auto val="1"/>
        <c:lblAlgn val="ctr"/>
        <c:lblOffset val="100"/>
        <c:noMultiLvlLbl val="0"/>
      </c:catAx>
      <c:valAx>
        <c:axId val="-760367712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-760359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Segoe UI Semilight" panose="020B0402040204020203" pitchFamily="34" charset="0"/>
          <a:ea typeface="맑은 고딕" pitchFamily="50" charset="-127"/>
          <a:cs typeface="Segoe UI Semilight" panose="020B0402040204020203" pitchFamily="34" charset="0"/>
        </a:defRPr>
      </a:pPr>
      <a:endParaRPr lang="ko-K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511782407407408"/>
          <c:y val="3.2872280340900471E-2"/>
          <c:w val="0.67369027777777779"/>
          <c:h val="0.864546856954993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Legacy STB</c:v>
                </c:pt>
              </c:strCache>
            </c:strRef>
          </c:tx>
          <c:spPr>
            <a:solidFill>
              <a:srgbClr val="1459A7"/>
            </a:solidFill>
            <a:ln>
              <a:noFill/>
            </a:ln>
            <a:effectLst/>
          </c:spPr>
          <c:invertIfNegative val="0"/>
          <c:dLbls>
            <c:numFmt formatCode="#,##0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나눔고딕" panose="020D0604000000000000" pitchFamily="50" charset="-127"/>
                    <a:cs typeface="Segoe UI Semibold" panose="020B0702040204020203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2014(A)</c:v>
                </c:pt>
                <c:pt idx="1">
                  <c:v>2015(F)</c:v>
                </c:pt>
                <c:pt idx="2">
                  <c:v>2019(F)</c:v>
                </c:pt>
              </c:strCache>
            </c:strRef>
          </c:cat>
          <c:val>
            <c:numRef>
              <c:f>Sheet1!$B$2:$B$4</c:f>
              <c:numCache>
                <c:formatCode>#,##0"억"</c:formatCode>
                <c:ptCount val="3"/>
                <c:pt idx="0">
                  <c:v>550</c:v>
                </c:pt>
                <c:pt idx="1">
                  <c:v>591</c:v>
                </c:pt>
                <c:pt idx="2">
                  <c:v>570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45-43F3-A776-49F85988E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 GW</c:v>
                </c:pt>
              </c:strCache>
            </c:strRef>
          </c:tx>
          <c:spPr>
            <a:solidFill>
              <a:srgbClr val="009EDB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8.1410256410256402E-3"/>
                  <c:y val="-2.14116516476013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45-43F3-A776-49F85988EBDA}"/>
                </c:ext>
                <c:ext xmlns:c15="http://schemas.microsoft.com/office/drawing/2012/chart" uri="{CE6537A1-D6FC-4f65-9D91-7224C49458BB}"/>
              </c:extLst>
            </c:dLbl>
            <c:numFmt formatCode="#,##0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나눔고딕" panose="020D0604000000000000" pitchFamily="50" charset="-127"/>
                    <a:cs typeface="Segoe UI Semibold" panose="020B0702040204020203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2014(A)</c:v>
                </c:pt>
                <c:pt idx="1">
                  <c:v>2015(F)</c:v>
                </c:pt>
                <c:pt idx="2">
                  <c:v>2019(F)</c:v>
                </c:pt>
              </c:strCache>
            </c:strRef>
          </c:cat>
          <c:val>
            <c:numRef>
              <c:f>Sheet1!$C$2:$C$4</c:f>
              <c:numCache>
                <c:formatCode>#,##0"억"</c:formatCode>
                <c:ptCount val="3"/>
                <c:pt idx="0">
                  <c:v>550</c:v>
                </c:pt>
                <c:pt idx="1">
                  <c:v>590</c:v>
                </c:pt>
                <c:pt idx="2">
                  <c:v>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45-43F3-A776-49F85988E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Broadband + IoT GW</c:v>
                </c:pt>
              </c:strCache>
            </c:strRef>
          </c:tx>
          <c:spPr>
            <a:solidFill>
              <a:srgbClr val="009EDB">
                <a:alpha val="50000"/>
              </a:srgbClr>
            </a:solidFill>
            <a:ln>
              <a:noFill/>
            </a:ln>
            <a:effectLst/>
          </c:spPr>
          <c:invertIfNegative val="0"/>
          <c:dLbls>
            <c:numFmt formatCode="#,##0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나눔고딕" panose="020D0604000000000000" pitchFamily="50" charset="-127"/>
                    <a:cs typeface="Segoe UI Semibold" panose="020B0702040204020203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2014(A)</c:v>
                </c:pt>
                <c:pt idx="1">
                  <c:v>2015(F)</c:v>
                </c:pt>
                <c:pt idx="2">
                  <c:v>2019(F)</c:v>
                </c:pt>
              </c:strCache>
            </c:strRef>
          </c:cat>
          <c:val>
            <c:numRef>
              <c:f>Sheet1!$D$2:$D$4</c:f>
              <c:numCache>
                <c:formatCode>#,##0"억"</c:formatCode>
                <c:ptCount val="3"/>
                <c:pt idx="0">
                  <c:v>46</c:v>
                </c:pt>
                <c:pt idx="1">
                  <c:v>142</c:v>
                </c:pt>
                <c:pt idx="2">
                  <c:v>475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45-43F3-A776-49F85988EB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CI</c:v>
                </c:pt>
              </c:strCache>
            </c:strRef>
          </c:tx>
          <c:spPr>
            <a:solidFill>
              <a:srgbClr val="00A8B2">
                <a:alpha val="70000"/>
              </a:srgbClr>
            </a:solidFill>
            <a:ln>
              <a:noFill/>
            </a:ln>
            <a:effectLst/>
          </c:spPr>
          <c:invertIfNegative val="0"/>
          <c:dLbls>
            <c:numFmt formatCode="#,##0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Segoe UI Semibold" panose="020B0702040204020203" pitchFamily="34" charset="0"/>
                    <a:ea typeface="나눔고딕" panose="020D0604000000000000" pitchFamily="50" charset="-127"/>
                    <a:cs typeface="Segoe UI Semibold" panose="020B0702040204020203" pitchFamily="34" charset="0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2014(A)</c:v>
                </c:pt>
                <c:pt idx="1">
                  <c:v>2015(F)</c:v>
                </c:pt>
                <c:pt idx="2">
                  <c:v>2019(F)</c:v>
                </c:pt>
              </c:strCache>
            </c:strRef>
          </c:cat>
          <c:val>
            <c:numRef>
              <c:f>Sheet1!$E$2:$E$4</c:f>
              <c:numCache>
                <c:formatCode>#,##0"억"</c:formatCode>
                <c:ptCount val="3"/>
                <c:pt idx="0">
                  <c:v>225</c:v>
                </c:pt>
                <c:pt idx="1">
                  <c:v>199</c:v>
                </c:pt>
                <c:pt idx="2">
                  <c:v>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645-43F3-A776-49F85988E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760364992"/>
        <c:axId val="-760365536"/>
      </c:barChart>
      <c:lineChart>
        <c:grouping val="standard"/>
        <c:varyColors val="0"/>
        <c:ser>
          <c:idx val="4"/>
          <c:order val="4"/>
          <c:tx>
            <c:strRef>
              <c:f>Sheet1!$F$1</c:f>
              <c:strCache>
                <c:ptCount val="1"/>
                <c:pt idx="0">
                  <c:v>Operating Profit (%)</c:v>
                </c:pt>
              </c:strCache>
            </c:strRef>
          </c:tx>
          <c:spPr>
            <a:ln w="28575" cap="rnd">
              <a:solidFill>
                <a:srgbClr val="64717E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2014(A)</c:v>
                </c:pt>
                <c:pt idx="1">
                  <c:v>2015(F)</c:v>
                </c:pt>
                <c:pt idx="2">
                  <c:v>2019(F)</c:v>
                </c:pt>
              </c:strCache>
            </c:strRef>
          </c:cat>
          <c:val>
            <c:numRef>
              <c:f>Sheet1!$F$2:$F$4</c:f>
              <c:numCache>
                <c:formatCode>0.0%</c:formatCode>
                <c:ptCount val="3"/>
                <c:pt idx="0">
                  <c:v>2.3E-2</c:v>
                </c:pt>
                <c:pt idx="1">
                  <c:v>3.5999999999999997E-2</c:v>
                </c:pt>
                <c:pt idx="2">
                  <c:v>0.06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B645-43F3-A776-49F85988E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60363360"/>
        <c:axId val="-760370976"/>
      </c:lineChart>
      <c:catAx>
        <c:axId val="-76036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나눔고딕" panose="020D0604000000000000" pitchFamily="50" charset="-127"/>
                <a:cs typeface="Segoe UI Light" panose="020B0502040204020203" pitchFamily="34" charset="0"/>
              </a:defRPr>
            </a:pPr>
            <a:endParaRPr lang="ko-KR"/>
          </a:p>
        </c:txPr>
        <c:crossAx val="-760365536"/>
        <c:crosses val="autoZero"/>
        <c:auto val="1"/>
        <c:lblAlgn val="ctr"/>
        <c:lblOffset val="100"/>
        <c:noMultiLvlLbl val="0"/>
      </c:catAx>
      <c:valAx>
        <c:axId val="-760365536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[Red]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나눔고딕" panose="020D0604000000000000" pitchFamily="50" charset="-127"/>
                <a:cs typeface="Segoe UI Light" panose="020B0502040204020203" pitchFamily="34" charset="0"/>
              </a:defRPr>
            </a:pPr>
            <a:endParaRPr lang="ko-KR"/>
          </a:p>
        </c:txPr>
        <c:crossAx val="-760364992"/>
        <c:crosses val="autoZero"/>
        <c:crossBetween val="between"/>
      </c:valAx>
      <c:valAx>
        <c:axId val="-76037097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pPr>
            <a:endParaRPr lang="ko-KR"/>
          </a:p>
        </c:txPr>
        <c:crossAx val="-760363360"/>
        <c:crosses val="max"/>
        <c:crossBetween val="between"/>
      </c:valAx>
      <c:catAx>
        <c:axId val="-760363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603709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나눔고딕" panose="020D0604000000000000" pitchFamily="50" charset="-127"/>
          <a:ea typeface="나눔고딕" panose="020D0604000000000000" pitchFamily="50" charset="-127"/>
        </a:defRPr>
      </a:pPr>
      <a:endParaRPr lang="ko-K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D1190-6894-4D9B-9BB3-085ACB5E235F}" type="datetimeFigureOut">
              <a:rPr lang="ko-KR" altLang="en-US" smtClean="0"/>
              <a:t>2019-05-09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D3972-80D2-4AFD-9744-7CC60B158494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2710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489DC2-8908-4C7E-BF1E-4EC468277D4A}" type="datetimeFigureOut">
              <a:rPr lang="ko-KR" altLang="en-US" smtClean="0"/>
              <a:t>2019-05-09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C60E0-DC5E-42C7-9492-610A126A4E66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617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jpeg"/><Relationship Id="rId21" Type="http://schemas.openxmlformats.org/officeDocument/2006/relationships/image" Target="../media/image21.png"/><Relationship Id="rId42" Type="http://schemas.openxmlformats.org/officeDocument/2006/relationships/image" Target="../media/image42.png"/><Relationship Id="rId47" Type="http://schemas.openxmlformats.org/officeDocument/2006/relationships/image" Target="../media/image47.png"/><Relationship Id="rId63" Type="http://schemas.openxmlformats.org/officeDocument/2006/relationships/hyperlink" Target="http://www.wyplay.com/?page=homepage" TargetMode="External"/><Relationship Id="rId68" Type="http://schemas.openxmlformats.org/officeDocument/2006/relationships/image" Target="../media/image65.gif"/><Relationship Id="rId84" Type="http://schemas.openxmlformats.org/officeDocument/2006/relationships/image" Target="../media/image80.jpeg"/><Relationship Id="rId89" Type="http://schemas.openxmlformats.org/officeDocument/2006/relationships/image" Target="../media/image85.png"/><Relationship Id="rId16" Type="http://schemas.openxmlformats.org/officeDocument/2006/relationships/hyperlink" Target="http://www.google.co.kr/url?sa=i&amp;rct=j&amp;q=&amp;esrc=s&amp;source=images&amp;cd=&amp;ved=0CAcQjRxqFQoTCOr27a3gysYCFQTgpgodeWQAkw&amp;url=http://www.svod.org/co/deutsche-telekom/&amp;ei=ga6cVaqyDoTAmwX5yIGYCQ&amp;bvm=bv.96952980,d.dGY&amp;psig=AFQjCNHzEhI6-BcEZIFYLPcik3Ry_6Bi8g&amp;ust=1436418022542636" TargetMode="External"/><Relationship Id="rId11" Type="http://schemas.openxmlformats.org/officeDocument/2006/relationships/image" Target="../media/image14.jpeg"/><Relationship Id="rId32" Type="http://schemas.openxmlformats.org/officeDocument/2006/relationships/image" Target="../media/image32.jpeg"/><Relationship Id="rId37" Type="http://schemas.openxmlformats.org/officeDocument/2006/relationships/image" Target="../media/image37.gif"/><Relationship Id="rId53" Type="http://schemas.openxmlformats.org/officeDocument/2006/relationships/image" Target="../media/image53.png"/><Relationship Id="rId58" Type="http://schemas.openxmlformats.org/officeDocument/2006/relationships/image" Target="../media/image58.png"/><Relationship Id="rId74" Type="http://schemas.openxmlformats.org/officeDocument/2006/relationships/image" Target="../media/image71.jpeg"/><Relationship Id="rId79" Type="http://schemas.openxmlformats.org/officeDocument/2006/relationships/image" Target="../media/image75.png"/><Relationship Id="rId5" Type="http://schemas.openxmlformats.org/officeDocument/2006/relationships/image" Target="../media/image8.png"/><Relationship Id="rId90" Type="http://schemas.openxmlformats.org/officeDocument/2006/relationships/image" Target="../media/image86.emf"/><Relationship Id="rId95" Type="http://schemas.openxmlformats.org/officeDocument/2006/relationships/image" Target="../media/image91.emf"/><Relationship Id="rId22" Type="http://schemas.openxmlformats.org/officeDocument/2006/relationships/image" Target="../media/image22.gif"/><Relationship Id="rId27" Type="http://schemas.openxmlformats.org/officeDocument/2006/relationships/image" Target="../media/image27.png"/><Relationship Id="rId43" Type="http://schemas.openxmlformats.org/officeDocument/2006/relationships/image" Target="../media/image43.png"/><Relationship Id="rId48" Type="http://schemas.openxmlformats.org/officeDocument/2006/relationships/image" Target="../media/image48.png"/><Relationship Id="rId64" Type="http://schemas.openxmlformats.org/officeDocument/2006/relationships/image" Target="../media/image62.png"/><Relationship Id="rId69" Type="http://schemas.openxmlformats.org/officeDocument/2006/relationships/image" Target="../media/image66.jpeg"/><Relationship Id="rId80" Type="http://schemas.openxmlformats.org/officeDocument/2006/relationships/image" Target="../media/image76.png"/><Relationship Id="rId85" Type="http://schemas.openxmlformats.org/officeDocument/2006/relationships/image" Target="../media/image81.jpeg"/><Relationship Id="rId3" Type="http://schemas.openxmlformats.org/officeDocument/2006/relationships/image" Target="../media/image7.png"/><Relationship Id="rId12" Type="http://schemas.openxmlformats.org/officeDocument/2006/relationships/hyperlink" Target="http://www.libertyglobal.com/index.html" TargetMode="External"/><Relationship Id="rId17" Type="http://schemas.openxmlformats.org/officeDocument/2006/relationships/image" Target="../media/image17.jpeg"/><Relationship Id="rId25" Type="http://schemas.openxmlformats.org/officeDocument/2006/relationships/image" Target="../media/image25.png"/><Relationship Id="rId33" Type="http://schemas.openxmlformats.org/officeDocument/2006/relationships/image" Target="../media/image33.jpe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gif"/><Relationship Id="rId67" Type="http://schemas.openxmlformats.org/officeDocument/2006/relationships/hyperlink" Target="http://www.marlin-community.com/" TargetMode="External"/><Relationship Id="rId20" Type="http://schemas.openxmlformats.org/officeDocument/2006/relationships/image" Target="../media/image20.jpeg"/><Relationship Id="rId41" Type="http://schemas.openxmlformats.org/officeDocument/2006/relationships/image" Target="../media/image41.png"/><Relationship Id="rId54" Type="http://schemas.openxmlformats.org/officeDocument/2006/relationships/image" Target="../media/image54.png"/><Relationship Id="rId62" Type="http://schemas.openxmlformats.org/officeDocument/2006/relationships/image" Target="../media/image61.gif"/><Relationship Id="rId70" Type="http://schemas.openxmlformats.org/officeDocument/2006/relationships/image" Target="../media/image67.png"/><Relationship Id="rId75" Type="http://schemas.openxmlformats.org/officeDocument/2006/relationships/image" Target="../media/image72.png"/><Relationship Id="rId83" Type="http://schemas.openxmlformats.org/officeDocument/2006/relationships/image" Target="../media/image79.png"/><Relationship Id="rId88" Type="http://schemas.openxmlformats.org/officeDocument/2006/relationships/image" Target="../media/image84.emf"/><Relationship Id="rId91" Type="http://schemas.openxmlformats.org/officeDocument/2006/relationships/image" Target="../media/image87.jpeg"/><Relationship Id="rId96" Type="http://schemas.openxmlformats.org/officeDocument/2006/relationships/image" Target="../media/image9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15" Type="http://schemas.openxmlformats.org/officeDocument/2006/relationships/image" Target="../media/image16.jpe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png"/><Relationship Id="rId57" Type="http://schemas.openxmlformats.org/officeDocument/2006/relationships/image" Target="../media/image57.png"/><Relationship Id="rId10" Type="http://schemas.openxmlformats.org/officeDocument/2006/relationships/image" Target="../media/image13.jpeg"/><Relationship Id="rId31" Type="http://schemas.openxmlformats.org/officeDocument/2006/relationships/image" Target="../media/image31.pn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65" Type="http://schemas.openxmlformats.org/officeDocument/2006/relationships/image" Target="../media/image63.jpeg"/><Relationship Id="rId73" Type="http://schemas.openxmlformats.org/officeDocument/2006/relationships/image" Target="../media/image70.png"/><Relationship Id="rId78" Type="http://schemas.openxmlformats.org/officeDocument/2006/relationships/image" Target="../media/image74.jpeg"/><Relationship Id="rId81" Type="http://schemas.openxmlformats.org/officeDocument/2006/relationships/image" Target="../media/image77.png"/><Relationship Id="rId86" Type="http://schemas.openxmlformats.org/officeDocument/2006/relationships/image" Target="../media/image82.png"/><Relationship Id="rId94" Type="http://schemas.openxmlformats.org/officeDocument/2006/relationships/image" Target="../media/image90.jpeg"/><Relationship Id="rId99" Type="http://schemas.openxmlformats.org/officeDocument/2006/relationships/image" Target="../media/image95.jpeg"/><Relationship Id="rId4" Type="http://schemas.openxmlformats.org/officeDocument/2006/relationships/hyperlink" Target="http://www.akado.ru/" TargetMode="External"/><Relationship Id="rId9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9" Type="http://schemas.openxmlformats.org/officeDocument/2006/relationships/image" Target="../media/image39.png"/><Relationship Id="rId34" Type="http://schemas.openxmlformats.org/officeDocument/2006/relationships/image" Target="../media/image34.jpeg"/><Relationship Id="rId50" Type="http://schemas.openxmlformats.org/officeDocument/2006/relationships/image" Target="../media/image50.png"/><Relationship Id="rId55" Type="http://schemas.openxmlformats.org/officeDocument/2006/relationships/image" Target="../media/image55.png"/><Relationship Id="rId76" Type="http://schemas.openxmlformats.org/officeDocument/2006/relationships/image" Target="../media/image73.gif"/><Relationship Id="rId97" Type="http://schemas.openxmlformats.org/officeDocument/2006/relationships/image" Target="../media/image93.png"/><Relationship Id="rId7" Type="http://schemas.openxmlformats.org/officeDocument/2006/relationships/image" Target="../media/image10.jpeg"/><Relationship Id="rId71" Type="http://schemas.openxmlformats.org/officeDocument/2006/relationships/image" Target="../media/image68.png"/><Relationship Id="rId92" Type="http://schemas.openxmlformats.org/officeDocument/2006/relationships/image" Target="../media/image88.jpeg"/><Relationship Id="rId2" Type="http://schemas.openxmlformats.org/officeDocument/2006/relationships/image" Target="../media/image6.emf"/><Relationship Id="rId29" Type="http://schemas.openxmlformats.org/officeDocument/2006/relationships/image" Target="../media/image29.gif"/><Relationship Id="rId24" Type="http://schemas.openxmlformats.org/officeDocument/2006/relationships/image" Target="../media/image24.png"/><Relationship Id="rId40" Type="http://schemas.openxmlformats.org/officeDocument/2006/relationships/image" Target="../media/image40.png"/><Relationship Id="rId45" Type="http://schemas.openxmlformats.org/officeDocument/2006/relationships/image" Target="../media/image45.png"/><Relationship Id="rId66" Type="http://schemas.openxmlformats.org/officeDocument/2006/relationships/image" Target="../media/image64.jpeg"/><Relationship Id="rId87" Type="http://schemas.openxmlformats.org/officeDocument/2006/relationships/image" Target="../media/image83.png"/><Relationship Id="rId61" Type="http://schemas.openxmlformats.org/officeDocument/2006/relationships/hyperlink" Target="http://www.telechips.com/eng/index.asp" TargetMode="External"/><Relationship Id="rId82" Type="http://schemas.openxmlformats.org/officeDocument/2006/relationships/image" Target="../media/image78.png"/><Relationship Id="rId19" Type="http://schemas.openxmlformats.org/officeDocument/2006/relationships/image" Target="../media/image19.png"/><Relationship Id="rId14" Type="http://schemas.openxmlformats.org/officeDocument/2006/relationships/hyperlink" Target="https://www.google.co.kr/url?sa=i&amp;rct=j&amp;q=&amp;esrc=s&amp;source=images&amp;cd=&amp;cad=rja&amp;uact=8&amp;ved=0CAMQjRxqFQoTCIvozLPfysYCFUgopgodxYQBjA&amp;url=https://en.wikipedia.org/wiki/Vodafone&amp;ei=gK2cVYuoM8jQmAXFiYbgCA&amp;bvm=bv.96952980,d.dGY&amp;psig=AFQjCNHC6SsK6skTgHd9ZXTNb5jtDQWJ_Q&amp;ust=1436417792887609" TargetMode="External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56" Type="http://schemas.openxmlformats.org/officeDocument/2006/relationships/image" Target="../media/image56.png"/><Relationship Id="rId77" Type="http://schemas.openxmlformats.org/officeDocument/2006/relationships/image" Target="cid:image002.png@01D0C8A0.F148D870" TargetMode="External"/><Relationship Id="rId8" Type="http://schemas.openxmlformats.org/officeDocument/2006/relationships/image" Target="../media/image11.png"/><Relationship Id="rId51" Type="http://schemas.openxmlformats.org/officeDocument/2006/relationships/image" Target="../media/image51.png"/><Relationship Id="rId72" Type="http://schemas.openxmlformats.org/officeDocument/2006/relationships/image" Target="../media/image69.gif"/><Relationship Id="rId93" Type="http://schemas.openxmlformats.org/officeDocument/2006/relationships/image" Target="../media/image89.png"/><Relationship Id="rId98" Type="http://schemas.openxmlformats.org/officeDocument/2006/relationships/image" Target="../media/image94.jpe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2.png"/><Relationship Id="rId3" Type="http://schemas.openxmlformats.org/officeDocument/2006/relationships/image" Target="../media/image97.png"/><Relationship Id="rId21" Type="http://schemas.openxmlformats.org/officeDocument/2006/relationships/image" Target="../media/image115.png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17" Type="http://schemas.openxmlformats.org/officeDocument/2006/relationships/image" Target="../media/image111.png"/><Relationship Id="rId2" Type="http://schemas.openxmlformats.org/officeDocument/2006/relationships/image" Target="../media/image96.png"/><Relationship Id="rId16" Type="http://schemas.openxmlformats.org/officeDocument/2006/relationships/image" Target="../media/image110.png"/><Relationship Id="rId20" Type="http://schemas.openxmlformats.org/officeDocument/2006/relationships/image" Target="../media/image1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24" Type="http://schemas.openxmlformats.org/officeDocument/2006/relationships/image" Target="../media/image118.jpeg"/><Relationship Id="rId5" Type="http://schemas.openxmlformats.org/officeDocument/2006/relationships/image" Target="../media/image99.png"/><Relationship Id="rId15" Type="http://schemas.openxmlformats.org/officeDocument/2006/relationships/image" Target="../media/image109.png"/><Relationship Id="rId23" Type="http://schemas.openxmlformats.org/officeDocument/2006/relationships/image" Target="../media/image117.png"/><Relationship Id="rId10" Type="http://schemas.openxmlformats.org/officeDocument/2006/relationships/image" Target="../media/image104.png"/><Relationship Id="rId19" Type="http://schemas.openxmlformats.org/officeDocument/2006/relationships/image" Target="../media/image113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Relationship Id="rId22" Type="http://schemas.openxmlformats.org/officeDocument/2006/relationships/image" Target="../media/image11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emf"/><Relationship Id="rId13" Type="http://schemas.openxmlformats.org/officeDocument/2006/relationships/image" Target="../media/image132.emf"/><Relationship Id="rId18" Type="http://schemas.openxmlformats.org/officeDocument/2006/relationships/image" Target="../media/image137.emf"/><Relationship Id="rId3" Type="http://schemas.openxmlformats.org/officeDocument/2006/relationships/image" Target="../media/image122.emf"/><Relationship Id="rId21" Type="http://schemas.openxmlformats.org/officeDocument/2006/relationships/image" Target="../media/image140.emf"/><Relationship Id="rId7" Type="http://schemas.openxmlformats.org/officeDocument/2006/relationships/image" Target="../media/image126.emf"/><Relationship Id="rId12" Type="http://schemas.openxmlformats.org/officeDocument/2006/relationships/image" Target="../media/image131.emf"/><Relationship Id="rId17" Type="http://schemas.openxmlformats.org/officeDocument/2006/relationships/image" Target="../media/image136.emf"/><Relationship Id="rId2" Type="http://schemas.openxmlformats.org/officeDocument/2006/relationships/image" Target="../media/image121.emf"/><Relationship Id="rId16" Type="http://schemas.openxmlformats.org/officeDocument/2006/relationships/image" Target="../media/image135.emf"/><Relationship Id="rId20" Type="http://schemas.openxmlformats.org/officeDocument/2006/relationships/image" Target="../media/image139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5.emf"/><Relationship Id="rId11" Type="http://schemas.openxmlformats.org/officeDocument/2006/relationships/image" Target="../media/image130.emf"/><Relationship Id="rId24" Type="http://schemas.openxmlformats.org/officeDocument/2006/relationships/image" Target="../media/image143.emf"/><Relationship Id="rId5" Type="http://schemas.openxmlformats.org/officeDocument/2006/relationships/image" Target="../media/image124.emf"/><Relationship Id="rId15" Type="http://schemas.openxmlformats.org/officeDocument/2006/relationships/image" Target="../media/image134.emf"/><Relationship Id="rId23" Type="http://schemas.openxmlformats.org/officeDocument/2006/relationships/image" Target="../media/image142.emf"/><Relationship Id="rId10" Type="http://schemas.openxmlformats.org/officeDocument/2006/relationships/image" Target="../media/image129.emf"/><Relationship Id="rId19" Type="http://schemas.openxmlformats.org/officeDocument/2006/relationships/image" Target="../media/image138.emf"/><Relationship Id="rId4" Type="http://schemas.openxmlformats.org/officeDocument/2006/relationships/image" Target="../media/image123.emf"/><Relationship Id="rId9" Type="http://schemas.openxmlformats.org/officeDocument/2006/relationships/image" Target="../media/image128.emf"/><Relationship Id="rId14" Type="http://schemas.openxmlformats.org/officeDocument/2006/relationships/image" Target="../media/image133.emf"/><Relationship Id="rId22" Type="http://schemas.openxmlformats.org/officeDocument/2006/relationships/image" Target="../media/image141.emf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첫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375118" cy="697230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5147" y="457392"/>
            <a:ext cx="1309860" cy="237934"/>
          </a:xfrm>
          <a:prstGeom prst="rect">
            <a:avLst/>
          </a:prstGeom>
        </p:spPr>
      </p:pic>
      <p:sp>
        <p:nvSpPr>
          <p:cNvPr id="6" name="제목 1"/>
          <p:cNvSpPr>
            <a:spLocks noGrp="1"/>
          </p:cNvSpPr>
          <p:nvPr>
            <p:ph type="ctrTitle" hasCustomPrompt="1"/>
          </p:nvPr>
        </p:nvSpPr>
        <p:spPr>
          <a:xfrm>
            <a:off x="900000" y="2913859"/>
            <a:ext cx="9144000" cy="28150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lnSpc>
                <a:spcPts val="2000"/>
              </a:lnSpc>
              <a:defRPr sz="1700">
                <a:solidFill>
                  <a:schemeClr val="bg1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Master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2558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 userDrawn="1"/>
        </p:nvCxnSpPr>
        <p:spPr>
          <a:xfrm flipH="1">
            <a:off x="495300" y="692664"/>
            <a:ext cx="11696700" cy="0"/>
          </a:xfrm>
          <a:prstGeom prst="line">
            <a:avLst/>
          </a:prstGeom>
          <a:ln w="38100">
            <a:solidFill>
              <a:srgbClr val="1357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제목 1"/>
          <p:cNvSpPr>
            <a:spLocks noGrp="1"/>
          </p:cNvSpPr>
          <p:nvPr>
            <p:ph type="title" hasCustomPrompt="1"/>
          </p:nvPr>
        </p:nvSpPr>
        <p:spPr>
          <a:xfrm>
            <a:off x="423108" y="191012"/>
            <a:ext cx="7917810" cy="5588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500">
                <a:solidFill>
                  <a:srgbClr val="1357A8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Title</a:t>
            </a:r>
            <a:endParaRPr lang="ko-KR" altLang="en-US" dirty="0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11714345" y="432123"/>
            <a:ext cx="39034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09" tIns="45704" rIns="91409" bIns="45704" anchor="ctr" anchorCtr="1"/>
          <a:lstStyle/>
          <a:p>
            <a:pPr algn="ctr">
              <a:defRPr/>
            </a:pPr>
            <a:fld id="{687D7097-C771-45D4-8B62-0B61F28BF259}" type="slidenum">
              <a:rPr lang="en-US" altLang="ko-KR" sz="80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Microsoft JhengHei UI Light" panose="020B0304030504040204" pitchFamily="50" charset="-127"/>
                <a:cs typeface="Segoe UI Light" panose="020B0502040204020203" pitchFamily="34" charset="0"/>
              </a:rPr>
              <a:pPr algn="ctr">
                <a:defRPr/>
              </a:pPr>
              <a:t>‹#›</a:t>
            </a:fld>
            <a:endParaRPr lang="en-US" altLang="ko-KR" sz="8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Microsoft JhengHei UI Light" panose="020B0304030504040204" pitchFamily="50" charset="-127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663379" y="482808"/>
            <a:ext cx="176330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8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Microsoft JhengHei UI Light" panose="020B0304030504040204" pitchFamily="50" charset="-127"/>
                <a:cs typeface="Segoe UI Light" panose="020B0502040204020203" pitchFamily="34" charset="0"/>
              </a:rPr>
              <a:t>Title</a:t>
            </a:r>
            <a:endParaRPr lang="ko-KR" altLang="en-US" sz="8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Microsoft JhengHei UI Light" panose="020B0304030504040204" pitchFamily="50" charset="-127"/>
              <a:cs typeface="Segoe UI Light" panose="020B0502040204020203" pitchFamily="34" charset="0"/>
            </a:endParaRPr>
          </a:p>
        </p:txBody>
      </p:sp>
      <p:grpSp>
        <p:nvGrpSpPr>
          <p:cNvPr id="4" name="그룹 3"/>
          <p:cNvGrpSpPr/>
          <p:nvPr userDrawn="1"/>
        </p:nvGrpSpPr>
        <p:grpSpPr>
          <a:xfrm>
            <a:off x="423108" y="6493838"/>
            <a:ext cx="723673" cy="189751"/>
            <a:chOff x="235567" y="6546089"/>
            <a:chExt cx="723673" cy="189751"/>
          </a:xfrm>
        </p:grpSpPr>
        <p:sp>
          <p:nvSpPr>
            <p:cNvPr id="14" name="TextBox 13"/>
            <p:cNvSpPr txBox="1"/>
            <p:nvPr userDrawn="1"/>
          </p:nvSpPr>
          <p:spPr>
            <a:xfrm>
              <a:off x="308062" y="6566185"/>
              <a:ext cx="5786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900" dirty="0" smtClean="0">
                  <a:solidFill>
                    <a:schemeClr val="bg1">
                      <a:lumMod val="65000"/>
                    </a:schemeClr>
                  </a:solidFill>
                  <a:latin typeface="Segoe UI Light" panose="020B0502040204020203" pitchFamily="34" charset="0"/>
                  <a:ea typeface="Microsoft JhengHei UI Light" panose="020B0304030504040204" pitchFamily="50" charset="-127"/>
                  <a:cs typeface="Segoe UI Light" panose="020B0502040204020203" pitchFamily="34" charset="0"/>
                </a:rPr>
                <a:t>Confidential</a:t>
              </a:r>
              <a:endParaRPr lang="ko-KR" altLang="en-US" sz="9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Microsoft JhengHei UI Light" panose="020B0304030504040204" pitchFamily="50" charset="-127"/>
                <a:cs typeface="Segoe UI Light" panose="020B0502040204020203" pitchFamily="34" charset="0"/>
              </a:endParaRPr>
            </a:p>
          </p:txBody>
        </p:sp>
        <p:sp>
          <p:nvSpPr>
            <p:cNvPr id="2" name="모서리가 둥근 직사각형 1"/>
            <p:cNvSpPr/>
            <p:nvPr userDrawn="1"/>
          </p:nvSpPr>
          <p:spPr bwMode="auto">
            <a:xfrm>
              <a:off x="235567" y="6546089"/>
              <a:ext cx="723673" cy="189751"/>
            </a:xfrm>
            <a:prstGeom prst="round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596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892" y="-263769"/>
            <a:ext cx="12359564" cy="7026519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900000" y="2021290"/>
            <a:ext cx="10254733" cy="1065439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6000"/>
              </a:lnSpc>
              <a:defRPr sz="4500">
                <a:solidFill>
                  <a:srgbClr val="0E58A8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10682797" y="6437227"/>
            <a:ext cx="1251114" cy="172262"/>
            <a:chOff x="7442939" y="6179552"/>
            <a:chExt cx="1251114" cy="172262"/>
          </a:xfrm>
        </p:grpSpPr>
        <p:sp>
          <p:nvSpPr>
            <p:cNvPr id="11" name="타원 10"/>
            <p:cNvSpPr/>
            <p:nvPr userDrawn="1"/>
          </p:nvSpPr>
          <p:spPr>
            <a:xfrm>
              <a:off x="7442939" y="6179552"/>
              <a:ext cx="172262" cy="172262"/>
            </a:xfrm>
            <a:prstGeom prst="ellipse">
              <a:avLst/>
            </a:prstGeom>
            <a:solidFill>
              <a:srgbClr val="D9D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타원 11"/>
            <p:cNvSpPr/>
            <p:nvPr userDrawn="1"/>
          </p:nvSpPr>
          <p:spPr>
            <a:xfrm>
              <a:off x="7712652" y="6179552"/>
              <a:ext cx="172262" cy="172262"/>
            </a:xfrm>
            <a:prstGeom prst="ellipse">
              <a:avLst/>
            </a:prstGeom>
            <a:solidFill>
              <a:srgbClr val="0E5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타원 12"/>
            <p:cNvSpPr/>
            <p:nvPr userDrawn="1"/>
          </p:nvSpPr>
          <p:spPr>
            <a:xfrm>
              <a:off x="7982365" y="6179552"/>
              <a:ext cx="172262" cy="172262"/>
            </a:xfrm>
            <a:prstGeom prst="ellipse">
              <a:avLst/>
            </a:prstGeom>
            <a:solidFill>
              <a:srgbClr val="00A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타원 13"/>
            <p:cNvSpPr/>
            <p:nvPr userDrawn="1"/>
          </p:nvSpPr>
          <p:spPr>
            <a:xfrm>
              <a:off x="8252078" y="6179552"/>
              <a:ext cx="172262" cy="172262"/>
            </a:xfrm>
            <a:prstGeom prst="ellipse">
              <a:avLst/>
            </a:prstGeom>
            <a:solidFill>
              <a:srgbClr val="647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타원 14"/>
            <p:cNvSpPr/>
            <p:nvPr userDrawn="1"/>
          </p:nvSpPr>
          <p:spPr>
            <a:xfrm>
              <a:off x="8521791" y="6179552"/>
              <a:ext cx="172262" cy="172262"/>
            </a:xfrm>
            <a:prstGeom prst="ellipse">
              <a:avLst/>
            </a:prstGeom>
            <a:solidFill>
              <a:srgbClr val="009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1417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중간제목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66" y="0"/>
            <a:ext cx="12439634" cy="7412463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900000" y="2738819"/>
            <a:ext cx="10254733" cy="1065439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6000"/>
              </a:lnSpc>
              <a:defRPr sz="4500">
                <a:solidFill>
                  <a:srgbClr val="1357A8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Master Title</a:t>
            </a:r>
            <a:endParaRPr lang="ko-KR" altLang="en-US" dirty="0"/>
          </a:p>
        </p:txBody>
      </p:sp>
      <p:grpSp>
        <p:nvGrpSpPr>
          <p:cNvPr id="4" name="그룹 3"/>
          <p:cNvGrpSpPr/>
          <p:nvPr userDrawn="1"/>
        </p:nvGrpSpPr>
        <p:grpSpPr>
          <a:xfrm>
            <a:off x="10682797" y="6437227"/>
            <a:ext cx="1251114" cy="172262"/>
            <a:chOff x="7442939" y="6179552"/>
            <a:chExt cx="1251114" cy="172262"/>
          </a:xfrm>
        </p:grpSpPr>
        <p:sp>
          <p:nvSpPr>
            <p:cNvPr id="8" name="타원 7"/>
            <p:cNvSpPr/>
            <p:nvPr userDrawn="1"/>
          </p:nvSpPr>
          <p:spPr>
            <a:xfrm>
              <a:off x="7442939" y="6179552"/>
              <a:ext cx="172262" cy="172262"/>
            </a:xfrm>
            <a:prstGeom prst="ellipse">
              <a:avLst/>
            </a:prstGeom>
            <a:solidFill>
              <a:srgbClr val="D9D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타원 9"/>
            <p:cNvSpPr/>
            <p:nvPr userDrawn="1"/>
          </p:nvSpPr>
          <p:spPr>
            <a:xfrm>
              <a:off x="7712652" y="6179552"/>
              <a:ext cx="172262" cy="172262"/>
            </a:xfrm>
            <a:prstGeom prst="ellipse">
              <a:avLst/>
            </a:prstGeom>
            <a:solidFill>
              <a:srgbClr val="0E5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타원 11"/>
            <p:cNvSpPr/>
            <p:nvPr userDrawn="1"/>
          </p:nvSpPr>
          <p:spPr>
            <a:xfrm>
              <a:off x="7982365" y="6179552"/>
              <a:ext cx="172262" cy="172262"/>
            </a:xfrm>
            <a:prstGeom prst="ellipse">
              <a:avLst/>
            </a:prstGeom>
            <a:solidFill>
              <a:srgbClr val="00A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타원 12"/>
            <p:cNvSpPr/>
            <p:nvPr userDrawn="1"/>
          </p:nvSpPr>
          <p:spPr>
            <a:xfrm>
              <a:off x="8252078" y="6179552"/>
              <a:ext cx="172262" cy="172262"/>
            </a:xfrm>
            <a:prstGeom prst="ellipse">
              <a:avLst/>
            </a:prstGeom>
            <a:solidFill>
              <a:srgbClr val="647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타원 13"/>
            <p:cNvSpPr/>
            <p:nvPr userDrawn="1"/>
          </p:nvSpPr>
          <p:spPr>
            <a:xfrm>
              <a:off x="8521791" y="6179552"/>
              <a:ext cx="172262" cy="172262"/>
            </a:xfrm>
            <a:prstGeom prst="ellipse">
              <a:avLst/>
            </a:prstGeom>
            <a:solidFill>
              <a:srgbClr val="009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9952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중간제목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861165" y="-469195"/>
            <a:ext cx="10546326" cy="6289093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900000" y="2738819"/>
            <a:ext cx="10254733" cy="1065439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6000"/>
              </a:lnSpc>
              <a:defRPr sz="4500">
                <a:solidFill>
                  <a:srgbClr val="009EDB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Master Title</a:t>
            </a:r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10682797" y="6437227"/>
            <a:ext cx="1251114" cy="172262"/>
            <a:chOff x="7442939" y="6179552"/>
            <a:chExt cx="1251114" cy="172262"/>
          </a:xfrm>
        </p:grpSpPr>
        <p:sp>
          <p:nvSpPr>
            <p:cNvPr id="11" name="타원 10"/>
            <p:cNvSpPr/>
            <p:nvPr userDrawn="1"/>
          </p:nvSpPr>
          <p:spPr>
            <a:xfrm>
              <a:off x="7442939" y="6179552"/>
              <a:ext cx="172262" cy="172262"/>
            </a:xfrm>
            <a:prstGeom prst="ellipse">
              <a:avLst/>
            </a:prstGeom>
            <a:solidFill>
              <a:srgbClr val="D9D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타원 11"/>
            <p:cNvSpPr/>
            <p:nvPr userDrawn="1"/>
          </p:nvSpPr>
          <p:spPr>
            <a:xfrm>
              <a:off x="7712652" y="6179552"/>
              <a:ext cx="172262" cy="172262"/>
            </a:xfrm>
            <a:prstGeom prst="ellipse">
              <a:avLst/>
            </a:prstGeom>
            <a:solidFill>
              <a:srgbClr val="0E5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타원 12"/>
            <p:cNvSpPr/>
            <p:nvPr userDrawn="1"/>
          </p:nvSpPr>
          <p:spPr>
            <a:xfrm>
              <a:off x="7982365" y="6179552"/>
              <a:ext cx="172262" cy="172262"/>
            </a:xfrm>
            <a:prstGeom prst="ellipse">
              <a:avLst/>
            </a:prstGeom>
            <a:solidFill>
              <a:srgbClr val="00A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타원 13"/>
            <p:cNvSpPr/>
            <p:nvPr userDrawn="1"/>
          </p:nvSpPr>
          <p:spPr>
            <a:xfrm>
              <a:off x="8252078" y="6179552"/>
              <a:ext cx="172262" cy="172262"/>
            </a:xfrm>
            <a:prstGeom prst="ellipse">
              <a:avLst/>
            </a:prstGeom>
            <a:solidFill>
              <a:srgbClr val="647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타원 14"/>
            <p:cNvSpPr/>
            <p:nvPr userDrawn="1"/>
          </p:nvSpPr>
          <p:spPr>
            <a:xfrm>
              <a:off x="8521791" y="6179552"/>
              <a:ext cx="172262" cy="172262"/>
            </a:xfrm>
            <a:prstGeom prst="ellipse">
              <a:avLst/>
            </a:prstGeom>
            <a:solidFill>
              <a:srgbClr val="009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467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중간제목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892" y="-263769"/>
            <a:ext cx="12359564" cy="7026519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ctrTitle" hasCustomPrompt="1"/>
          </p:nvPr>
        </p:nvSpPr>
        <p:spPr>
          <a:xfrm>
            <a:off x="900000" y="2738819"/>
            <a:ext cx="10254733" cy="1065439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6000"/>
              </a:lnSpc>
              <a:defRPr sz="4500">
                <a:solidFill>
                  <a:srgbClr val="64717E"/>
                </a:solidFill>
                <a:latin typeface="+mj-lt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Master Title</a:t>
            </a:r>
            <a:endParaRPr lang="ko-KR" altLang="en-US" dirty="0"/>
          </a:p>
        </p:txBody>
      </p:sp>
      <p:grpSp>
        <p:nvGrpSpPr>
          <p:cNvPr id="10" name="그룹 9"/>
          <p:cNvGrpSpPr/>
          <p:nvPr userDrawn="1"/>
        </p:nvGrpSpPr>
        <p:grpSpPr>
          <a:xfrm>
            <a:off x="10682797" y="6437227"/>
            <a:ext cx="1251114" cy="172262"/>
            <a:chOff x="7442939" y="6179552"/>
            <a:chExt cx="1251114" cy="172262"/>
          </a:xfrm>
        </p:grpSpPr>
        <p:sp>
          <p:nvSpPr>
            <p:cNvPr id="11" name="타원 10"/>
            <p:cNvSpPr/>
            <p:nvPr userDrawn="1"/>
          </p:nvSpPr>
          <p:spPr>
            <a:xfrm>
              <a:off x="7442939" y="6179552"/>
              <a:ext cx="172262" cy="172262"/>
            </a:xfrm>
            <a:prstGeom prst="ellipse">
              <a:avLst/>
            </a:prstGeom>
            <a:solidFill>
              <a:srgbClr val="D9DD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타원 11"/>
            <p:cNvSpPr/>
            <p:nvPr userDrawn="1"/>
          </p:nvSpPr>
          <p:spPr>
            <a:xfrm>
              <a:off x="7712652" y="6179552"/>
              <a:ext cx="172262" cy="172262"/>
            </a:xfrm>
            <a:prstGeom prst="ellipse">
              <a:avLst/>
            </a:prstGeom>
            <a:solidFill>
              <a:srgbClr val="0E58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타원 12"/>
            <p:cNvSpPr/>
            <p:nvPr userDrawn="1"/>
          </p:nvSpPr>
          <p:spPr>
            <a:xfrm>
              <a:off x="7982365" y="6179552"/>
              <a:ext cx="172262" cy="172262"/>
            </a:xfrm>
            <a:prstGeom prst="ellipse">
              <a:avLst/>
            </a:prstGeom>
            <a:solidFill>
              <a:srgbClr val="00A8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타원 13"/>
            <p:cNvSpPr/>
            <p:nvPr userDrawn="1"/>
          </p:nvSpPr>
          <p:spPr>
            <a:xfrm>
              <a:off x="8252078" y="6179552"/>
              <a:ext cx="172262" cy="172262"/>
            </a:xfrm>
            <a:prstGeom prst="ellipse">
              <a:avLst/>
            </a:prstGeom>
            <a:solidFill>
              <a:srgbClr val="6471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타원 14"/>
            <p:cNvSpPr/>
            <p:nvPr userDrawn="1"/>
          </p:nvSpPr>
          <p:spPr>
            <a:xfrm>
              <a:off x="8521791" y="6179552"/>
              <a:ext cx="172262" cy="172262"/>
            </a:xfrm>
            <a:prstGeom prst="ellipse">
              <a:avLst/>
            </a:prstGeom>
            <a:solidFill>
              <a:srgbClr val="009E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3155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l="10944" r="16542"/>
          <a:stretch/>
        </p:blipFill>
        <p:spPr>
          <a:xfrm>
            <a:off x="6129798" y="1075112"/>
            <a:ext cx="590253" cy="425413"/>
          </a:xfrm>
          <a:prstGeom prst="rect">
            <a:avLst/>
          </a:prstGeom>
        </p:spPr>
      </p:pic>
      <p:pic>
        <p:nvPicPr>
          <p:cNvPr id="18" name="Picture 8" descr="http://destekim.com/wp-content/uploads/dsmart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7647" y="4331096"/>
            <a:ext cx="742059" cy="38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2" descr="АКАДО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6751" y="2815822"/>
            <a:ext cx="851876" cy="18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6" descr="http://cfile5.uf.tistory.com/image/201581254B5D434F45637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9933" y="5855691"/>
            <a:ext cx="658827" cy="32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4" descr="http://www.digitalproductionme.com/pictures/gallery/OSN-ONAIR-LOGO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548" y="4378522"/>
            <a:ext cx="584541" cy="267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:\Users\crkim\Pictures\RG\새 폴더\Cibi_Nimg01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29345" y="5897500"/>
            <a:ext cx="811756" cy="233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 descr="C:\Users\crkim\Pictures\RG\새 폴더\t-broad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6057" y="5961126"/>
            <a:ext cx="776317" cy="13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2" descr="http://blogs.rnw.nl/medianetwork/files/2009/06/sk-broadband.jp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9360" y="5795063"/>
            <a:ext cx="851234" cy="3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http://4.bp.blogspot.com/_Jl3ytlG8Wxg/TR84BZp0rMI/AAAAAAAABWg/wb5ui3sA9Eg/s400/bt-logo-1_zoom.jp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4273" y="1642618"/>
            <a:ext cx="515942" cy="24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LGI Logo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833" y="1632951"/>
            <a:ext cx="929990" cy="25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ttps://encrypted-tbn1.gstatic.com/images?q=tbn:ANd9GcTDoQwi_k9g1KtmhJCBzJtuQ5nwr6PSQsp-xzqZGuK16pfNMHfVv76xqO2Z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255" y="2036403"/>
            <a:ext cx="622667" cy="44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3" descr="http://www.svod.org/wp-content/uploads/2014/11/DeutscheTelekom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122" y="2782595"/>
            <a:ext cx="889849" cy="26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70383" y="1099758"/>
            <a:ext cx="547551" cy="273006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69613" y="1163146"/>
            <a:ext cx="567869" cy="181602"/>
          </a:xfrm>
          <a:prstGeom prst="rect">
            <a:avLst/>
          </a:prstGeom>
        </p:spPr>
      </p:pic>
      <p:pic>
        <p:nvPicPr>
          <p:cNvPr id="31" name="Picture 38" descr="http://mortu.eu/wp-content/uploads/2010/07/rcs_rds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824" y="3754145"/>
            <a:ext cx="470675" cy="38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11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759" y="2654884"/>
            <a:ext cx="450766" cy="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9" descr="Abu Dhabi Media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959" y="4836422"/>
            <a:ext cx="631846" cy="35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1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0718" y="1114529"/>
            <a:ext cx="531264" cy="27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7E6E6"/>
                  </a:outerShdw>
                </a:effectLst>
              </a14:hiddenEffects>
            </a:ext>
          </a:extLst>
        </p:spPr>
      </p:pic>
      <p:pic>
        <p:nvPicPr>
          <p:cNvPr id="35" name="Picture 3" descr="http://www.agama.tv/images/news_articles/sky_logo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7" b="15323"/>
          <a:stretch>
            <a:fillRect/>
          </a:stretch>
        </p:blipFill>
        <p:spPr bwMode="auto">
          <a:xfrm>
            <a:off x="8741864" y="1563206"/>
            <a:ext cx="615909" cy="41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NTT WEST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727" y="4918810"/>
            <a:ext cx="962577" cy="34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http://img.dunyanews.tv/news/2013/February/02-16-13/news_big_images/159907_22677311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556" y="3287211"/>
            <a:ext cx="526743" cy="289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beIN_SPORTS_logo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446" y="4370120"/>
            <a:ext cx="685153" cy="26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9" descr="VTVcab Logo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9350" y="4397428"/>
            <a:ext cx="513083" cy="21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3" descr="http://www.qlik.com/~/media/Images/Customer-Logos/logo-com-hem.ashx?h=70&amp;w=187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243" y="3808119"/>
            <a:ext cx="883371" cy="330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4" descr="http://mylogo.incruit.com/2007/02/4495526187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699" y="5478434"/>
            <a:ext cx="561260" cy="19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6" descr="https://upload.wikimedia.org/wikipedia/en/thumb/3/3a/Hathway_Cable_%26_Datacom_logo.svg/396px-Hathway_Cable_%26_Datacom_logo.svg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018" y="5530960"/>
            <a:ext cx="694552" cy="14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그림 2" descr="image002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78" y="1659807"/>
            <a:ext cx="959395" cy="21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3" descr="C:\Users\crkim\Pictures\RG\새 폴더\FreesatLogo.jpg"/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1566" y="4211973"/>
            <a:ext cx="418674" cy="32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4" descr="C:\Users\crkim\Pictures\RG\새 폴더\YouView-logo---Project-Ca-007.jpg"/>
          <p:cNvPicPr>
            <a:picLocks noChangeAspect="1" noChangeArrowheads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7200" y="4242948"/>
            <a:ext cx="738585" cy="40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10" descr="C:\Users\crkim\Pictures\RG\새 폴더\logo_sat_header.gif"/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72" t="12874" r="28105" b="11212"/>
          <a:stretch>
            <a:fillRect/>
          </a:stretch>
        </p:blipFill>
        <p:spPr bwMode="auto">
          <a:xfrm>
            <a:off x="3996585" y="3914306"/>
            <a:ext cx="497325" cy="32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11" descr="C:\Users\crkim\Pictures\RG\새 폴더\logo_tntsatgif.gif"/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6740" y="3957804"/>
            <a:ext cx="512169" cy="27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26" descr="http://www.bhatt.id.au/blogimg/freeview-digital-tv.gif"/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1768" y="4345856"/>
            <a:ext cx="684283" cy="16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7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750" y="5863595"/>
            <a:ext cx="475432" cy="201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Picture 10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t="12746" r="16022"/>
          <a:stretch>
            <a:fillRect/>
          </a:stretch>
        </p:blipFill>
        <p:spPr bwMode="auto">
          <a:xfrm>
            <a:off x="3892072" y="2036248"/>
            <a:ext cx="614986" cy="1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6"/>
          <p:cNvPicPr>
            <a:picLocks noChangeAspect="1" noChangeArrowheads="1"/>
          </p:cNvPicPr>
          <p:nvPr/>
        </p:nvPicPr>
        <p:blipFill>
          <a:blip r:embed="rId40" cstate="print"/>
          <a:srcRect t="39990" b="37608"/>
          <a:stretch>
            <a:fillRect/>
          </a:stretch>
        </p:blipFill>
        <p:spPr bwMode="auto">
          <a:xfrm>
            <a:off x="3550184" y="5211195"/>
            <a:ext cx="699393" cy="24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0" name="Picture 1" descr="Open_IPTV_Forum.png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645" y="5201807"/>
            <a:ext cx="565735" cy="2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2" descr="http://www.numerama.com/media/attach/hbbtv-logo.png"/>
          <p:cNvPicPr>
            <a:picLocks noChangeAspect="1" noChangeArrowheads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8613" y="5154790"/>
            <a:ext cx="618117" cy="30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8" descr="http://www.bestvpn.com/wp-content/uploads/2013/06/android-logo-white.png"/>
          <p:cNvPicPr>
            <a:picLocks noChangeAspect="1" noChangeArrowheads="1"/>
          </p:cNvPicPr>
          <p:nvPr/>
        </p:nvPicPr>
        <p:blipFill>
          <a:blip r:embed="rId4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0844" y="5036329"/>
            <a:ext cx="465588" cy="48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6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533" y="2110040"/>
            <a:ext cx="528311" cy="55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" name="그림 103"/>
          <p:cNvPicPr>
            <a:picLocks noChangeAspect="1"/>
          </p:cNvPicPr>
          <p:nvPr/>
        </p:nvPicPr>
        <p:blipFill rotWithShape="1">
          <a:blip r:embed="rId45"/>
          <a:srcRect l="1770" t="3047" r="867" b="8398"/>
          <a:stretch/>
        </p:blipFill>
        <p:spPr>
          <a:xfrm>
            <a:off x="4516863" y="2429819"/>
            <a:ext cx="834152" cy="198706"/>
          </a:xfrm>
          <a:prstGeom prst="rect">
            <a:avLst/>
          </a:prstGeom>
        </p:spPr>
      </p:pic>
      <p:pic>
        <p:nvPicPr>
          <p:cNvPr id="105" name="그림 104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683984" y="2316316"/>
            <a:ext cx="647168" cy="336761"/>
          </a:xfrm>
          <a:prstGeom prst="rect">
            <a:avLst/>
          </a:prstGeom>
        </p:spPr>
      </p:pic>
      <p:pic>
        <p:nvPicPr>
          <p:cNvPr id="106" name="Picture 53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320" y="2901008"/>
            <a:ext cx="544538" cy="353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2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4" r="41180" b="76585"/>
          <a:stretch>
            <a:fillRect/>
          </a:stretch>
        </p:blipFill>
        <p:spPr bwMode="auto">
          <a:xfrm>
            <a:off x="3674103" y="2902775"/>
            <a:ext cx="418874" cy="37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" name="Picture 4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35"/>
          <a:stretch>
            <a:fillRect/>
          </a:stretch>
        </p:blipFill>
        <p:spPr bwMode="auto">
          <a:xfrm>
            <a:off x="4292008" y="2939849"/>
            <a:ext cx="356043" cy="30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" name="Picture 26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742" y="3475026"/>
            <a:ext cx="757747" cy="23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" name="Picture 7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629" y="3231376"/>
            <a:ext cx="507046" cy="18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" name="그림 110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4862376" y="2919964"/>
            <a:ext cx="385663" cy="254750"/>
          </a:xfrm>
          <a:prstGeom prst="rect">
            <a:avLst/>
          </a:prstGeom>
        </p:spPr>
      </p:pic>
      <p:pic>
        <p:nvPicPr>
          <p:cNvPr id="112" name="그림 111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2294648" y="3419444"/>
            <a:ext cx="533879" cy="276329"/>
          </a:xfrm>
          <a:prstGeom prst="rect">
            <a:avLst/>
          </a:prstGeom>
        </p:spPr>
      </p:pic>
      <p:pic>
        <p:nvPicPr>
          <p:cNvPr id="113" name="그림 112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2957506" y="3472823"/>
            <a:ext cx="576224" cy="199846"/>
          </a:xfrm>
          <a:prstGeom prst="rect">
            <a:avLst/>
          </a:prstGeom>
        </p:spPr>
      </p:pic>
      <p:pic>
        <p:nvPicPr>
          <p:cNvPr id="114" name="Picture 4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431" y="1144254"/>
            <a:ext cx="419334" cy="14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" name="Picture 7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06" y="1122969"/>
            <a:ext cx="551694" cy="25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" name="Picture 8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44" y="1500134"/>
            <a:ext cx="397071" cy="228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" name="Picture 27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32" y="1486372"/>
            <a:ext cx="561084" cy="254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29" descr="Widevine Technologies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95" y="1089118"/>
            <a:ext cx="599937" cy="268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Freeview logo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98" y="3889708"/>
            <a:ext cx="681821" cy="30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4" descr="Telechips">
            <a:hlinkClick r:id="rId61"/>
          </p:cNvPr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254" y="3512971"/>
            <a:ext cx="910704" cy="16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http://www.wyplay.com/images/wyplay.png">
            <a:hlinkClick r:id="rId63"/>
          </p:cNvPr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228" y="2013262"/>
            <a:ext cx="852333" cy="31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15" descr="http://www.btreport.net/content/dam/btr/SiteImages/SeaChange_Logo.jpg"/>
          <p:cNvPicPr>
            <a:picLocks noChangeAspect="1" noChangeArrowheads="1"/>
          </p:cNvPicPr>
          <p:nvPr/>
        </p:nvPicPr>
        <p:blipFill rotWithShape="1"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2" t="19866" r="10120" b="20252"/>
          <a:stretch/>
        </p:blipFill>
        <p:spPr bwMode="auto">
          <a:xfrm>
            <a:off x="2942389" y="1982669"/>
            <a:ext cx="889244" cy="30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6" descr="http://www.thinkanalytics.com/images/conferences/news/Alticast_Logo.jpg"/>
          <p:cNvPicPr>
            <a:picLocks noChangeAspect="1" noChangeArrowheads="1"/>
          </p:cNvPicPr>
          <p:nvPr/>
        </p:nvPicPr>
        <p:blipFill>
          <a:blip r:embed="rId6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5600" y="2325801"/>
            <a:ext cx="681064" cy="315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http://www.marlin-community.com/logo.php">
            <a:hlinkClick r:id="rId67"/>
          </p:cNvPr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248" y="1519363"/>
            <a:ext cx="550417" cy="20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" descr="http://www.netrange.com/files/kundenbeispiele/_large/HD+_Logo_neu_765x_400px.jpg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665" y="4656328"/>
            <a:ext cx="456035" cy="2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8" descr="http://www.movideo.com/wp-content/uploads/2014/04/Screen-Shot-2014-04-22-at-9.51.53-AM.png"/>
          <p:cNvPicPr>
            <a:picLocks noChangeAspect="1" noChangeArrowheads="1"/>
          </p:cNvPicPr>
          <p:nvPr/>
        </p:nvPicPr>
        <p:blipFill rotWithShape="1"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98" b="19152"/>
          <a:stretch/>
        </p:blipFill>
        <p:spPr bwMode="auto">
          <a:xfrm>
            <a:off x="2838031" y="4672615"/>
            <a:ext cx="472923" cy="20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12" descr="http://static1.squarespace.com/static/54f08a57e4b0e91e31e8c76c/t/5509a95ce4b073bc41052511/1426696541470/tumblr_mn8b8sLRb61rkz363o1_1280.jpg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360" y="5198466"/>
            <a:ext cx="657181" cy="21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14" descr="http://kmug.kr/wp-content/uploads/2012/04/adobelogo.gif"/>
          <p:cNvPicPr>
            <a:picLocks noChangeAspect="1" noChangeArrowheads="1"/>
          </p:cNvPicPr>
          <p:nvPr/>
        </p:nvPicPr>
        <p:blipFill rotWithShape="1"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3" t="5476" r="18548" b="4396"/>
          <a:stretch/>
        </p:blipFill>
        <p:spPr bwMode="auto">
          <a:xfrm>
            <a:off x="3334926" y="5771222"/>
            <a:ext cx="331810" cy="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그림 128"/>
          <p:cNvPicPr>
            <a:picLocks noChangeAspect="1"/>
          </p:cNvPicPr>
          <p:nvPr/>
        </p:nvPicPr>
        <p:blipFill>
          <a:blip r:embed="rId73"/>
          <a:stretch>
            <a:fillRect/>
          </a:stretch>
        </p:blipFill>
        <p:spPr>
          <a:xfrm>
            <a:off x="3951324" y="5752964"/>
            <a:ext cx="337827" cy="429962"/>
          </a:xfrm>
          <a:prstGeom prst="rect">
            <a:avLst/>
          </a:prstGeom>
        </p:spPr>
      </p:pic>
      <p:pic>
        <p:nvPicPr>
          <p:cNvPr id="130" name="Picture 20" descr="http://www.technologytell.com/hometech/files/2014/10/972013145453dts-corp-h-notag-color.jpeg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06" y="5882790"/>
            <a:ext cx="628117" cy="16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https://upload.wikimedia.org/wikipedia/commons/f/f9/Digital_TV_Group_logo_blue.png"/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81" y="4650247"/>
            <a:ext cx="384375" cy="25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" descr="ЭР-Телеком"/>
          <p:cNvPicPr>
            <a:picLocks noChangeAspect="1" noChangeArrowheads="1"/>
          </p:cNvPicPr>
          <p:nvPr/>
        </p:nvPicPr>
        <p:blipFill>
          <a:blip r:embed="rId76" r:link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7689" y="3838237"/>
            <a:ext cx="1093188" cy="18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그림 46"/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630" y="1485791"/>
            <a:ext cx="576866" cy="249151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082" y="1580090"/>
            <a:ext cx="596600" cy="108397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684" y="1072035"/>
            <a:ext cx="558247" cy="314014"/>
          </a:xfrm>
          <a:prstGeom prst="rect">
            <a:avLst/>
          </a:prstGeom>
        </p:spPr>
      </p:pic>
      <p:pic>
        <p:nvPicPr>
          <p:cNvPr id="50" name="그림 49"/>
          <p:cNvPicPr>
            <a:picLocks noChangeAspect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702" y="5490955"/>
            <a:ext cx="979103" cy="214178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152" y="3850122"/>
            <a:ext cx="775987" cy="137350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389" y="2953904"/>
            <a:ext cx="574065" cy="332664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858" y="2199190"/>
            <a:ext cx="742531" cy="249676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608" y="2837234"/>
            <a:ext cx="894093" cy="152396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090" y="5491405"/>
            <a:ext cx="802161" cy="263513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/>
        </p:nvPicPr>
        <p:blipFill rotWithShape="1"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05" b="26064"/>
          <a:stretch/>
        </p:blipFill>
        <p:spPr>
          <a:xfrm>
            <a:off x="3119495" y="3933922"/>
            <a:ext cx="712137" cy="210356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/>
        </p:nvPicPr>
        <p:blipFill>
          <a:blip r:embed="rId88"/>
          <a:stretch>
            <a:fillRect/>
          </a:stretch>
        </p:blipFill>
        <p:spPr>
          <a:xfrm>
            <a:off x="7462152" y="2057280"/>
            <a:ext cx="764963" cy="433926"/>
          </a:xfrm>
          <a:prstGeom prst="rect">
            <a:avLst/>
          </a:prstGeom>
        </p:spPr>
      </p:pic>
      <p:pic>
        <p:nvPicPr>
          <p:cNvPr id="58" name="Picture 7" descr="https://upload.wikimedia.org/wikipedia/en/thumb/5/54/TDC.svg/120px-TDC.svg.png"/>
          <p:cNvPicPr>
            <a:picLocks noChangeAspect="1" noChangeArrowheads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472" y="2123925"/>
            <a:ext cx="415050" cy="35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그림 58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6811195" y="3331639"/>
            <a:ext cx="738588" cy="190413"/>
          </a:xfrm>
          <a:prstGeom prst="rect">
            <a:avLst/>
          </a:prstGeom>
        </p:spPr>
      </p:pic>
      <p:pic>
        <p:nvPicPr>
          <p:cNvPr id="60" name="Picture 20" descr="http://www.digitaltveurope.net/wp-content/uploads/2013/05/Digiturk-logo.jpeg"/>
          <p:cNvPicPr>
            <a:picLocks noChangeAspect="1" noChangeArrowheads="1"/>
          </p:cNvPicPr>
          <p:nvPr/>
        </p:nvPicPr>
        <p:blipFill>
          <a:blip r:embed="rId9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5857" y="3281676"/>
            <a:ext cx="645021" cy="33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2" descr="http://www.lyngsat-logo.com/logo/corp/nn/ntv_plus.jpg"/>
          <p:cNvPicPr>
            <a:picLocks noChangeAspect="1" noChangeArrowheads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73357" y="3262486"/>
            <a:ext cx="514761" cy="36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9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8108" y="3304703"/>
            <a:ext cx="632576" cy="213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14" descr="https://encrypted-tbn2.google.com/images?q=tbn:ANd9GcROgfQ7qEb84p95TMYHH44yBskQK3le4BR8jfqn217n7KhIR9iV4w"/>
          <p:cNvPicPr>
            <a:picLocks noChangeAspect="1" noChangeArrowheads="1"/>
          </p:cNvPicPr>
          <p:nvPr/>
        </p:nvPicPr>
        <p:blipFill>
          <a:blip r:embed="rId9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2024" y="4315126"/>
            <a:ext cx="606529" cy="33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그림 63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7459169" y="4931565"/>
            <a:ext cx="677622" cy="267632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6918240" y="4945284"/>
            <a:ext cx="501553" cy="300312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6798128" y="1121918"/>
            <a:ext cx="564504" cy="260541"/>
          </a:xfrm>
          <a:prstGeom prst="rect">
            <a:avLst/>
          </a:prstGeom>
        </p:spPr>
      </p:pic>
      <p:pic>
        <p:nvPicPr>
          <p:cNvPr id="67" name="Picture 2" descr="http://t0.gstatic.com/images?q=tbn:ANd9GcQODhcrHHGLRA2VZ3c6ZqxGA8V1GvggdmUa5y7thZd4Ccc3TXZyH-FJecakgw"/>
          <p:cNvPicPr>
            <a:picLocks noChangeAspect="1" noChangeArrowheads="1"/>
          </p:cNvPicPr>
          <p:nvPr/>
        </p:nvPicPr>
        <p:blipFill>
          <a:blip r:embed="rId9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7680" y="2120027"/>
            <a:ext cx="683557" cy="20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그림 4" descr="http://forum.cfo.vn/pictures/pic05102012162233.jpg"/>
          <p:cNvPicPr>
            <a:picLocks noChangeAspect="1" noChangeArrowheads="1"/>
          </p:cNvPicPr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759" y="4921830"/>
            <a:ext cx="479908" cy="256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Logo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2053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그림 1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655" y="1699314"/>
            <a:ext cx="687600" cy="687600"/>
          </a:xfrm>
          <a:prstGeom prst="rect">
            <a:avLst/>
          </a:prstGeom>
          <a:ln w="19050">
            <a:solidFill>
              <a:srgbClr val="B4BBBF"/>
            </a:solidFill>
          </a:ln>
        </p:spPr>
      </p:pic>
      <p:pic>
        <p:nvPicPr>
          <p:cNvPr id="135" name="Picture 2" descr="http://az341951.vo.msecnd.net/appcontent/bb755e90-f0be-4d0c-aae1-055f0aeef048/ardmediathek_am_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" t="3042" r="5327" b="6641"/>
          <a:stretch/>
        </p:blipFill>
        <p:spPr bwMode="auto">
          <a:xfrm>
            <a:off x="4600768" y="1699314"/>
            <a:ext cx="692150" cy="692151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6" name="Picture 4" descr="http://az341951.vo.msecnd.net/appcontent/9fc2691c-06fa-4f51-a0c2-a6803c2d9b35/arirang_a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4848" r="5734" b="6697"/>
          <a:stretch/>
        </p:blipFill>
        <p:spPr bwMode="auto">
          <a:xfrm>
            <a:off x="3759393" y="4070648"/>
            <a:ext cx="691200" cy="687893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6" descr="http://az341951.vo.msecnd.net/appcontent/596723da-35d9-4815-912c-0fa023f5fe6d/arte_am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" t="4422" r="5829" b="6652"/>
          <a:stretch/>
        </p:blipFill>
        <p:spPr bwMode="auto">
          <a:xfrm>
            <a:off x="589189" y="3268642"/>
            <a:ext cx="691200" cy="687925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" name="Picture 8" descr="http://az341951.vo.msecnd.net/appcontent/07f8fd75-e436-40f9-b3f6-a16a252180b7/gobyosn_a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3001" r="6360" b="5854"/>
          <a:stretch/>
        </p:blipFill>
        <p:spPr bwMode="auto">
          <a:xfrm>
            <a:off x="3759393" y="1699314"/>
            <a:ext cx="691200" cy="692151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10" descr="http://az341951.vo.msecnd.net/appcontent/b732ced1-630d-42fe-9bd5-1db0d6ab4b50/icflix_am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" t="3559" r="5785" b="6608"/>
          <a:stretch/>
        </p:blipFill>
        <p:spPr bwMode="auto">
          <a:xfrm>
            <a:off x="2156018" y="4070648"/>
            <a:ext cx="687940" cy="69120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0" name="Picture 18" descr="http://az341951.vo.msecnd.net/appcontent/e64ebb8a-a768-4281-8cbe-4033f05d99f6/Netzkino_am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t="4954" r="6401" b="6829"/>
          <a:stretch/>
        </p:blipFill>
        <p:spPr bwMode="auto">
          <a:xfrm>
            <a:off x="589189" y="4070648"/>
            <a:ext cx="691200" cy="687813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1" name="Picture 20" descr="http://az341951.vo.msecnd.net/appcontent/1667a037-e055-43a9-b7a5-7166169d84b7/Putpat_am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4335" r="5945" b="6425"/>
          <a:stretch/>
        </p:blipFill>
        <p:spPr bwMode="auto">
          <a:xfrm>
            <a:off x="4600768" y="2484011"/>
            <a:ext cx="691200" cy="691199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22" descr="http://az341951.vo.msecnd.net/appcontent/88f3a5c4-ce1e-4943-a39a-e6fa9780353d/sbsondemand_am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4" t="4291" r="5530" b="6077"/>
          <a:stretch/>
        </p:blipFill>
        <p:spPr bwMode="auto">
          <a:xfrm>
            <a:off x="3759393" y="2480606"/>
            <a:ext cx="691200" cy="688015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" name="그룹 142"/>
          <p:cNvGrpSpPr/>
          <p:nvPr/>
        </p:nvGrpSpPr>
        <p:grpSpPr>
          <a:xfrm>
            <a:off x="2156018" y="1699314"/>
            <a:ext cx="691200" cy="691200"/>
            <a:chOff x="2603499" y="2643806"/>
            <a:chExt cx="691200" cy="691200"/>
          </a:xfrm>
        </p:grpSpPr>
        <p:sp>
          <p:nvSpPr>
            <p:cNvPr id="161" name="직사각형 160"/>
            <p:cNvSpPr/>
            <p:nvPr/>
          </p:nvSpPr>
          <p:spPr bwMode="auto">
            <a:xfrm>
              <a:off x="2603499" y="2643806"/>
              <a:ext cx="691200" cy="691200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162" name="Picture 2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806" y="2841009"/>
              <a:ext cx="616744" cy="3446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144" name="Picture 27" descr="http://az341951.vo.msecnd.net/appcontent/2ec46ba7-d3d1-4451-b607-ba4d1f95fcc3/selevision_am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3940" r="4941" b="6646"/>
          <a:stretch/>
        </p:blipFill>
        <p:spPr bwMode="auto">
          <a:xfrm>
            <a:off x="589189" y="2480606"/>
            <a:ext cx="691200" cy="68474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9" descr="http://az341951.vo.msecnd.net/appcontent/84ef8993-929e-4bcf-8180-9611f3f2a033/Videociety_am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t="4014" r="5486" b="6717"/>
          <a:stretch/>
        </p:blipFill>
        <p:spPr bwMode="auto">
          <a:xfrm>
            <a:off x="2156018" y="3268642"/>
            <a:ext cx="691200" cy="687926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31" descr="http://az341951.vo.msecnd.net/appcontent/39bcaa7c-d315-40fd-84a0-504496016d54/zdfmediathek_am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t="4796" r="6689" b="7198"/>
          <a:stretch/>
        </p:blipFill>
        <p:spPr bwMode="auto">
          <a:xfrm>
            <a:off x="3759393" y="3268642"/>
            <a:ext cx="691200" cy="694508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35" descr="http://az341951.vo.msecnd.net/appcontent/1ea3b878-1212-416f-8446-9a1eb93a771e/aupeo_am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3879" r="4218" b="6089"/>
          <a:stretch/>
        </p:blipFill>
        <p:spPr bwMode="auto">
          <a:xfrm>
            <a:off x="4600768" y="3267756"/>
            <a:ext cx="691200" cy="684217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37" descr="http://az341951.vo.msecnd.net/appcontent/53f3f555-42a0-4f61-a96e-5030ef43a4f7/internetradioapk_am.pn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4082" r="5927" b="6781"/>
          <a:stretch/>
        </p:blipFill>
        <p:spPr bwMode="auto">
          <a:xfrm>
            <a:off x="1388916" y="2480606"/>
            <a:ext cx="691200" cy="694604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39" descr="http://az341951.vo.msecnd.net/appcontent/0062fbe4-dff7-4fe2-8ac1-3f25a576faaa/myclassiclp_am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4440" r="5094" b="6331"/>
          <a:stretch/>
        </p:blipFill>
        <p:spPr bwMode="auto">
          <a:xfrm>
            <a:off x="1388916" y="4070648"/>
            <a:ext cx="691200" cy="681418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41" descr="http://az341951.vo.msecnd.net/appcontent/eecbc04b-2b91-44b8-90c9-fd61199117af/napster_am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4398" r="4865" b="8014"/>
          <a:stretch/>
        </p:blipFill>
        <p:spPr bwMode="auto">
          <a:xfrm>
            <a:off x="1388916" y="3268642"/>
            <a:ext cx="691200" cy="684617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43" descr="http://az341951.vo.msecnd.net/appcontent/f3303645-92b3-42ae-af45-1ca3f82bb73b/vilanoiseappicon128.pn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" t="5153" r="4898" b="6224"/>
          <a:stretch/>
        </p:blipFill>
        <p:spPr bwMode="auto">
          <a:xfrm>
            <a:off x="2938655" y="3268642"/>
            <a:ext cx="691200" cy="68480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45" descr="http://az341951.vo.msecnd.net/appcontent/d4d49b7c-d9e3-4293-a4f3-3b5951f2b5b4/euronews_am.pn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4441" r="6165" b="7792"/>
          <a:stretch/>
        </p:blipFill>
        <p:spPr bwMode="auto">
          <a:xfrm>
            <a:off x="2938655" y="4070648"/>
            <a:ext cx="691200" cy="685706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47" descr="http://az341951.vo.msecnd.net/appcontent/590d42b4-0b50-46ee-8061-6294350c8b65/bbcnews_am.png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" t="4458" r="5051" b="6773"/>
          <a:stretch/>
        </p:blipFill>
        <p:spPr bwMode="auto">
          <a:xfrm>
            <a:off x="2156018" y="2480606"/>
            <a:ext cx="691200" cy="684553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49" descr="http://az341951.vo.msecnd.net/appcontent/08b6a9df-a870-4d22-8074-c9f9c3fab2c7/bbcsport_am.png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4756" r="5559" b="6761"/>
          <a:stretch/>
        </p:blipFill>
        <p:spPr bwMode="auto">
          <a:xfrm>
            <a:off x="2938655" y="2480606"/>
            <a:ext cx="691200" cy="684709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5" name="그룹 154"/>
          <p:cNvGrpSpPr/>
          <p:nvPr/>
        </p:nvGrpSpPr>
        <p:grpSpPr>
          <a:xfrm>
            <a:off x="589189" y="1699314"/>
            <a:ext cx="691200" cy="691200"/>
            <a:chOff x="1036670" y="2638182"/>
            <a:chExt cx="691200" cy="691200"/>
          </a:xfrm>
        </p:grpSpPr>
        <p:pic>
          <p:nvPicPr>
            <p:cNvPr id="159" name="그림 158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000" y="2800822"/>
              <a:ext cx="682870" cy="386775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160" name="직사각형 159"/>
            <p:cNvSpPr/>
            <p:nvPr/>
          </p:nvSpPr>
          <p:spPr bwMode="auto">
            <a:xfrm>
              <a:off x="1036670" y="2638182"/>
              <a:ext cx="691200" cy="691200"/>
            </a:xfrm>
            <a:prstGeom prst="rect">
              <a:avLst/>
            </a:prstGeom>
            <a:noFill/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56" name="그룹 155"/>
          <p:cNvGrpSpPr/>
          <p:nvPr/>
        </p:nvGrpSpPr>
        <p:grpSpPr>
          <a:xfrm>
            <a:off x="1388916" y="1699314"/>
            <a:ext cx="691200" cy="691200"/>
            <a:chOff x="1836397" y="2706614"/>
            <a:chExt cx="691200" cy="691200"/>
          </a:xfrm>
        </p:grpSpPr>
        <p:sp>
          <p:nvSpPr>
            <p:cNvPr id="157" name="직사각형 156"/>
            <p:cNvSpPr/>
            <p:nvPr/>
          </p:nvSpPr>
          <p:spPr bwMode="auto">
            <a:xfrm>
              <a:off x="1836397" y="2706614"/>
              <a:ext cx="691200" cy="691200"/>
            </a:xfrm>
            <a:prstGeom prst="rect">
              <a:avLst/>
            </a:prstGeom>
            <a:noFill/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158" name="그림 157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416" y="2862318"/>
              <a:ext cx="627083" cy="427607"/>
            </a:xfrm>
            <a:prstGeom prst="rect">
              <a:avLst/>
            </a:prstGeom>
          </p:spPr>
        </p:pic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413" y="1699314"/>
            <a:ext cx="841018" cy="841018"/>
          </a:xfrm>
          <a:prstGeom prst="rect">
            <a:avLst/>
          </a:prstGeom>
          <a:ln w="19050">
            <a:solidFill>
              <a:srgbClr val="B4BBBF"/>
            </a:solidFill>
          </a:ln>
        </p:spPr>
      </p:pic>
      <p:pic>
        <p:nvPicPr>
          <p:cNvPr id="34" name="Picture 2" descr="http://az341951.vo.msecnd.net/appcontent/bb755e90-f0be-4d0c-aae1-055f0aeef048/ardmediathek_am_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7" t="3042" r="5327" b="6641"/>
          <a:stretch/>
        </p:blipFill>
        <p:spPr bwMode="auto">
          <a:xfrm>
            <a:off x="10642377" y="1699314"/>
            <a:ext cx="846583" cy="846584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az341951.vo.msecnd.net/appcontent/9fc2691c-06fa-4f51-a0c2-a6803c2d9b35/arirang_am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" t="4848" r="5734" b="6697"/>
          <a:stretch/>
        </p:blipFill>
        <p:spPr bwMode="auto">
          <a:xfrm>
            <a:off x="9613274" y="4599741"/>
            <a:ext cx="845421" cy="841376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az341951.vo.msecnd.net/appcontent/596723da-35d9-4815-912c-0fa023f5fe6d/arte_am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" t="4422" r="5829" b="6652"/>
          <a:stretch/>
        </p:blipFill>
        <p:spPr bwMode="auto">
          <a:xfrm>
            <a:off x="5735733" y="3618791"/>
            <a:ext cx="845421" cy="841415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http://az341951.vo.msecnd.net/appcontent/07f8fd75-e436-40f9-b3f6-a16a252180b7/gobyosn_am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3001" r="6360" b="5854"/>
          <a:stretch/>
        </p:blipFill>
        <p:spPr bwMode="auto">
          <a:xfrm>
            <a:off x="9613274" y="1699314"/>
            <a:ext cx="845421" cy="846584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0" descr="http://az341951.vo.msecnd.net/appcontent/b732ced1-630d-42fe-9bd5-1db0d6ab4b50/icflix_am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" t="3559" r="5785" b="6608"/>
          <a:stretch/>
        </p:blipFill>
        <p:spPr bwMode="auto">
          <a:xfrm>
            <a:off x="7652154" y="4599741"/>
            <a:ext cx="841433" cy="845421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8" descr="http://az341951.vo.msecnd.net/appcontent/e64ebb8a-a768-4281-8cbe-4033f05d99f6/Netzkino_am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" t="4954" r="6401" b="6829"/>
          <a:stretch/>
        </p:blipFill>
        <p:spPr bwMode="auto">
          <a:xfrm>
            <a:off x="5735733" y="4599741"/>
            <a:ext cx="845421" cy="841278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0" descr="http://az341951.vo.msecnd.net/appcontent/1667a037-e055-43a9-b7a5-7166169d84b7/Putpat_am.pn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5" t="4335" r="5945" b="6425"/>
          <a:stretch/>
        </p:blipFill>
        <p:spPr bwMode="auto">
          <a:xfrm>
            <a:off x="10642377" y="2659093"/>
            <a:ext cx="845421" cy="84542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2" descr="http://az341951.vo.msecnd.net/appcontent/88f3a5c4-ce1e-4943-a39a-e6fa9780353d/sbsondemand_am.pn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4" t="4291" r="5530" b="6077"/>
          <a:stretch/>
        </p:blipFill>
        <p:spPr bwMode="auto">
          <a:xfrm>
            <a:off x="9613274" y="2654928"/>
            <a:ext cx="845421" cy="841525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그룹 41"/>
          <p:cNvGrpSpPr/>
          <p:nvPr/>
        </p:nvGrpSpPr>
        <p:grpSpPr>
          <a:xfrm>
            <a:off x="7652154" y="1699314"/>
            <a:ext cx="845421" cy="845421"/>
            <a:chOff x="2603499" y="2643806"/>
            <a:chExt cx="691200" cy="691200"/>
          </a:xfrm>
        </p:grpSpPr>
        <p:sp>
          <p:nvSpPr>
            <p:cNvPr id="60" name="직사각형 59"/>
            <p:cNvSpPr/>
            <p:nvPr/>
          </p:nvSpPr>
          <p:spPr bwMode="auto">
            <a:xfrm>
              <a:off x="2603499" y="2643806"/>
              <a:ext cx="691200" cy="691200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61" name="Picture 23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806" y="2841009"/>
              <a:ext cx="616744" cy="3446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43" name="Picture 27" descr="http://az341951.vo.msecnd.net/appcontent/2ec46ba7-d3d1-4451-b607-ba4d1f95fcc3/selevision_am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3940" r="4941" b="6646"/>
          <a:stretch/>
        </p:blipFill>
        <p:spPr bwMode="auto">
          <a:xfrm>
            <a:off x="5735733" y="2654928"/>
            <a:ext cx="845421" cy="83752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9" descr="http://az341951.vo.msecnd.net/appcontent/84ef8993-929e-4bcf-8180-9611f3f2a033/Videociety_am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" t="4014" r="5486" b="6717"/>
          <a:stretch/>
        </p:blipFill>
        <p:spPr bwMode="auto">
          <a:xfrm>
            <a:off x="7652154" y="3618791"/>
            <a:ext cx="845421" cy="841416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1" descr="http://az341951.vo.msecnd.net/appcontent/39bcaa7c-d315-40fd-84a0-504496016d54/zdfmediathek_am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t="4796" r="6689" b="7198"/>
          <a:stretch/>
        </p:blipFill>
        <p:spPr bwMode="auto">
          <a:xfrm>
            <a:off x="9613274" y="3618791"/>
            <a:ext cx="845421" cy="849467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5" descr="http://az341951.vo.msecnd.net/appcontent/1ea3b878-1212-416f-8446-9a1eb93a771e/aupeo_am.pn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3879" r="4218" b="6089"/>
          <a:stretch/>
        </p:blipFill>
        <p:spPr bwMode="auto">
          <a:xfrm>
            <a:off x="10642377" y="3617708"/>
            <a:ext cx="845421" cy="836880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7" descr="http://az341951.vo.msecnd.net/appcontent/53f3f555-42a0-4f61-a96e-5030ef43a4f7/internetradioapk_am.pn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3" t="4082" r="5927" b="6781"/>
          <a:stretch/>
        </p:blipFill>
        <p:spPr bwMode="auto">
          <a:xfrm>
            <a:off x="6713895" y="2654928"/>
            <a:ext cx="845421" cy="849584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9" descr="http://az341951.vo.msecnd.net/appcontent/0062fbe4-dff7-4fe2-8ac1-3f25a576faaa/myclassiclp_am.pn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" t="4440" r="5094" b="6331"/>
          <a:stretch/>
        </p:blipFill>
        <p:spPr bwMode="auto">
          <a:xfrm>
            <a:off x="6713895" y="4599741"/>
            <a:ext cx="845421" cy="833456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1" descr="http://az341951.vo.msecnd.net/appcontent/eecbc04b-2b91-44b8-90c9-fd61199117af/napster_am.pn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6" t="4398" r="4865" b="8014"/>
          <a:stretch/>
        </p:blipFill>
        <p:spPr bwMode="auto">
          <a:xfrm>
            <a:off x="6713895" y="3618791"/>
            <a:ext cx="845421" cy="837369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3" descr="http://az341951.vo.msecnd.net/appcontent/f3303645-92b3-42ae-af45-1ca3f82bb73b/vilanoiseappicon128.png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" t="5153" r="4898" b="6224"/>
          <a:stretch/>
        </p:blipFill>
        <p:spPr bwMode="auto">
          <a:xfrm>
            <a:off x="8609413" y="3618791"/>
            <a:ext cx="845421" cy="837593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45" descr="http://az341951.vo.msecnd.net/appcontent/d4d49b7c-d9e3-4293-a4f3-3b5951f2b5b4/euronews_am.pn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7" t="4441" r="6165" b="7792"/>
          <a:stretch/>
        </p:blipFill>
        <p:spPr bwMode="auto">
          <a:xfrm>
            <a:off x="8609413" y="4599741"/>
            <a:ext cx="845421" cy="838701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7" descr="http://az341951.vo.msecnd.net/appcontent/590d42b4-0b50-46ee-8061-6294350c8b65/bbcnews_am.png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" t="4458" r="5051" b="6773"/>
          <a:stretch/>
        </p:blipFill>
        <p:spPr bwMode="auto">
          <a:xfrm>
            <a:off x="7652154" y="2654928"/>
            <a:ext cx="845421" cy="837291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9" descr="http://az341951.vo.msecnd.net/appcontent/08b6a9df-a870-4d22-8074-c9f9c3fab2c7/bbcsport_am.png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4756" r="5559" b="6761"/>
          <a:stretch/>
        </p:blipFill>
        <p:spPr bwMode="auto">
          <a:xfrm>
            <a:off x="8609413" y="2654928"/>
            <a:ext cx="845421" cy="837482"/>
          </a:xfrm>
          <a:prstGeom prst="rect">
            <a:avLst/>
          </a:prstGeom>
          <a:noFill/>
          <a:ln w="19050">
            <a:solidFill>
              <a:srgbClr val="B4BBB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그룹 53"/>
          <p:cNvGrpSpPr/>
          <p:nvPr/>
        </p:nvGrpSpPr>
        <p:grpSpPr>
          <a:xfrm>
            <a:off x="5735733" y="1699314"/>
            <a:ext cx="845421" cy="845421"/>
            <a:chOff x="1036670" y="2638182"/>
            <a:chExt cx="691200" cy="691200"/>
          </a:xfrm>
        </p:grpSpPr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000" y="2800822"/>
              <a:ext cx="682870" cy="386775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59" name="직사각형 58"/>
            <p:cNvSpPr/>
            <p:nvPr/>
          </p:nvSpPr>
          <p:spPr bwMode="auto">
            <a:xfrm>
              <a:off x="1036670" y="2638182"/>
              <a:ext cx="691200" cy="691200"/>
            </a:xfrm>
            <a:prstGeom prst="rect">
              <a:avLst/>
            </a:prstGeom>
            <a:noFill/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6713895" y="1699314"/>
            <a:ext cx="845421" cy="845421"/>
            <a:chOff x="1836397" y="2706614"/>
            <a:chExt cx="691200" cy="691200"/>
          </a:xfrm>
        </p:grpSpPr>
        <p:sp>
          <p:nvSpPr>
            <p:cNvPr id="56" name="직사각형 55"/>
            <p:cNvSpPr/>
            <p:nvPr/>
          </p:nvSpPr>
          <p:spPr bwMode="auto">
            <a:xfrm>
              <a:off x="1836397" y="2706614"/>
              <a:ext cx="691200" cy="691200"/>
            </a:xfrm>
            <a:prstGeom prst="rect">
              <a:avLst/>
            </a:prstGeom>
            <a:noFill/>
            <a:ln w="19050">
              <a:solidFill>
                <a:srgbClr val="B4BBBF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pic>
          <p:nvPicPr>
            <p:cNvPr id="57" name="그림 56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416" y="2862318"/>
              <a:ext cx="627083" cy="427607"/>
            </a:xfrm>
            <a:prstGeom prst="rect">
              <a:avLst/>
            </a:prstGeom>
          </p:spPr>
        </p:pic>
      </p:grpSp>
      <p:sp>
        <p:nvSpPr>
          <p:cNvPr id="62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Apps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9852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421" y="1484223"/>
            <a:ext cx="8853994" cy="4581919"/>
          </a:xfrm>
          <a:prstGeom prst="rect">
            <a:avLst/>
          </a:prstGeom>
        </p:spPr>
      </p:pic>
      <p:grpSp>
        <p:nvGrpSpPr>
          <p:cNvPr id="41" name="그룹 40"/>
          <p:cNvGrpSpPr/>
          <p:nvPr/>
        </p:nvGrpSpPr>
        <p:grpSpPr>
          <a:xfrm>
            <a:off x="1631585" y="2543148"/>
            <a:ext cx="9251045" cy="2785736"/>
            <a:chOff x="1620155" y="3016035"/>
            <a:chExt cx="9251045" cy="2785736"/>
          </a:xfrm>
        </p:grpSpPr>
        <p:sp>
          <p:nvSpPr>
            <p:cNvPr id="71" name="TextBox 70"/>
            <p:cNvSpPr txBox="1"/>
            <p:nvPr/>
          </p:nvSpPr>
          <p:spPr>
            <a:xfrm>
              <a:off x="1620155" y="3851883"/>
              <a:ext cx="118618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USA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1139" y="4317225"/>
              <a:ext cx="1478767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Mexico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898802" y="5504254"/>
              <a:ext cx="1478767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64717E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64717E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Brazil</a:t>
              </a:r>
              <a:endParaRPr lang="en-US" altLang="ko-KR" sz="1400" i="1" dirty="0">
                <a:solidFill>
                  <a:srgbClr val="64717E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377569" y="3016035"/>
              <a:ext cx="118618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UK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057650" y="3289085"/>
              <a:ext cx="147435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France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241800" y="3485935"/>
              <a:ext cx="147435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Italy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6025394" y="3148895"/>
              <a:ext cx="166128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Germany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6297859" y="3464465"/>
              <a:ext cx="145549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64717E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64717E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Poland</a:t>
              </a:r>
              <a:endParaRPr lang="en-US" altLang="ko-KR" sz="1400" i="1" dirty="0">
                <a:solidFill>
                  <a:srgbClr val="64717E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5763993" y="4016711"/>
              <a:ext cx="1186183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UAE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165850" y="4359503"/>
              <a:ext cx="133845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India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9029331" y="3783452"/>
              <a:ext cx="166128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Japan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527681" y="4195468"/>
              <a:ext cx="166128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HK/China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324434" y="4465984"/>
              <a:ext cx="166128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Thailand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184734" y="4726334"/>
              <a:ext cx="2686466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Vietnam-R&amp;D Center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58100" y="5383466"/>
              <a:ext cx="1700221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1459A7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1459A7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Australia</a:t>
              </a:r>
              <a:endParaRPr lang="en-US" altLang="ko-KR" sz="1400" i="1" dirty="0">
                <a:solidFill>
                  <a:srgbClr val="1459A7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032536" y="3462901"/>
              <a:ext cx="1405665" cy="297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 latinLnBrk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400" dirty="0" smtClean="0">
                  <a:solidFill>
                    <a:srgbClr val="E64D3C"/>
                  </a:solidFill>
                  <a:latin typeface="Segoe UI Semilight" panose="020B0402040204020203" pitchFamily="34" charset="0"/>
                  <a:ea typeface="맑은 고딕" panose="020B0503020000020004" pitchFamily="50" charset="-127"/>
                  <a:cs typeface="Segoe UI Semilight" panose="020B0402040204020203" pitchFamily="34" charset="0"/>
                </a:rPr>
                <a:t>HUMAX </a:t>
              </a:r>
              <a:r>
                <a:rPr lang="en-US" altLang="ko-KR" sz="1400" i="1" dirty="0" smtClean="0">
                  <a:solidFill>
                    <a:srgbClr val="E64D3C"/>
                  </a:solidFill>
                  <a:latin typeface="Segoe UI Semibold" panose="020B0702040204020203" pitchFamily="34" charset="0"/>
                  <a:ea typeface="맑은 고딕" panose="020B0503020000020004" pitchFamily="50" charset="-127"/>
                  <a:cs typeface="Segoe UI Semibold" panose="020B0702040204020203" pitchFamily="34" charset="0"/>
                </a:rPr>
                <a:t>Korea</a:t>
              </a:r>
              <a:endParaRPr lang="en-US" altLang="ko-KR" sz="1400" i="1" dirty="0">
                <a:solidFill>
                  <a:srgbClr val="E64D3C"/>
                </a:solidFill>
                <a:latin typeface="Segoe UI Semibold" panose="020B0702040204020203" pitchFamily="34" charset="0"/>
                <a:ea typeface="맑은 고딕" panose="020B0503020000020004" pitchFamily="50" charset="-127"/>
                <a:cs typeface="Segoe UI Semibold" panose="020B0702040204020203" pitchFamily="34" charset="0"/>
              </a:endParaRPr>
            </a:p>
          </p:txBody>
        </p:sp>
      </p:grpSp>
      <p:sp>
        <p:nvSpPr>
          <p:cNvPr id="42" name="타원 41"/>
          <p:cNvSpPr/>
          <p:nvPr/>
        </p:nvSpPr>
        <p:spPr bwMode="auto">
          <a:xfrm>
            <a:off x="2766162" y="3452058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3" name="타원 42"/>
          <p:cNvSpPr/>
          <p:nvPr/>
        </p:nvSpPr>
        <p:spPr bwMode="auto">
          <a:xfrm>
            <a:off x="3113588" y="3917496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4" name="타원 43"/>
          <p:cNvSpPr/>
          <p:nvPr/>
        </p:nvSpPr>
        <p:spPr bwMode="auto">
          <a:xfrm>
            <a:off x="5549041" y="2640415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5" name="타원 44"/>
          <p:cNvSpPr/>
          <p:nvPr/>
        </p:nvSpPr>
        <p:spPr bwMode="auto">
          <a:xfrm>
            <a:off x="5670466" y="2585988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6" name="타원 45"/>
          <p:cNvSpPr/>
          <p:nvPr/>
        </p:nvSpPr>
        <p:spPr bwMode="auto">
          <a:xfrm>
            <a:off x="5795022" y="2749167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7" name="타원 46"/>
          <p:cNvSpPr/>
          <p:nvPr/>
        </p:nvSpPr>
        <p:spPr bwMode="auto">
          <a:xfrm>
            <a:off x="5938457" y="2749167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8" name="타원 47"/>
          <p:cNvSpPr/>
          <p:nvPr/>
        </p:nvSpPr>
        <p:spPr bwMode="auto">
          <a:xfrm>
            <a:off x="5499582" y="2910235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9" name="타원 48"/>
          <p:cNvSpPr/>
          <p:nvPr/>
        </p:nvSpPr>
        <p:spPr bwMode="auto">
          <a:xfrm>
            <a:off x="5670979" y="3101020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0" name="타원 49"/>
          <p:cNvSpPr/>
          <p:nvPr/>
        </p:nvSpPr>
        <p:spPr bwMode="auto">
          <a:xfrm>
            <a:off x="6916817" y="3626909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1" name="타원 50"/>
          <p:cNvSpPr/>
          <p:nvPr/>
        </p:nvSpPr>
        <p:spPr bwMode="auto">
          <a:xfrm>
            <a:off x="7466154" y="3976390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2" name="타원 51"/>
          <p:cNvSpPr/>
          <p:nvPr/>
        </p:nvSpPr>
        <p:spPr bwMode="auto">
          <a:xfrm>
            <a:off x="9311811" y="4977827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3" name="타원 52"/>
          <p:cNvSpPr/>
          <p:nvPr/>
        </p:nvSpPr>
        <p:spPr bwMode="auto">
          <a:xfrm>
            <a:off x="8108612" y="4326605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4" name="타원 53"/>
          <p:cNvSpPr/>
          <p:nvPr/>
        </p:nvSpPr>
        <p:spPr bwMode="auto">
          <a:xfrm>
            <a:off x="8237188" y="4075034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5" name="타원 54"/>
          <p:cNvSpPr/>
          <p:nvPr/>
        </p:nvSpPr>
        <p:spPr bwMode="auto">
          <a:xfrm>
            <a:off x="8941167" y="3390511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6" name="직사각형 55"/>
          <p:cNvSpPr/>
          <p:nvPr/>
        </p:nvSpPr>
        <p:spPr bwMode="auto">
          <a:xfrm>
            <a:off x="4388999" y="5104525"/>
            <a:ext cx="151200" cy="151200"/>
          </a:xfrm>
          <a:prstGeom prst="rect">
            <a:avLst/>
          </a:prstGeom>
          <a:solidFill>
            <a:srgbClr val="64717E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7" name="이등변 삼각형 56"/>
          <p:cNvSpPr/>
          <p:nvPr/>
        </p:nvSpPr>
        <p:spPr bwMode="auto">
          <a:xfrm>
            <a:off x="3261719" y="3804501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8" name="이등변 삼각형 57"/>
          <p:cNvSpPr/>
          <p:nvPr/>
        </p:nvSpPr>
        <p:spPr bwMode="auto">
          <a:xfrm>
            <a:off x="4263877" y="4366147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9" name="이등변 삼각형 58"/>
          <p:cNvSpPr/>
          <p:nvPr/>
        </p:nvSpPr>
        <p:spPr bwMode="auto">
          <a:xfrm>
            <a:off x="4413288" y="4366147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0" name="이등변 삼각형 59"/>
          <p:cNvSpPr/>
          <p:nvPr/>
        </p:nvSpPr>
        <p:spPr bwMode="auto">
          <a:xfrm>
            <a:off x="5842499" y="3092439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1" name="이등변 삼각형 60"/>
          <p:cNvSpPr/>
          <p:nvPr/>
        </p:nvSpPr>
        <p:spPr bwMode="auto">
          <a:xfrm>
            <a:off x="6247502" y="2956614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2" name="이등변 삼각형 61"/>
          <p:cNvSpPr/>
          <p:nvPr/>
        </p:nvSpPr>
        <p:spPr bwMode="auto">
          <a:xfrm>
            <a:off x="5721799" y="3469048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3" name="이등변 삼각형 62"/>
          <p:cNvSpPr/>
          <p:nvPr/>
        </p:nvSpPr>
        <p:spPr bwMode="auto">
          <a:xfrm>
            <a:off x="8169465" y="3601155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4" name="이등변 삼각형 63"/>
          <p:cNvSpPr/>
          <p:nvPr/>
        </p:nvSpPr>
        <p:spPr bwMode="auto">
          <a:xfrm>
            <a:off x="8347968" y="3752139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5" name="타원 64"/>
          <p:cNvSpPr/>
          <p:nvPr/>
        </p:nvSpPr>
        <p:spPr bwMode="auto">
          <a:xfrm>
            <a:off x="8448651" y="3807629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6" name="타원 65"/>
          <p:cNvSpPr/>
          <p:nvPr/>
        </p:nvSpPr>
        <p:spPr bwMode="auto">
          <a:xfrm>
            <a:off x="8257528" y="3671840"/>
            <a:ext cx="151200" cy="151200"/>
          </a:xfrm>
          <a:prstGeom prst="ellipse">
            <a:avLst/>
          </a:prstGeom>
          <a:solidFill>
            <a:srgbClr val="185BA7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7" name="이등변 삼각형 66"/>
          <p:cNvSpPr/>
          <p:nvPr/>
        </p:nvSpPr>
        <p:spPr bwMode="auto">
          <a:xfrm>
            <a:off x="8541245" y="3331799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68" name="이등변 삼각형 67"/>
          <p:cNvSpPr/>
          <p:nvPr/>
        </p:nvSpPr>
        <p:spPr bwMode="auto">
          <a:xfrm>
            <a:off x="8482616" y="3284188"/>
            <a:ext cx="148823" cy="128296"/>
          </a:xfrm>
          <a:prstGeom prst="triangle">
            <a:avLst/>
          </a:prstGeom>
          <a:solidFill>
            <a:srgbClr val="02A8B3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69" name="그림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4990" y="3268288"/>
            <a:ext cx="203615" cy="300997"/>
          </a:xfrm>
          <a:prstGeom prst="rect">
            <a:avLst/>
          </a:prstGeom>
        </p:spPr>
      </p:pic>
      <p:sp>
        <p:nvSpPr>
          <p:cNvPr id="70" name="직사각형 69"/>
          <p:cNvSpPr/>
          <p:nvPr/>
        </p:nvSpPr>
        <p:spPr bwMode="auto">
          <a:xfrm>
            <a:off x="6152771" y="3072256"/>
            <a:ext cx="151200" cy="151200"/>
          </a:xfrm>
          <a:prstGeom prst="rect">
            <a:avLst/>
          </a:prstGeom>
          <a:solidFill>
            <a:srgbClr val="64717E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87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Map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5018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차트 147"/>
          <p:cNvGraphicFramePr/>
          <p:nvPr userDrawn="1">
            <p:extLst>
              <p:ext uri="{D42A27DB-BD31-4B8C-83A1-F6EECF244321}">
                <p14:modId xmlns:p14="http://schemas.microsoft.com/office/powerpoint/2010/main" val="2703403075"/>
              </p:ext>
            </p:extLst>
          </p:nvPr>
        </p:nvGraphicFramePr>
        <p:xfrm>
          <a:off x="1459181" y="1292726"/>
          <a:ext cx="7131364" cy="4406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9" name="그룹 148"/>
          <p:cNvGrpSpPr/>
          <p:nvPr userDrawn="1"/>
        </p:nvGrpSpPr>
        <p:grpSpPr>
          <a:xfrm>
            <a:off x="8697058" y="3636089"/>
            <a:ext cx="2321306" cy="1544306"/>
            <a:chOff x="9271580" y="4582634"/>
            <a:chExt cx="2321306" cy="1544306"/>
          </a:xfrm>
        </p:grpSpPr>
        <p:sp>
          <p:nvSpPr>
            <p:cNvPr id="150" name="모서리가 둥근 직사각형 149"/>
            <p:cNvSpPr/>
            <p:nvPr/>
          </p:nvSpPr>
          <p:spPr bwMode="auto">
            <a:xfrm>
              <a:off x="9271580" y="4582634"/>
              <a:ext cx="2227131" cy="1544306"/>
            </a:xfrm>
            <a:prstGeom prst="roundRect">
              <a:avLst>
                <a:gd name="adj" fmla="val 4284"/>
              </a:avLst>
            </a:prstGeom>
            <a:noFill/>
            <a:ln w="9525">
              <a:solidFill>
                <a:srgbClr val="64717E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grpSp>
          <p:nvGrpSpPr>
            <p:cNvPr id="151" name="그룹 150"/>
            <p:cNvGrpSpPr/>
            <p:nvPr/>
          </p:nvGrpSpPr>
          <p:grpSpPr>
            <a:xfrm>
              <a:off x="9451666" y="4720805"/>
              <a:ext cx="2141220" cy="1298377"/>
              <a:chOff x="8850630" y="4614475"/>
              <a:chExt cx="2141220" cy="1298377"/>
            </a:xfrm>
          </p:grpSpPr>
          <p:sp>
            <p:nvSpPr>
              <p:cNvPr id="152" name="직사각형 151"/>
              <p:cNvSpPr/>
              <p:nvPr/>
            </p:nvSpPr>
            <p:spPr bwMode="auto">
              <a:xfrm>
                <a:off x="8850630" y="5350348"/>
                <a:ext cx="274320" cy="160020"/>
              </a:xfrm>
              <a:prstGeom prst="rect">
                <a:avLst/>
              </a:prstGeom>
              <a:solidFill>
                <a:srgbClr val="929BA4"/>
              </a:solidFill>
              <a:ln>
                <a:noFill/>
              </a:ln>
              <a:extLst/>
            </p:spPr>
            <p:txBody>
              <a:bodyPr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sp>
            <p:nvSpPr>
              <p:cNvPr id="153" name="직사각형 152"/>
              <p:cNvSpPr/>
              <p:nvPr/>
            </p:nvSpPr>
            <p:spPr bwMode="auto">
              <a:xfrm>
                <a:off x="8850630" y="5682615"/>
                <a:ext cx="274320" cy="160020"/>
              </a:xfrm>
              <a:prstGeom prst="rect">
                <a:avLst/>
              </a:prstGeom>
              <a:solidFill>
                <a:srgbClr val="0E9DD9"/>
              </a:solidFill>
              <a:ln>
                <a:noFill/>
              </a:ln>
              <a:extLst/>
            </p:spPr>
            <p:txBody>
              <a:bodyPr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sp>
            <p:nvSpPr>
              <p:cNvPr id="154" name="타원 153"/>
              <p:cNvSpPr/>
              <p:nvPr/>
            </p:nvSpPr>
            <p:spPr bwMode="auto">
              <a:xfrm>
                <a:off x="8919210" y="5011258"/>
                <a:ext cx="121920" cy="121920"/>
              </a:xfrm>
              <a:prstGeom prst="ellipse">
                <a:avLst/>
              </a:prstGeom>
              <a:solidFill>
                <a:srgbClr val="00A8B2"/>
              </a:solidFill>
              <a:ln>
                <a:solidFill>
                  <a:srgbClr val="B6C6DA"/>
                </a:solidFill>
              </a:ln>
              <a:extLst/>
            </p:spPr>
            <p:txBody>
              <a:bodyPr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sp>
            <p:nvSpPr>
              <p:cNvPr id="155" name="타원 154"/>
              <p:cNvSpPr/>
              <p:nvPr/>
            </p:nvSpPr>
            <p:spPr bwMode="auto">
              <a:xfrm>
                <a:off x="8919210" y="4695825"/>
                <a:ext cx="114300" cy="114300"/>
              </a:xfrm>
              <a:prstGeom prst="ellipse">
                <a:avLst/>
              </a:prstGeom>
              <a:solidFill>
                <a:srgbClr val="B6C6DA"/>
              </a:solidFill>
              <a:ln>
                <a:solidFill>
                  <a:srgbClr val="00A8B2"/>
                </a:solidFill>
              </a:ln>
              <a:extLst/>
            </p:spPr>
            <p:txBody>
              <a:bodyPr rtlCol="0" anchor="ctr"/>
              <a:lstStyle/>
              <a:p>
                <a:pPr marL="0" marR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Semilight" panose="020B0402040204020203" pitchFamily="34" charset="0"/>
                  <a:cs typeface="Segoe UI Semilight" panose="020B0402040204020203" pitchFamily="34" charset="0"/>
                </a:endParaRP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9240701" y="4614475"/>
                <a:ext cx="115061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Employees</a:t>
                </a:r>
                <a:endParaRPr lang="ko-KR" altLang="en-US" sz="140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57" name="TextBox 156"/>
              <p:cNvSpPr txBox="1"/>
              <p:nvPr/>
            </p:nvSpPr>
            <p:spPr>
              <a:xfrm>
                <a:off x="9240700" y="4933718"/>
                <a:ext cx="115061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R&amp;D Cost</a:t>
                </a:r>
                <a:endParaRPr lang="ko-KR" altLang="en-US" sz="140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58" name="TextBox 157"/>
              <p:cNvSpPr txBox="1"/>
              <p:nvPr/>
            </p:nvSpPr>
            <p:spPr>
              <a:xfrm>
                <a:off x="9240700" y="5272808"/>
                <a:ext cx="9510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Sales</a:t>
                </a:r>
                <a:endParaRPr lang="ko-KR" altLang="en-US" sz="140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9240700" y="5605075"/>
                <a:ext cx="17511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Segoe UI Semibold" panose="020B0702040204020203" pitchFamily="34" charset="0"/>
                    <a:cs typeface="Segoe UI Semibold" panose="020B0702040204020203" pitchFamily="34" charset="0"/>
                  </a:rPr>
                  <a:t>Operating Profits</a:t>
                </a:r>
                <a:endParaRPr lang="ko-KR" altLang="en-US" sz="1400">
                  <a:latin typeface="Segoe UI Semibold" panose="020B0702040204020203" pitchFamily="34" charset="0"/>
                  <a:cs typeface="Segoe UI Semibold" panose="020B0702040204020203" pitchFamily="34" charset="0"/>
                </a:endParaRPr>
              </a:p>
            </p:txBody>
          </p:sp>
        </p:grpSp>
      </p:grpSp>
      <p:sp>
        <p:nvSpPr>
          <p:cNvPr id="160" name="TextBox 159"/>
          <p:cNvSpPr txBox="1"/>
          <p:nvPr userDrawn="1"/>
        </p:nvSpPr>
        <p:spPr>
          <a:xfrm>
            <a:off x="930744" y="2356152"/>
            <a:ext cx="7152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(Person)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1" name="TextBox 160"/>
          <p:cNvSpPr txBox="1"/>
          <p:nvPr userDrawn="1"/>
        </p:nvSpPr>
        <p:spPr>
          <a:xfrm>
            <a:off x="930744" y="2945203"/>
            <a:ext cx="8563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(</a:t>
            </a:r>
            <a:r>
              <a:rPr lang="en-US" altLang="ko-KR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mln</a:t>
            </a:r>
            <a:r>
              <a:rPr lang="en-US" altLang="ko-KR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/USD)</a:t>
            </a:r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Graph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92776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차트 23"/>
          <p:cNvGraphicFramePr/>
          <p:nvPr userDrawn="1">
            <p:extLst>
              <p:ext uri="{D42A27DB-BD31-4B8C-83A1-F6EECF244321}">
                <p14:modId xmlns:p14="http://schemas.microsoft.com/office/powerpoint/2010/main" val="3622419001"/>
              </p:ext>
            </p:extLst>
          </p:nvPr>
        </p:nvGraphicFramePr>
        <p:xfrm>
          <a:off x="1353950" y="2258895"/>
          <a:ext cx="9445185" cy="4012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모서리가 둥근 직사각형 24"/>
          <p:cNvSpPr/>
          <p:nvPr userDrawn="1"/>
        </p:nvSpPr>
        <p:spPr bwMode="auto">
          <a:xfrm>
            <a:off x="8208308" y="2456638"/>
            <a:ext cx="2445515" cy="829335"/>
          </a:xfrm>
          <a:prstGeom prst="roundRect">
            <a:avLst>
              <a:gd name="adj" fmla="val 9170"/>
            </a:avLst>
          </a:prstGeom>
          <a:noFill/>
          <a:ln w="9525">
            <a:solidFill>
              <a:srgbClr val="64717E"/>
            </a:solidFill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6" name="직사각형 25"/>
          <p:cNvSpPr/>
          <p:nvPr userDrawn="1"/>
        </p:nvSpPr>
        <p:spPr bwMode="auto">
          <a:xfrm>
            <a:off x="8488336" y="2636077"/>
            <a:ext cx="148945" cy="150683"/>
          </a:xfrm>
          <a:prstGeom prst="rect">
            <a:avLst/>
          </a:prstGeom>
          <a:solidFill>
            <a:srgbClr val="929BA4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8606206" y="2568327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‘09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직사각형 27"/>
          <p:cNvSpPr/>
          <p:nvPr userDrawn="1"/>
        </p:nvSpPr>
        <p:spPr bwMode="auto">
          <a:xfrm>
            <a:off x="9249609" y="2636077"/>
            <a:ext cx="148945" cy="150683"/>
          </a:xfrm>
          <a:prstGeom prst="rect">
            <a:avLst/>
          </a:prstGeom>
          <a:solidFill>
            <a:srgbClr val="B4BBBF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9367479" y="2568327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‘10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0" name="직사각형 29"/>
          <p:cNvSpPr/>
          <p:nvPr userDrawn="1"/>
        </p:nvSpPr>
        <p:spPr bwMode="auto">
          <a:xfrm>
            <a:off x="9981223" y="2636077"/>
            <a:ext cx="148945" cy="150683"/>
          </a:xfrm>
          <a:prstGeom prst="rect">
            <a:avLst/>
          </a:prstGeom>
          <a:solidFill>
            <a:srgbClr val="C4CCCD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0099093" y="2568327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‘11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직사각형 31"/>
          <p:cNvSpPr/>
          <p:nvPr userDrawn="1"/>
        </p:nvSpPr>
        <p:spPr bwMode="auto">
          <a:xfrm>
            <a:off x="8488335" y="2975398"/>
            <a:ext cx="148945" cy="150683"/>
          </a:xfrm>
          <a:prstGeom prst="rect">
            <a:avLst/>
          </a:prstGeom>
          <a:solidFill>
            <a:srgbClr val="E4E4E4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8606206" y="2907648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‘12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4" name="직사각형 33"/>
          <p:cNvSpPr/>
          <p:nvPr userDrawn="1"/>
        </p:nvSpPr>
        <p:spPr bwMode="auto">
          <a:xfrm>
            <a:off x="9249609" y="2975398"/>
            <a:ext cx="148945" cy="150683"/>
          </a:xfrm>
          <a:prstGeom prst="rect">
            <a:avLst/>
          </a:prstGeom>
          <a:solidFill>
            <a:srgbClr val="64717E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9367479" y="2907648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‘13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직사각형 35"/>
          <p:cNvSpPr/>
          <p:nvPr userDrawn="1"/>
        </p:nvSpPr>
        <p:spPr bwMode="auto">
          <a:xfrm>
            <a:off x="9981222" y="2975398"/>
            <a:ext cx="148945" cy="150683"/>
          </a:xfrm>
          <a:prstGeom prst="rect">
            <a:avLst/>
          </a:prstGeom>
          <a:solidFill>
            <a:srgbClr val="2668B1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0099093" y="2907648"/>
            <a:ext cx="438758" cy="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‘14</a:t>
            </a:r>
            <a:endParaRPr lang="ko-KR" altLang="en-US" sz="140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6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Graph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073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차트 37"/>
          <p:cNvGraphicFramePr/>
          <p:nvPr userDrawn="1">
            <p:extLst>
              <p:ext uri="{D42A27DB-BD31-4B8C-83A1-F6EECF244321}">
                <p14:modId xmlns:p14="http://schemas.microsoft.com/office/powerpoint/2010/main" val="1178176789"/>
              </p:ext>
            </p:extLst>
          </p:nvPr>
        </p:nvGraphicFramePr>
        <p:xfrm>
          <a:off x="3257216" y="1337315"/>
          <a:ext cx="4200307" cy="4139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9" name="그룹 38"/>
          <p:cNvGrpSpPr/>
          <p:nvPr userDrawn="1"/>
        </p:nvGrpSpPr>
        <p:grpSpPr>
          <a:xfrm>
            <a:off x="3624821" y="5536318"/>
            <a:ext cx="4008772" cy="625507"/>
            <a:chOff x="1004124" y="5959736"/>
            <a:chExt cx="4008772" cy="625507"/>
          </a:xfrm>
        </p:grpSpPr>
        <p:sp>
          <p:nvSpPr>
            <p:cNvPr id="40" name="TextBox 39"/>
            <p:cNvSpPr txBox="1"/>
            <p:nvPr/>
          </p:nvSpPr>
          <p:spPr>
            <a:xfrm>
              <a:off x="1267546" y="6025135"/>
              <a:ext cx="11239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 smtClean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Legacy STB</a:t>
              </a:r>
              <a:endParaRPr lang="ko-KR" altLang="en-US" sz="110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41" name="직사각형 40"/>
            <p:cNvSpPr/>
            <p:nvPr/>
          </p:nvSpPr>
          <p:spPr bwMode="auto">
            <a:xfrm>
              <a:off x="1142769" y="6083457"/>
              <a:ext cx="148945" cy="150683"/>
            </a:xfrm>
            <a:prstGeom prst="rect">
              <a:avLst/>
            </a:prstGeom>
            <a:solidFill>
              <a:srgbClr val="1459A7"/>
            </a:solidFill>
            <a:ln>
              <a:noFill/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 bwMode="auto">
            <a:xfrm>
              <a:off x="2296798" y="6083457"/>
              <a:ext cx="148945" cy="150683"/>
            </a:xfrm>
            <a:prstGeom prst="rect">
              <a:avLst/>
            </a:prstGeom>
            <a:solidFill>
              <a:srgbClr val="009EDB"/>
            </a:solidFill>
            <a:ln>
              <a:noFill/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43" name="직사각형 42"/>
            <p:cNvSpPr/>
            <p:nvPr/>
          </p:nvSpPr>
          <p:spPr bwMode="auto">
            <a:xfrm>
              <a:off x="3331012" y="6083457"/>
              <a:ext cx="148945" cy="150683"/>
            </a:xfrm>
            <a:prstGeom prst="rect">
              <a:avLst/>
            </a:prstGeom>
            <a:solidFill>
              <a:srgbClr val="7FCEED"/>
            </a:solidFill>
            <a:ln>
              <a:noFill/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sp>
          <p:nvSpPr>
            <p:cNvPr id="44" name="직사각형 43"/>
            <p:cNvSpPr/>
            <p:nvPr/>
          </p:nvSpPr>
          <p:spPr bwMode="auto">
            <a:xfrm>
              <a:off x="1143270" y="6345067"/>
              <a:ext cx="148945" cy="150683"/>
            </a:xfrm>
            <a:prstGeom prst="rect">
              <a:avLst/>
            </a:prstGeom>
            <a:solidFill>
              <a:srgbClr val="4CC2C9"/>
            </a:solidFill>
            <a:ln>
              <a:noFill/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  <p:cxnSp>
          <p:nvCxnSpPr>
            <p:cNvPr id="45" name="직선 연결선 44"/>
            <p:cNvCxnSpPr/>
            <p:nvPr/>
          </p:nvCxnSpPr>
          <p:spPr>
            <a:xfrm>
              <a:off x="2281173" y="6415445"/>
              <a:ext cx="164570" cy="0"/>
            </a:xfrm>
            <a:prstGeom prst="line">
              <a:avLst/>
            </a:prstGeom>
            <a:ln w="25400">
              <a:solidFill>
                <a:srgbClr val="6471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420071" y="6025135"/>
              <a:ext cx="86621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Video GW</a:t>
              </a:r>
              <a:endParaRPr lang="ko-KR" altLang="en-US" sz="110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448771" y="6025135"/>
              <a:ext cx="156412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Broadband + </a:t>
              </a:r>
              <a:r>
                <a:rPr lang="en-US" altLang="ko-KR" sz="1100" dirty="0" err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IoT</a:t>
              </a:r>
              <a:r>
                <a:rPr lang="en-US" altLang="ko-KR" sz="11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GW</a:t>
              </a:r>
              <a:endParaRPr lang="ko-KR" altLang="en-US" sz="110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67546" y="6286745"/>
              <a:ext cx="4109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CI</a:t>
              </a:r>
              <a:endParaRPr lang="ko-KR" altLang="en-US" sz="110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420071" y="6286745"/>
              <a:ext cx="16959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00" dirty="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Operating Profits (%)</a:t>
              </a:r>
              <a:endParaRPr lang="ko-KR" altLang="en-US" sz="1100"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50" name="모서리가 둥근 직사각형 49"/>
            <p:cNvSpPr/>
            <p:nvPr/>
          </p:nvSpPr>
          <p:spPr bwMode="auto">
            <a:xfrm>
              <a:off x="1004124" y="5959736"/>
              <a:ext cx="4008772" cy="625507"/>
            </a:xfrm>
            <a:prstGeom prst="roundRect">
              <a:avLst>
                <a:gd name="adj" fmla="val 9170"/>
              </a:avLst>
            </a:prstGeom>
            <a:noFill/>
            <a:ln w="9525">
              <a:solidFill>
                <a:srgbClr val="64717E"/>
              </a:solidFill>
            </a:ln>
            <a:ex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sp>
        <p:nvSpPr>
          <p:cNvPr id="15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Graph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2786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4"/>
          <p:cNvSpPr>
            <a:spLocks noChangeArrowheads="1"/>
          </p:cNvSpPr>
          <p:nvPr userDrawn="1"/>
        </p:nvSpPr>
        <p:spPr bwMode="auto">
          <a:xfrm>
            <a:off x="2855103" y="1540375"/>
            <a:ext cx="3145179" cy="326516"/>
          </a:xfrm>
          <a:prstGeom prst="roundRect">
            <a:avLst>
              <a:gd name="adj" fmla="val 14793"/>
            </a:avLst>
          </a:prstGeom>
          <a:solidFill>
            <a:srgbClr val="009EDB"/>
          </a:solidFill>
          <a:ln w="9525" cap="flat" cmpd="sng" algn="ctr">
            <a:noFill/>
            <a:prstDash val="solid"/>
            <a:headEnd/>
            <a:tailEnd/>
          </a:ln>
          <a:effectLst/>
        </p:spPr>
        <p:txBody>
          <a:bodyPr lIns="89611" tIns="44806" rIns="89611" bIns="44806" anchor="ctr" anchorCtr="1"/>
          <a:lstStyle/>
          <a:p>
            <a:pPr algn="ctr" defTabSz="942975" eaLnBrk="0" fontAlgn="ctr" latinLnBrk="0" hangingPunct="0">
              <a:buSzPct val="75000"/>
              <a:defRPr/>
            </a:pPr>
            <a:r>
              <a:rPr lang="en-US" altLang="ko-KR" sz="1700" b="1" kern="0" dirty="0" smtClean="0">
                <a:solidFill>
                  <a:prstClr val="white"/>
                </a:solidFill>
                <a:latin typeface="Segoe UI Semibold" panose="020B0702040204020203" pitchFamily="34" charset="0"/>
                <a:ea typeface="Microsoft JhengHei UI" panose="020B0604030504040204" pitchFamily="34" charset="-120"/>
                <a:cs typeface="Segoe UI Semibold" panose="020B0702040204020203" pitchFamily="34" charset="0"/>
              </a:rPr>
              <a:t>Title</a:t>
            </a:r>
            <a:endParaRPr lang="en-US" altLang="ko-KR" sz="1700" b="1" kern="0" dirty="0">
              <a:solidFill>
                <a:prstClr val="white"/>
              </a:solidFill>
              <a:latin typeface="Segoe UI Semibold" panose="020B0702040204020203" pitchFamily="34" charset="0"/>
              <a:ea typeface="Microsoft JhengHei UI" panose="020B0604030504040204" pitchFamily="34" charset="-120"/>
              <a:cs typeface="Segoe UI Semibold" panose="020B0702040204020203" pitchFamily="34" charset="0"/>
            </a:endParaRPr>
          </a:p>
        </p:txBody>
      </p:sp>
      <p:sp>
        <p:nvSpPr>
          <p:cNvPr id="24" name="AutoShape 5"/>
          <p:cNvSpPr>
            <a:spLocks noChangeArrowheads="1"/>
          </p:cNvSpPr>
          <p:nvPr userDrawn="1"/>
        </p:nvSpPr>
        <p:spPr bwMode="auto">
          <a:xfrm>
            <a:off x="2855104" y="1937985"/>
            <a:ext cx="3145178" cy="3590613"/>
          </a:xfrm>
          <a:prstGeom prst="roundRect">
            <a:avLst>
              <a:gd name="adj" fmla="val 1943"/>
            </a:avLst>
          </a:prstGeom>
          <a:solidFill>
            <a:sysClr val="window" lastClr="FFFFFF"/>
          </a:solidFill>
          <a:ln w="19050" cap="flat" cmpd="sng" algn="ctr">
            <a:solidFill>
              <a:srgbClr val="009EDB"/>
            </a:solidFill>
            <a:prstDash val="solid"/>
            <a:headEnd/>
            <a:tailEnd/>
          </a:ln>
          <a:effectLst/>
        </p:spPr>
        <p:txBody>
          <a:bodyPr lIns="144000" tIns="108000" rIns="89611" bIns="44806" anchor="t" anchorCtr="0"/>
          <a:lstStyle/>
          <a:p>
            <a:pPr>
              <a:lnSpc>
                <a:spcPts val="1600"/>
              </a:lnSpc>
            </a:pPr>
            <a:r>
              <a:rPr lang="en-US" altLang="ko-KR" sz="1400" dirty="0" smtClean="0">
                <a:solidFill>
                  <a:srgbClr val="009EDB"/>
                </a:solidFill>
                <a:latin typeface="Segoe UI Semibold" panose="020B0702040204020203" pitchFamily="34" charset="0"/>
                <a:ea typeface="나눔고딕" panose="020D0604000000000000" pitchFamily="50" charset="-127"/>
                <a:cs typeface="Segoe UI Semibold" panose="020B0702040204020203" pitchFamily="34" charset="0"/>
              </a:rPr>
              <a:t>Text</a:t>
            </a:r>
          </a:p>
          <a:p>
            <a:pPr>
              <a:lnSpc>
                <a:spcPts val="1600"/>
              </a:lnSpc>
            </a:pPr>
            <a:r>
              <a:rPr lang="en-US" altLang="ko-KR" sz="1300" dirty="0" smtClean="0">
                <a:latin typeface="Segoe UI Semilight" panose="020B0402040204020203" pitchFamily="34" charset="0"/>
                <a:ea typeface="나눔고딕" panose="020D0604000000000000" pitchFamily="50" charset="-127"/>
                <a:cs typeface="Segoe UI Semilight" panose="020B0402040204020203" pitchFamily="34" charset="0"/>
              </a:rPr>
              <a:t>- Text</a:t>
            </a:r>
            <a:endParaRPr lang="en-US" altLang="ko-KR" sz="1300" kern="0" dirty="0" smtClean="0">
              <a:solidFill>
                <a:prstClr val="black"/>
              </a:solidFill>
              <a:latin typeface="Segoe UI Semilight" panose="020B0402040204020203" pitchFamily="34" charset="0"/>
              <a:ea typeface="나눔고딕" panose="020D0604000000000000" pitchFamily="50" charset="-127"/>
              <a:cs typeface="Segoe UI Semilight" panose="020B0402040204020203" pitchFamily="34" charset="0"/>
            </a:endParaRPr>
          </a:p>
        </p:txBody>
      </p:sp>
      <p:sp>
        <p:nvSpPr>
          <p:cNvPr id="25" name="AutoShape 4"/>
          <p:cNvSpPr>
            <a:spLocks noChangeArrowheads="1"/>
          </p:cNvSpPr>
          <p:nvPr userDrawn="1"/>
        </p:nvSpPr>
        <p:spPr bwMode="auto">
          <a:xfrm>
            <a:off x="6092440" y="1540375"/>
            <a:ext cx="3145179" cy="326516"/>
          </a:xfrm>
          <a:prstGeom prst="roundRect">
            <a:avLst>
              <a:gd name="adj" fmla="val 14793"/>
            </a:avLst>
          </a:prstGeom>
          <a:solidFill>
            <a:srgbClr val="00A8B2"/>
          </a:solidFill>
          <a:ln w="9525" cap="flat" cmpd="sng" algn="ctr">
            <a:noFill/>
            <a:prstDash val="solid"/>
            <a:headEnd/>
            <a:tailEnd/>
          </a:ln>
          <a:effectLst/>
        </p:spPr>
        <p:txBody>
          <a:bodyPr lIns="89611" tIns="44806" rIns="89611" bIns="44806" anchor="ctr" anchorCtr="1"/>
          <a:lstStyle/>
          <a:p>
            <a:pPr algn="ctr" defTabSz="942975" eaLnBrk="0" fontAlgn="ctr" latinLnBrk="0" hangingPunct="0">
              <a:buSzPct val="75000"/>
              <a:defRPr/>
            </a:pPr>
            <a:r>
              <a:rPr lang="en-US" altLang="ko-KR" sz="1700" b="1" kern="0" dirty="0" smtClean="0">
                <a:solidFill>
                  <a:prstClr val="white"/>
                </a:solidFill>
                <a:latin typeface="Segoe UI Semibold" panose="020B0702040204020203" pitchFamily="34" charset="0"/>
                <a:ea typeface="Microsoft JhengHei UI" panose="020B0604030504040204" pitchFamily="34" charset="-120"/>
                <a:cs typeface="Segoe UI Semibold" panose="020B0702040204020203" pitchFamily="34" charset="0"/>
              </a:rPr>
              <a:t>Title</a:t>
            </a:r>
            <a:endParaRPr lang="en-US" altLang="ko-KR" sz="1700" b="1" kern="0" dirty="0">
              <a:solidFill>
                <a:prstClr val="white"/>
              </a:solidFill>
              <a:latin typeface="Segoe UI Semibold" panose="020B0702040204020203" pitchFamily="34" charset="0"/>
              <a:ea typeface="Microsoft JhengHei UI" panose="020B0604030504040204" pitchFamily="34" charset="-120"/>
              <a:cs typeface="Segoe UI Semibold" panose="020B0702040204020203" pitchFamily="34" charset="0"/>
            </a:endParaRPr>
          </a:p>
        </p:txBody>
      </p:sp>
      <p:sp>
        <p:nvSpPr>
          <p:cNvPr id="26" name="AutoShape 5"/>
          <p:cNvSpPr>
            <a:spLocks noChangeArrowheads="1"/>
          </p:cNvSpPr>
          <p:nvPr userDrawn="1"/>
        </p:nvSpPr>
        <p:spPr bwMode="auto">
          <a:xfrm>
            <a:off x="6092441" y="1937985"/>
            <a:ext cx="3145178" cy="3590613"/>
          </a:xfrm>
          <a:prstGeom prst="roundRect">
            <a:avLst>
              <a:gd name="adj" fmla="val 1943"/>
            </a:avLst>
          </a:prstGeom>
          <a:solidFill>
            <a:sysClr val="window" lastClr="FFFFFF"/>
          </a:solidFill>
          <a:ln w="19050" cap="flat" cmpd="sng" algn="ctr">
            <a:solidFill>
              <a:srgbClr val="00A8B2"/>
            </a:solidFill>
            <a:prstDash val="solid"/>
            <a:headEnd/>
            <a:tailEnd/>
          </a:ln>
          <a:effectLst/>
        </p:spPr>
        <p:txBody>
          <a:bodyPr lIns="144000" tIns="108000" rIns="89611" bIns="44806" anchor="t" anchorCtr="0"/>
          <a:lstStyle/>
          <a:p>
            <a:pPr>
              <a:lnSpc>
                <a:spcPts val="1600"/>
              </a:lnSpc>
            </a:pPr>
            <a:r>
              <a:rPr lang="en-US" altLang="ko-KR" sz="1400" dirty="0" smtClean="0">
                <a:solidFill>
                  <a:srgbClr val="00A8B2"/>
                </a:solidFill>
                <a:latin typeface="Segoe UI Semibold" panose="020B0702040204020203" pitchFamily="34" charset="0"/>
                <a:ea typeface="나눔고딕" panose="020D0604000000000000" pitchFamily="50" charset="-127"/>
                <a:cs typeface="Segoe UI Semibold" panose="020B0702040204020203" pitchFamily="34" charset="0"/>
              </a:rPr>
              <a:t>Text</a:t>
            </a:r>
            <a:endParaRPr lang="en-US" altLang="ko-KR" sz="1400" dirty="0">
              <a:solidFill>
                <a:srgbClr val="00A8B2"/>
              </a:solidFill>
              <a:latin typeface="Segoe UI Semibold" panose="020B0702040204020203" pitchFamily="34" charset="0"/>
              <a:ea typeface="나눔고딕" panose="020D0604000000000000" pitchFamily="50" charset="-127"/>
              <a:cs typeface="Segoe UI Semibold" panose="020B0702040204020203" pitchFamily="34" charset="0"/>
            </a:endParaRPr>
          </a:p>
          <a:p>
            <a:pPr>
              <a:lnSpc>
                <a:spcPts val="1600"/>
              </a:lnSpc>
            </a:pPr>
            <a:r>
              <a:rPr lang="en-US" altLang="ko-KR" sz="1300" dirty="0">
                <a:latin typeface="Segoe UI Semilight" panose="020B0402040204020203" pitchFamily="34" charset="0"/>
                <a:ea typeface="나눔고딕" panose="020D0604000000000000" pitchFamily="50" charset="-127"/>
                <a:cs typeface="Segoe UI Semilight" panose="020B0402040204020203" pitchFamily="34" charset="0"/>
              </a:rPr>
              <a:t>- </a:t>
            </a:r>
            <a:r>
              <a:rPr lang="en-US" altLang="ko-KR" sz="1300" dirty="0" smtClean="0">
                <a:latin typeface="Segoe UI Semilight" panose="020B0402040204020203" pitchFamily="34" charset="0"/>
                <a:ea typeface="나눔고딕" panose="020D0604000000000000" pitchFamily="50" charset="-127"/>
                <a:cs typeface="Segoe UI Semilight" panose="020B0402040204020203" pitchFamily="34" charset="0"/>
              </a:rPr>
              <a:t>Text</a:t>
            </a:r>
            <a:endParaRPr lang="en-US" altLang="ko-KR" sz="1300" dirty="0">
              <a:latin typeface="Segoe UI Semilight" panose="020B0402040204020203" pitchFamily="34" charset="0"/>
              <a:ea typeface="나눔고딕" panose="020D0604000000000000" pitchFamily="50" charset="-127"/>
              <a:cs typeface="Segoe UI Semilight" panose="020B0402040204020203" pitchFamily="34" charset="0"/>
            </a:endParaRPr>
          </a:p>
        </p:txBody>
      </p:sp>
      <p:sp>
        <p:nvSpPr>
          <p:cNvPr id="6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Frame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787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39"/>
          <p:cNvSpPr>
            <a:spLocks noChangeArrowheads="1"/>
          </p:cNvSpPr>
          <p:nvPr userDrawn="1"/>
        </p:nvSpPr>
        <p:spPr bwMode="auto">
          <a:xfrm rot="10800000" flipV="1">
            <a:off x="801431" y="4924875"/>
            <a:ext cx="10633579" cy="399600"/>
          </a:xfrm>
          <a:prstGeom prst="roundRect">
            <a:avLst>
              <a:gd name="adj" fmla="val 0"/>
            </a:avLst>
          </a:prstGeom>
          <a:solidFill>
            <a:srgbClr val="1459A7">
              <a:alpha val="90000"/>
            </a:srgbClr>
          </a:solidFill>
          <a:ln w="12700">
            <a:solidFill>
              <a:srgbClr val="2B69B0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42936" tIns="21468" rIns="42936" bIns="21468" anchor="ctr"/>
          <a:lstStyle/>
          <a:p>
            <a:pPr algn="ctr" eaLnBrk="0" latinLnBrk="0" hangingPunct="0">
              <a:defRPr/>
            </a:pPr>
            <a:endParaRPr lang="ko-KR" altLang="en-US" sz="1700" spc="-1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4" name="AutoShape 39"/>
          <p:cNvSpPr>
            <a:spLocks noChangeArrowheads="1"/>
          </p:cNvSpPr>
          <p:nvPr userDrawn="1"/>
        </p:nvSpPr>
        <p:spPr bwMode="auto">
          <a:xfrm rot="10800000" flipV="1">
            <a:off x="791567" y="5604325"/>
            <a:ext cx="10665475" cy="399600"/>
          </a:xfrm>
          <a:prstGeom prst="roundRect">
            <a:avLst>
              <a:gd name="adj" fmla="val 0"/>
            </a:avLst>
          </a:prstGeom>
          <a:solidFill>
            <a:srgbClr val="1459A7">
              <a:alpha val="70000"/>
            </a:srgbClr>
          </a:solidFill>
          <a:ln w="12700">
            <a:solidFill>
              <a:srgbClr val="5A8AC1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42936" tIns="21468" rIns="42936" bIns="21468" anchor="ctr"/>
          <a:lstStyle/>
          <a:p>
            <a:pPr algn="ctr" eaLnBrk="0" latinLnBrk="0" hangingPunct="0">
              <a:defRPr/>
            </a:pPr>
            <a:endParaRPr lang="en-US" altLang="ko-KR" sz="1700" spc="-1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5" name="AutoShape 39"/>
          <p:cNvSpPr>
            <a:spLocks noChangeArrowheads="1"/>
          </p:cNvSpPr>
          <p:nvPr userDrawn="1"/>
        </p:nvSpPr>
        <p:spPr bwMode="auto">
          <a:xfrm rot="10800000" flipV="1">
            <a:off x="801440" y="1230959"/>
            <a:ext cx="10619884" cy="397816"/>
          </a:xfrm>
          <a:prstGeom prst="roundRect">
            <a:avLst>
              <a:gd name="adj" fmla="val 0"/>
            </a:avLst>
          </a:prstGeom>
          <a:solidFill>
            <a:srgbClr val="009EDB"/>
          </a:solidFill>
          <a:ln w="12700">
            <a:solidFill>
              <a:srgbClr val="009EDB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42936" tIns="21468" rIns="42936" bIns="21468" anchor="ctr"/>
          <a:lstStyle/>
          <a:p>
            <a:pPr algn="ctr" eaLnBrk="0" latinLnBrk="0" hangingPunct="0">
              <a:defRPr/>
            </a:pPr>
            <a:r>
              <a:rPr lang="en-US" altLang="ko-KR" sz="1700" spc="-100" dirty="0" smtClean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Text</a:t>
            </a:r>
            <a:endParaRPr lang="en-US" altLang="ko-KR" sz="1700" spc="-1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6" name="AutoShape 39"/>
          <p:cNvSpPr>
            <a:spLocks noChangeArrowheads="1"/>
          </p:cNvSpPr>
          <p:nvPr userDrawn="1"/>
        </p:nvSpPr>
        <p:spPr bwMode="auto">
          <a:xfrm rot="10800000" flipV="1">
            <a:off x="801437" y="1905450"/>
            <a:ext cx="10619885" cy="399600"/>
          </a:xfrm>
          <a:prstGeom prst="roundRect">
            <a:avLst>
              <a:gd name="adj" fmla="val 0"/>
            </a:avLst>
          </a:prstGeom>
          <a:solidFill>
            <a:srgbClr val="009EDB">
              <a:alpha val="70000"/>
            </a:srgbClr>
          </a:solidFill>
          <a:ln w="12700">
            <a:solidFill>
              <a:srgbClr val="4CBBE6"/>
            </a:solidFill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42936" tIns="21468" rIns="42936" bIns="21468" anchor="ctr"/>
          <a:lstStyle/>
          <a:p>
            <a:pPr algn="ctr" eaLnBrk="0" latinLnBrk="0" hangingPunct="0">
              <a:defRPr/>
            </a:pPr>
            <a:endParaRPr lang="ko-KR" altLang="en-US" sz="1700" spc="-100" dirty="0">
              <a:solidFill>
                <a:schemeClr val="bg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7" name="모서리가 둥근 직사각형 26"/>
          <p:cNvSpPr/>
          <p:nvPr userDrawn="1"/>
        </p:nvSpPr>
        <p:spPr>
          <a:xfrm>
            <a:off x="2090697" y="2682441"/>
            <a:ext cx="2313951" cy="561600"/>
          </a:xfrm>
          <a:prstGeom prst="roundRect">
            <a:avLst>
              <a:gd name="adj" fmla="val 0"/>
            </a:avLst>
          </a:prstGeom>
          <a:solidFill>
            <a:srgbClr val="64717E"/>
          </a:solidFill>
          <a:ln>
            <a:solidFill>
              <a:srgbClr val="6471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8" name="모서리가 둥근 직사각형 27"/>
          <p:cNvSpPr/>
          <p:nvPr userDrawn="1"/>
        </p:nvSpPr>
        <p:spPr>
          <a:xfrm>
            <a:off x="6835694" y="2682441"/>
            <a:ext cx="2329305" cy="561600"/>
          </a:xfrm>
          <a:prstGeom prst="roundRect">
            <a:avLst>
              <a:gd name="adj" fmla="val 438"/>
            </a:avLst>
          </a:prstGeom>
          <a:solidFill>
            <a:srgbClr val="64717E"/>
          </a:solidFill>
          <a:ln>
            <a:solidFill>
              <a:srgbClr val="6471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9" name="모서리가 둥근 직사각형 28"/>
          <p:cNvSpPr/>
          <p:nvPr userDrawn="1"/>
        </p:nvSpPr>
        <p:spPr>
          <a:xfrm>
            <a:off x="4483754" y="2682441"/>
            <a:ext cx="2272833" cy="561600"/>
          </a:xfrm>
          <a:prstGeom prst="roundRect">
            <a:avLst>
              <a:gd name="adj" fmla="val 0"/>
            </a:avLst>
          </a:prstGeom>
          <a:solidFill>
            <a:srgbClr val="64717E"/>
          </a:solidFill>
          <a:ln>
            <a:solidFill>
              <a:srgbClr val="6471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0" name="모서리가 둥근 직사각형 29"/>
          <p:cNvSpPr/>
          <p:nvPr userDrawn="1"/>
        </p:nvSpPr>
        <p:spPr>
          <a:xfrm>
            <a:off x="2082360" y="3617659"/>
            <a:ext cx="1005090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chemeClr val="bg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모서리가 둥근 직사각형 30"/>
          <p:cNvSpPr/>
          <p:nvPr userDrawn="1"/>
        </p:nvSpPr>
        <p:spPr>
          <a:xfrm>
            <a:off x="2074026" y="4106636"/>
            <a:ext cx="1021759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5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2" name="직사각형 31"/>
          <p:cNvSpPr/>
          <p:nvPr userDrawn="1"/>
        </p:nvSpPr>
        <p:spPr>
          <a:xfrm>
            <a:off x="9489048" y="2588285"/>
            <a:ext cx="1935350" cy="731232"/>
          </a:xfrm>
          <a:prstGeom prst="rect">
            <a:avLst/>
          </a:prstGeom>
          <a:solidFill>
            <a:schemeClr val="bg1"/>
          </a:solidFill>
          <a:ln>
            <a:solidFill>
              <a:srgbClr val="6471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en-US" altLang="ko-KR" sz="1400" dirty="0" smtClean="0">
              <a:solidFill>
                <a:srgbClr val="64717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직사각형 32"/>
          <p:cNvSpPr/>
          <p:nvPr userDrawn="1"/>
        </p:nvSpPr>
        <p:spPr>
          <a:xfrm>
            <a:off x="9492121" y="3728147"/>
            <a:ext cx="1929204" cy="732398"/>
          </a:xfrm>
          <a:prstGeom prst="rect">
            <a:avLst/>
          </a:prstGeom>
          <a:solidFill>
            <a:schemeClr val="bg1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400" dirty="0">
              <a:solidFill>
                <a:srgbClr val="64717E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4" name="직사각형 33"/>
          <p:cNvSpPr/>
          <p:nvPr userDrawn="1"/>
        </p:nvSpPr>
        <p:spPr>
          <a:xfrm>
            <a:off x="752607" y="1230957"/>
            <a:ext cx="1329754" cy="399600"/>
          </a:xfrm>
          <a:prstGeom prst="rect">
            <a:avLst/>
          </a:prstGeom>
          <a:solidFill>
            <a:schemeClr val="bg1"/>
          </a:solidFill>
          <a:ln w="12700">
            <a:solidFill>
              <a:srgbClr val="009ED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Text</a:t>
            </a:r>
            <a:endParaRPr lang="ko-KR" altLang="en-US" sz="140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5" name="직사각형 34"/>
          <p:cNvSpPr/>
          <p:nvPr userDrawn="1"/>
        </p:nvSpPr>
        <p:spPr>
          <a:xfrm>
            <a:off x="752607" y="1906005"/>
            <a:ext cx="1321419" cy="399600"/>
          </a:xfrm>
          <a:prstGeom prst="rect">
            <a:avLst/>
          </a:prstGeom>
          <a:solidFill>
            <a:schemeClr val="bg1"/>
          </a:solidFill>
          <a:ln w="12700">
            <a:solidFill>
              <a:srgbClr val="4CBBE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직사각형 35"/>
          <p:cNvSpPr/>
          <p:nvPr userDrawn="1"/>
        </p:nvSpPr>
        <p:spPr>
          <a:xfrm>
            <a:off x="763721" y="2682441"/>
            <a:ext cx="1326975" cy="561835"/>
          </a:xfrm>
          <a:prstGeom prst="rect">
            <a:avLst/>
          </a:prstGeom>
          <a:solidFill>
            <a:schemeClr val="bg1"/>
          </a:solidFill>
          <a:ln w="12700">
            <a:solidFill>
              <a:srgbClr val="64717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7" name="직사각형 36"/>
          <p:cNvSpPr/>
          <p:nvPr userDrawn="1"/>
        </p:nvSpPr>
        <p:spPr>
          <a:xfrm>
            <a:off x="766499" y="3617659"/>
            <a:ext cx="1324198" cy="399495"/>
          </a:xfrm>
          <a:prstGeom prst="rect">
            <a:avLst/>
          </a:prstGeom>
          <a:solidFill>
            <a:schemeClr val="bg1"/>
          </a:solidFill>
          <a:ln w="12700">
            <a:solidFill>
              <a:srgbClr val="00A8B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직사각형 37"/>
          <p:cNvSpPr/>
          <p:nvPr userDrawn="1"/>
        </p:nvSpPr>
        <p:spPr>
          <a:xfrm>
            <a:off x="766498" y="4106635"/>
            <a:ext cx="1321419" cy="532800"/>
          </a:xfrm>
          <a:prstGeom prst="rect">
            <a:avLst/>
          </a:prstGeom>
          <a:solidFill>
            <a:schemeClr val="bg1"/>
          </a:solidFill>
          <a:ln w="12700">
            <a:solidFill>
              <a:srgbClr val="00A8B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모서리가 둥근 직사각형 38"/>
          <p:cNvSpPr/>
          <p:nvPr userDrawn="1"/>
        </p:nvSpPr>
        <p:spPr>
          <a:xfrm>
            <a:off x="3175434" y="3617659"/>
            <a:ext cx="1229214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모서리가 둥근 직사각형 39"/>
          <p:cNvSpPr/>
          <p:nvPr userDrawn="1"/>
        </p:nvSpPr>
        <p:spPr>
          <a:xfrm>
            <a:off x="3175435" y="4106636"/>
            <a:ext cx="1229213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1" name="모서리가 둥근 직사각형 40"/>
          <p:cNvSpPr/>
          <p:nvPr userDrawn="1"/>
        </p:nvSpPr>
        <p:spPr>
          <a:xfrm>
            <a:off x="4484298" y="3617659"/>
            <a:ext cx="1103709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2" name="모서리가 둥근 직사각형 41"/>
          <p:cNvSpPr/>
          <p:nvPr userDrawn="1"/>
        </p:nvSpPr>
        <p:spPr>
          <a:xfrm>
            <a:off x="4484299" y="4106636"/>
            <a:ext cx="1103708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5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3" name="모서리가 둥근 직사각형 42"/>
          <p:cNvSpPr/>
          <p:nvPr userDrawn="1"/>
        </p:nvSpPr>
        <p:spPr>
          <a:xfrm>
            <a:off x="5662402" y="3617659"/>
            <a:ext cx="1094185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모서리가 둥근 직사각형 43"/>
          <p:cNvSpPr/>
          <p:nvPr userDrawn="1"/>
        </p:nvSpPr>
        <p:spPr>
          <a:xfrm>
            <a:off x="5665725" y="4106636"/>
            <a:ext cx="1094184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5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5" name="모서리가 둥근 직사각형 44"/>
          <p:cNvSpPr/>
          <p:nvPr userDrawn="1"/>
        </p:nvSpPr>
        <p:spPr>
          <a:xfrm>
            <a:off x="6838317" y="3617659"/>
            <a:ext cx="1222430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6" name="모서리가 둥근 직사각형 45"/>
          <p:cNvSpPr/>
          <p:nvPr userDrawn="1"/>
        </p:nvSpPr>
        <p:spPr>
          <a:xfrm>
            <a:off x="6838317" y="4106636"/>
            <a:ext cx="1232750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0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7" name="모서리가 둥근 직사각형 46"/>
          <p:cNvSpPr/>
          <p:nvPr userDrawn="1"/>
        </p:nvSpPr>
        <p:spPr>
          <a:xfrm>
            <a:off x="8150172" y="3617659"/>
            <a:ext cx="1014827" cy="399600"/>
          </a:xfrm>
          <a:prstGeom prst="roundRect">
            <a:avLst>
              <a:gd name="adj" fmla="val 1210"/>
            </a:avLst>
          </a:prstGeom>
          <a:solidFill>
            <a:srgbClr val="00A8B2"/>
          </a:solidFill>
          <a:ln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8" name="모서리가 둥근 직사각형 47"/>
          <p:cNvSpPr/>
          <p:nvPr userDrawn="1"/>
        </p:nvSpPr>
        <p:spPr>
          <a:xfrm>
            <a:off x="8150173" y="4106636"/>
            <a:ext cx="1014826" cy="531845"/>
          </a:xfrm>
          <a:prstGeom prst="roundRect">
            <a:avLst>
              <a:gd name="adj" fmla="val 0"/>
            </a:avLst>
          </a:prstGeom>
          <a:solidFill>
            <a:srgbClr val="4CC2C9">
              <a:alpha val="10000"/>
            </a:srgbClr>
          </a:solidFill>
          <a:ln w="12700">
            <a:solidFill>
              <a:srgbClr val="00A8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endParaRPr lang="ko-KR" altLang="en-US" sz="950" dirty="0">
              <a:solidFill>
                <a:schemeClr val="tx1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9" name="직사각형 48"/>
          <p:cNvSpPr/>
          <p:nvPr userDrawn="1"/>
        </p:nvSpPr>
        <p:spPr>
          <a:xfrm>
            <a:off x="763721" y="5605130"/>
            <a:ext cx="1324198" cy="399495"/>
          </a:xfrm>
          <a:prstGeom prst="rect">
            <a:avLst/>
          </a:prstGeom>
          <a:solidFill>
            <a:schemeClr val="bg1"/>
          </a:solidFill>
          <a:ln w="12700">
            <a:solidFill>
              <a:srgbClr val="5A8AC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0" name="직사각형 49"/>
          <p:cNvSpPr/>
          <p:nvPr userDrawn="1"/>
        </p:nvSpPr>
        <p:spPr>
          <a:xfrm>
            <a:off x="763721" y="4924981"/>
            <a:ext cx="1324198" cy="399495"/>
          </a:xfrm>
          <a:prstGeom prst="rect">
            <a:avLst/>
          </a:prstGeom>
          <a:solidFill>
            <a:schemeClr val="bg1"/>
          </a:solidFill>
          <a:ln w="12700">
            <a:solidFill>
              <a:srgbClr val="2B69B0">
                <a:alpha val="9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1" name="갈매기형 수장 50"/>
          <p:cNvSpPr/>
          <p:nvPr userDrawn="1"/>
        </p:nvSpPr>
        <p:spPr bwMode="auto">
          <a:xfrm>
            <a:off x="9244105" y="2777738"/>
            <a:ext cx="241870" cy="384625"/>
          </a:xfrm>
          <a:prstGeom prst="chevron">
            <a:avLst/>
          </a:prstGeom>
          <a:solidFill>
            <a:srgbClr val="64717E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2" name="갈매기형 수장 51"/>
          <p:cNvSpPr/>
          <p:nvPr userDrawn="1"/>
        </p:nvSpPr>
        <p:spPr bwMode="auto">
          <a:xfrm>
            <a:off x="9244105" y="3917772"/>
            <a:ext cx="241870" cy="384625"/>
          </a:xfrm>
          <a:prstGeom prst="chevron">
            <a:avLst/>
          </a:prstGeom>
          <a:solidFill>
            <a:srgbClr val="00A8B2"/>
          </a:solidFill>
          <a:ln>
            <a:noFill/>
          </a:ln>
          <a:ex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5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Frame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8343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0531" y="1475560"/>
            <a:ext cx="472500" cy="630000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85822" y="1458685"/>
            <a:ext cx="663750" cy="663750"/>
          </a:xfrm>
          <a:prstGeom prst="rect">
            <a:avLst/>
          </a:prstGeom>
        </p:spPr>
      </p:pic>
      <p:pic>
        <p:nvPicPr>
          <p:cNvPr id="23" name="그림 2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08614" y="1475560"/>
            <a:ext cx="607500" cy="697500"/>
          </a:xfrm>
          <a:prstGeom prst="rect">
            <a:avLst/>
          </a:prstGeom>
        </p:spPr>
      </p:pic>
      <p:pic>
        <p:nvPicPr>
          <p:cNvPr id="51" name="그림 50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75156" y="1629826"/>
            <a:ext cx="607500" cy="382500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10531" y="2760391"/>
            <a:ext cx="506250" cy="618750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061000" y="2726982"/>
            <a:ext cx="438750" cy="618750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086114" y="2741471"/>
            <a:ext cx="652500" cy="652500"/>
          </a:xfrm>
          <a:prstGeom prst="rect">
            <a:avLst/>
          </a:prstGeom>
        </p:spPr>
      </p:pic>
      <p:pic>
        <p:nvPicPr>
          <p:cNvPr id="60" name="그림 59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689514" y="2068757"/>
            <a:ext cx="516689" cy="503092"/>
          </a:xfrm>
          <a:prstGeom prst="rect">
            <a:avLst/>
          </a:prstGeom>
        </p:spPr>
      </p:pic>
      <p:pic>
        <p:nvPicPr>
          <p:cNvPr id="55" name="그림 5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372066" y="899639"/>
            <a:ext cx="1473042" cy="659571"/>
          </a:xfrm>
          <a:prstGeom prst="rect">
            <a:avLst/>
          </a:prstGeom>
        </p:spPr>
      </p:pic>
      <p:pic>
        <p:nvPicPr>
          <p:cNvPr id="57" name="그림 5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557668" y="2003731"/>
            <a:ext cx="681557" cy="549642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590690" y="1939217"/>
            <a:ext cx="505671" cy="762171"/>
          </a:xfrm>
          <a:prstGeom prst="rect">
            <a:avLst/>
          </a:prstGeom>
        </p:spPr>
      </p:pic>
      <p:pic>
        <p:nvPicPr>
          <p:cNvPr id="61" name="그림 6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450158" y="1922902"/>
            <a:ext cx="337114" cy="740185"/>
          </a:xfrm>
          <a:prstGeom prst="rect">
            <a:avLst/>
          </a:prstGeom>
        </p:spPr>
      </p:pic>
      <p:pic>
        <p:nvPicPr>
          <p:cNvPr id="62" name="그림 6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165302" y="2019475"/>
            <a:ext cx="505671" cy="505671"/>
          </a:xfrm>
          <a:prstGeom prst="rect">
            <a:avLst/>
          </a:prstGeom>
        </p:spPr>
      </p:pic>
      <p:pic>
        <p:nvPicPr>
          <p:cNvPr id="63" name="그림 62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899258" y="2025572"/>
            <a:ext cx="461700" cy="454371"/>
          </a:xfrm>
          <a:prstGeom prst="rect">
            <a:avLst/>
          </a:prstGeom>
        </p:spPr>
      </p:pic>
      <p:pic>
        <p:nvPicPr>
          <p:cNvPr id="64" name="그림 63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845108" y="3050467"/>
            <a:ext cx="644914" cy="564300"/>
          </a:xfrm>
          <a:prstGeom prst="rect">
            <a:avLst/>
          </a:prstGeom>
        </p:spPr>
      </p:pic>
      <p:pic>
        <p:nvPicPr>
          <p:cNvPr id="65" name="그림 64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6630634" y="3415218"/>
            <a:ext cx="850114" cy="190543"/>
          </a:xfrm>
          <a:prstGeom prst="rect">
            <a:avLst/>
          </a:prstGeom>
        </p:spPr>
      </p:pic>
      <p:pic>
        <p:nvPicPr>
          <p:cNvPr id="66" name="그림 65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815999" y="3264982"/>
            <a:ext cx="725528" cy="491014"/>
          </a:xfrm>
          <a:prstGeom prst="rect">
            <a:avLst/>
          </a:prstGeom>
        </p:spPr>
      </p:pic>
      <p:pic>
        <p:nvPicPr>
          <p:cNvPr id="67" name="그림 66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9787272" y="3191696"/>
            <a:ext cx="879428" cy="564300"/>
          </a:xfrm>
          <a:prstGeom prst="rect">
            <a:avLst/>
          </a:prstGeom>
        </p:spPr>
      </p:pic>
      <p:pic>
        <p:nvPicPr>
          <p:cNvPr id="68" name="그림 67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8005011" y="874039"/>
            <a:ext cx="1473042" cy="659571"/>
          </a:xfrm>
          <a:prstGeom prst="rect">
            <a:avLst/>
          </a:prstGeom>
        </p:spPr>
      </p:pic>
      <p:pic>
        <p:nvPicPr>
          <p:cNvPr id="56" name="그림 55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0531" y="3930544"/>
            <a:ext cx="472500" cy="630000"/>
          </a:xfrm>
          <a:prstGeom prst="rect">
            <a:avLst/>
          </a:prstGeom>
        </p:spPr>
      </p:pic>
      <p:pic>
        <p:nvPicPr>
          <p:cNvPr id="58" name="그림 5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85822" y="3913669"/>
            <a:ext cx="663750" cy="663750"/>
          </a:xfrm>
          <a:prstGeom prst="rect">
            <a:avLst/>
          </a:prstGeom>
        </p:spPr>
      </p:pic>
      <p:pic>
        <p:nvPicPr>
          <p:cNvPr id="69" name="그림 68"/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08614" y="3930544"/>
            <a:ext cx="607500" cy="697500"/>
          </a:xfrm>
          <a:prstGeom prst="rect">
            <a:avLst/>
          </a:prstGeom>
        </p:spPr>
      </p:pic>
      <p:pic>
        <p:nvPicPr>
          <p:cNvPr id="70" name="그림 69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75156" y="4084810"/>
            <a:ext cx="607500" cy="382500"/>
          </a:xfrm>
          <a:prstGeom prst="rect">
            <a:avLst/>
          </a:prstGeom>
        </p:spPr>
      </p:pic>
      <p:pic>
        <p:nvPicPr>
          <p:cNvPr id="71" name="그림 70"/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0531" y="5215375"/>
            <a:ext cx="506250" cy="618750"/>
          </a:xfrm>
          <a:prstGeom prst="rect">
            <a:avLst/>
          </a:prstGeom>
        </p:spPr>
      </p:pic>
      <p:pic>
        <p:nvPicPr>
          <p:cNvPr id="72" name="그림 71"/>
          <p:cNvPicPr>
            <a:picLocks noChangeAspect="1"/>
          </p:cNvPicPr>
          <p:nvPr userDrawn="1"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61000" y="5181966"/>
            <a:ext cx="438750" cy="618750"/>
          </a:xfrm>
          <a:prstGeom prst="rect">
            <a:avLst/>
          </a:prstGeom>
        </p:spPr>
      </p:pic>
      <p:pic>
        <p:nvPicPr>
          <p:cNvPr id="73" name="그림 72"/>
          <p:cNvPicPr>
            <a:picLocks noChangeAspect="1"/>
          </p:cNvPicPr>
          <p:nvPr userDrawn="1"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86114" y="5196455"/>
            <a:ext cx="652500" cy="652500"/>
          </a:xfrm>
          <a:prstGeom prst="rect">
            <a:avLst/>
          </a:prstGeom>
        </p:spPr>
      </p:pic>
      <p:sp>
        <p:nvSpPr>
          <p:cNvPr id="74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414125" y="502713"/>
            <a:ext cx="1186075" cy="3683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en-US" altLang="ko-KR" dirty="0" smtClean="0"/>
              <a:t>Icon</a:t>
            </a:r>
            <a:endParaRPr lang="ko-KR" altLang="en-US" dirty="0"/>
          </a:p>
        </p:txBody>
      </p:sp>
      <p:grpSp>
        <p:nvGrpSpPr>
          <p:cNvPr id="75" name="Group 4"/>
          <p:cNvGrpSpPr>
            <a:grpSpLocks noChangeAspect="1"/>
          </p:cNvGrpSpPr>
          <p:nvPr userDrawn="1"/>
        </p:nvGrpSpPr>
        <p:grpSpPr bwMode="auto">
          <a:xfrm>
            <a:off x="6869947" y="4577419"/>
            <a:ext cx="1519237" cy="1384300"/>
            <a:chOff x="3851" y="2996"/>
            <a:chExt cx="957" cy="872"/>
          </a:xfrm>
        </p:grpSpPr>
        <p:sp>
          <p:nvSpPr>
            <p:cNvPr id="76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3851" y="2996"/>
              <a:ext cx="957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7" name="Freeform 5"/>
            <p:cNvSpPr>
              <a:spLocks/>
            </p:cNvSpPr>
            <p:nvPr userDrawn="1"/>
          </p:nvSpPr>
          <p:spPr bwMode="auto">
            <a:xfrm>
              <a:off x="4541" y="3160"/>
              <a:ext cx="119" cy="136"/>
            </a:xfrm>
            <a:custGeom>
              <a:avLst/>
              <a:gdLst>
                <a:gd name="T0" fmla="*/ 41 w 50"/>
                <a:gd name="T1" fmla="*/ 57 h 57"/>
                <a:gd name="T2" fmla="*/ 41 w 50"/>
                <a:gd name="T3" fmla="*/ 57 h 57"/>
                <a:gd name="T4" fmla="*/ 35 w 50"/>
                <a:gd name="T5" fmla="*/ 50 h 57"/>
                <a:gd name="T6" fmla="*/ 6 w 50"/>
                <a:gd name="T7" fmla="*/ 12 h 57"/>
                <a:gd name="T8" fmla="*/ 0 w 50"/>
                <a:gd name="T9" fmla="*/ 6 h 57"/>
                <a:gd name="T10" fmla="*/ 7 w 50"/>
                <a:gd name="T11" fmla="*/ 0 h 57"/>
                <a:gd name="T12" fmla="*/ 47 w 50"/>
                <a:gd name="T13" fmla="*/ 51 h 57"/>
                <a:gd name="T14" fmla="*/ 41 w 50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57">
                  <a:moveTo>
                    <a:pt x="41" y="57"/>
                  </a:moveTo>
                  <a:cubicBezTo>
                    <a:pt x="41" y="57"/>
                    <a:pt x="41" y="57"/>
                    <a:pt x="41" y="57"/>
                  </a:cubicBezTo>
                  <a:cubicBezTo>
                    <a:pt x="37" y="56"/>
                    <a:pt x="35" y="54"/>
                    <a:pt x="35" y="50"/>
                  </a:cubicBezTo>
                  <a:cubicBezTo>
                    <a:pt x="37" y="31"/>
                    <a:pt x="24" y="14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1" y="3"/>
                    <a:pt x="4" y="0"/>
                    <a:pt x="7" y="0"/>
                  </a:cubicBezTo>
                  <a:cubicBezTo>
                    <a:pt x="31" y="3"/>
                    <a:pt x="50" y="26"/>
                    <a:pt x="47" y="51"/>
                  </a:cubicBezTo>
                  <a:cubicBezTo>
                    <a:pt x="47" y="54"/>
                    <a:pt x="44" y="57"/>
                    <a:pt x="41" y="57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8" name="Freeform 6"/>
            <p:cNvSpPr>
              <a:spLocks/>
            </p:cNvSpPr>
            <p:nvPr userDrawn="1"/>
          </p:nvSpPr>
          <p:spPr bwMode="auto">
            <a:xfrm>
              <a:off x="4548" y="3077"/>
              <a:ext cx="193" cy="226"/>
            </a:xfrm>
            <a:custGeom>
              <a:avLst/>
              <a:gdLst>
                <a:gd name="T0" fmla="*/ 71 w 81"/>
                <a:gd name="T1" fmla="*/ 95 h 95"/>
                <a:gd name="T2" fmla="*/ 71 w 81"/>
                <a:gd name="T3" fmla="*/ 95 h 95"/>
                <a:gd name="T4" fmla="*/ 65 w 81"/>
                <a:gd name="T5" fmla="*/ 88 h 95"/>
                <a:gd name="T6" fmla="*/ 6 w 81"/>
                <a:gd name="T7" fmla="*/ 13 h 95"/>
                <a:gd name="T8" fmla="*/ 1 w 81"/>
                <a:gd name="T9" fmla="*/ 6 h 95"/>
                <a:gd name="T10" fmla="*/ 7 w 81"/>
                <a:gd name="T11" fmla="*/ 1 h 95"/>
                <a:gd name="T12" fmla="*/ 77 w 81"/>
                <a:gd name="T13" fmla="*/ 90 h 95"/>
                <a:gd name="T14" fmla="*/ 71 w 81"/>
                <a:gd name="T1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95"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67" y="95"/>
                    <a:pt x="65" y="92"/>
                    <a:pt x="65" y="88"/>
                  </a:cubicBezTo>
                  <a:cubicBezTo>
                    <a:pt x="69" y="50"/>
                    <a:pt x="42" y="16"/>
                    <a:pt x="6" y="13"/>
                  </a:cubicBezTo>
                  <a:cubicBezTo>
                    <a:pt x="3" y="12"/>
                    <a:pt x="0" y="9"/>
                    <a:pt x="1" y="6"/>
                  </a:cubicBezTo>
                  <a:cubicBezTo>
                    <a:pt x="1" y="3"/>
                    <a:pt x="4" y="0"/>
                    <a:pt x="7" y="1"/>
                  </a:cubicBezTo>
                  <a:cubicBezTo>
                    <a:pt x="50" y="5"/>
                    <a:pt x="81" y="45"/>
                    <a:pt x="77" y="90"/>
                  </a:cubicBezTo>
                  <a:cubicBezTo>
                    <a:pt x="77" y="93"/>
                    <a:pt x="74" y="95"/>
                    <a:pt x="71" y="9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9" name="Freeform 7"/>
            <p:cNvSpPr>
              <a:spLocks/>
            </p:cNvSpPr>
            <p:nvPr userDrawn="1"/>
          </p:nvSpPr>
          <p:spPr bwMode="auto">
            <a:xfrm>
              <a:off x="4558" y="2998"/>
              <a:ext cx="264" cy="312"/>
            </a:xfrm>
            <a:custGeom>
              <a:avLst/>
              <a:gdLst>
                <a:gd name="T0" fmla="*/ 100 w 111"/>
                <a:gd name="T1" fmla="*/ 131 h 131"/>
                <a:gd name="T2" fmla="*/ 99 w 111"/>
                <a:gd name="T3" fmla="*/ 131 h 131"/>
                <a:gd name="T4" fmla="*/ 94 w 111"/>
                <a:gd name="T5" fmla="*/ 125 h 131"/>
                <a:gd name="T6" fmla="*/ 5 w 111"/>
                <a:gd name="T7" fmla="*/ 12 h 131"/>
                <a:gd name="T8" fmla="*/ 0 w 111"/>
                <a:gd name="T9" fmla="*/ 5 h 131"/>
                <a:gd name="T10" fmla="*/ 6 w 111"/>
                <a:gd name="T11" fmla="*/ 0 h 131"/>
                <a:gd name="T12" fmla="*/ 105 w 111"/>
                <a:gd name="T13" fmla="*/ 126 h 131"/>
                <a:gd name="T14" fmla="*/ 100 w 111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31">
                  <a:moveTo>
                    <a:pt x="100" y="131"/>
                  </a:moveTo>
                  <a:cubicBezTo>
                    <a:pt x="99" y="131"/>
                    <a:pt x="99" y="131"/>
                    <a:pt x="99" y="131"/>
                  </a:cubicBezTo>
                  <a:cubicBezTo>
                    <a:pt x="96" y="131"/>
                    <a:pt x="94" y="128"/>
                    <a:pt x="94" y="125"/>
                  </a:cubicBezTo>
                  <a:cubicBezTo>
                    <a:pt x="99" y="67"/>
                    <a:pt x="60" y="17"/>
                    <a:pt x="5" y="12"/>
                  </a:cubicBezTo>
                  <a:cubicBezTo>
                    <a:pt x="2" y="11"/>
                    <a:pt x="0" y="9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7" y="6"/>
                    <a:pt x="111" y="62"/>
                    <a:pt x="105" y="126"/>
                  </a:cubicBezTo>
                  <a:cubicBezTo>
                    <a:pt x="105" y="129"/>
                    <a:pt x="103" y="131"/>
                    <a:pt x="100" y="13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0" name="Freeform 8"/>
            <p:cNvSpPr>
              <a:spLocks noEditPoints="1"/>
            </p:cNvSpPr>
            <p:nvPr userDrawn="1"/>
          </p:nvSpPr>
          <p:spPr bwMode="auto">
            <a:xfrm>
              <a:off x="4298" y="3630"/>
              <a:ext cx="227" cy="174"/>
            </a:xfrm>
            <a:custGeom>
              <a:avLst/>
              <a:gdLst>
                <a:gd name="T0" fmla="*/ 95 w 95"/>
                <a:gd name="T1" fmla="*/ 66 h 73"/>
                <a:gd name="T2" fmla="*/ 95 w 95"/>
                <a:gd name="T3" fmla="*/ 66 h 73"/>
                <a:gd name="T4" fmla="*/ 94 w 95"/>
                <a:gd name="T5" fmla="*/ 66 h 73"/>
                <a:gd name="T6" fmla="*/ 93 w 95"/>
                <a:gd name="T7" fmla="*/ 65 h 73"/>
                <a:gd name="T8" fmla="*/ 85 w 95"/>
                <a:gd name="T9" fmla="*/ 52 h 73"/>
                <a:gd name="T10" fmla="*/ 85 w 95"/>
                <a:gd name="T11" fmla="*/ 51 h 73"/>
                <a:gd name="T12" fmla="*/ 85 w 95"/>
                <a:gd name="T13" fmla="*/ 5 h 73"/>
                <a:gd name="T14" fmla="*/ 80 w 95"/>
                <a:gd name="T15" fmla="*/ 0 h 73"/>
                <a:gd name="T16" fmla="*/ 16 w 95"/>
                <a:gd name="T17" fmla="*/ 0 h 73"/>
                <a:gd name="T18" fmla="*/ 10 w 95"/>
                <a:gd name="T19" fmla="*/ 5 h 73"/>
                <a:gd name="T20" fmla="*/ 10 w 95"/>
                <a:gd name="T21" fmla="*/ 51 h 73"/>
                <a:gd name="T22" fmla="*/ 9 w 95"/>
                <a:gd name="T23" fmla="*/ 51 h 73"/>
                <a:gd name="T24" fmla="*/ 1 w 95"/>
                <a:gd name="T25" fmla="*/ 66 h 73"/>
                <a:gd name="T26" fmla="*/ 1 w 95"/>
                <a:gd name="T27" fmla="*/ 66 h 73"/>
                <a:gd name="T28" fmla="*/ 0 w 95"/>
                <a:gd name="T29" fmla="*/ 68 h 73"/>
                <a:gd name="T30" fmla="*/ 5 w 95"/>
                <a:gd name="T31" fmla="*/ 73 h 73"/>
                <a:gd name="T32" fmla="*/ 90 w 95"/>
                <a:gd name="T33" fmla="*/ 73 h 73"/>
                <a:gd name="T34" fmla="*/ 95 w 95"/>
                <a:gd name="T35" fmla="*/ 68 h 73"/>
                <a:gd name="T36" fmla="*/ 95 w 95"/>
                <a:gd name="T37" fmla="*/ 66 h 73"/>
                <a:gd name="T38" fmla="*/ 62 w 95"/>
                <a:gd name="T39" fmla="*/ 70 h 73"/>
                <a:gd name="T40" fmla="*/ 33 w 95"/>
                <a:gd name="T41" fmla="*/ 70 h 73"/>
                <a:gd name="T42" fmla="*/ 33 w 95"/>
                <a:gd name="T43" fmla="*/ 67 h 73"/>
                <a:gd name="T44" fmla="*/ 62 w 95"/>
                <a:gd name="T45" fmla="*/ 67 h 73"/>
                <a:gd name="T46" fmla="*/ 62 w 95"/>
                <a:gd name="T47" fmla="*/ 70 h 73"/>
                <a:gd name="T48" fmla="*/ 78 w 95"/>
                <a:gd name="T49" fmla="*/ 48 h 73"/>
                <a:gd name="T50" fmla="*/ 17 w 95"/>
                <a:gd name="T51" fmla="*/ 48 h 73"/>
                <a:gd name="T52" fmla="*/ 17 w 95"/>
                <a:gd name="T53" fmla="*/ 6 h 73"/>
                <a:gd name="T54" fmla="*/ 78 w 95"/>
                <a:gd name="T55" fmla="*/ 6 h 73"/>
                <a:gd name="T56" fmla="*/ 78 w 95"/>
                <a:gd name="T57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73">
                  <a:moveTo>
                    <a:pt x="95" y="66"/>
                  </a:moveTo>
                  <a:cubicBezTo>
                    <a:pt x="95" y="66"/>
                    <a:pt x="95" y="66"/>
                    <a:pt x="95" y="66"/>
                  </a:cubicBezTo>
                  <a:cubicBezTo>
                    <a:pt x="94" y="66"/>
                    <a:pt x="94" y="66"/>
                    <a:pt x="94" y="66"/>
                  </a:cubicBezTo>
                  <a:cubicBezTo>
                    <a:pt x="94" y="66"/>
                    <a:pt x="94" y="65"/>
                    <a:pt x="93" y="65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5" y="52"/>
                    <a:pt x="85" y="51"/>
                    <a:pt x="85" y="5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2"/>
                    <a:pt x="82" y="0"/>
                    <a:pt x="8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0" y="2"/>
                    <a:pt x="10" y="5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0" y="68"/>
                    <a:pt x="0" y="68"/>
                  </a:cubicBezTo>
                  <a:cubicBezTo>
                    <a:pt x="0" y="71"/>
                    <a:pt x="3" y="73"/>
                    <a:pt x="5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3" y="73"/>
                    <a:pt x="95" y="71"/>
                    <a:pt x="95" y="68"/>
                  </a:cubicBezTo>
                  <a:cubicBezTo>
                    <a:pt x="95" y="68"/>
                    <a:pt x="95" y="67"/>
                    <a:pt x="95" y="66"/>
                  </a:cubicBezTo>
                  <a:close/>
                  <a:moveTo>
                    <a:pt x="62" y="70"/>
                  </a:moveTo>
                  <a:cubicBezTo>
                    <a:pt x="33" y="70"/>
                    <a:pt x="33" y="70"/>
                    <a:pt x="33" y="70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62" y="67"/>
                    <a:pt x="62" y="67"/>
                    <a:pt x="62" y="67"/>
                  </a:cubicBezTo>
                  <a:lnTo>
                    <a:pt x="62" y="70"/>
                  </a:lnTo>
                  <a:close/>
                  <a:moveTo>
                    <a:pt x="78" y="48"/>
                  </a:moveTo>
                  <a:cubicBezTo>
                    <a:pt x="17" y="48"/>
                    <a:pt x="17" y="48"/>
                    <a:pt x="17" y="48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78" y="6"/>
                    <a:pt x="78" y="6"/>
                    <a:pt x="78" y="6"/>
                  </a:cubicBezTo>
                  <a:lnTo>
                    <a:pt x="78" y="48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1" name="Freeform 9"/>
            <p:cNvSpPr>
              <a:spLocks noEditPoints="1"/>
            </p:cNvSpPr>
            <p:nvPr userDrawn="1"/>
          </p:nvSpPr>
          <p:spPr bwMode="auto">
            <a:xfrm>
              <a:off x="4013" y="3415"/>
              <a:ext cx="176" cy="167"/>
            </a:xfrm>
            <a:custGeom>
              <a:avLst/>
              <a:gdLst>
                <a:gd name="T0" fmla="*/ 68 w 74"/>
                <a:gd name="T1" fmla="*/ 35 h 70"/>
                <a:gd name="T2" fmla="*/ 29 w 74"/>
                <a:gd name="T3" fmla="*/ 1 h 70"/>
                <a:gd name="T4" fmla="*/ 26 w 74"/>
                <a:gd name="T5" fmla="*/ 1 h 70"/>
                <a:gd name="T6" fmla="*/ 11 w 74"/>
                <a:gd name="T7" fmla="*/ 18 h 70"/>
                <a:gd name="T8" fmla="*/ 11 w 74"/>
                <a:gd name="T9" fmla="*/ 22 h 70"/>
                <a:gd name="T10" fmla="*/ 19 w 74"/>
                <a:gd name="T11" fmla="*/ 29 h 70"/>
                <a:gd name="T12" fmla="*/ 19 w 74"/>
                <a:gd name="T13" fmla="*/ 30 h 70"/>
                <a:gd name="T14" fmla="*/ 21 w 74"/>
                <a:gd name="T15" fmla="*/ 43 h 70"/>
                <a:gd name="T16" fmla="*/ 0 w 74"/>
                <a:gd name="T17" fmla="*/ 67 h 70"/>
                <a:gd name="T18" fmla="*/ 7 w 74"/>
                <a:gd name="T19" fmla="*/ 70 h 70"/>
                <a:gd name="T20" fmla="*/ 28 w 74"/>
                <a:gd name="T21" fmla="*/ 47 h 70"/>
                <a:gd name="T22" fmla="*/ 39 w 74"/>
                <a:gd name="T23" fmla="*/ 46 h 70"/>
                <a:gd name="T24" fmla="*/ 45 w 74"/>
                <a:gd name="T25" fmla="*/ 51 h 70"/>
                <a:gd name="T26" fmla="*/ 48 w 74"/>
                <a:gd name="T27" fmla="*/ 51 h 70"/>
                <a:gd name="T28" fmla="*/ 68 w 74"/>
                <a:gd name="T29" fmla="*/ 38 h 70"/>
                <a:gd name="T30" fmla="*/ 68 w 74"/>
                <a:gd name="T31" fmla="*/ 35 h 70"/>
                <a:gd name="T32" fmla="*/ 73 w 74"/>
                <a:gd name="T33" fmla="*/ 48 h 70"/>
                <a:gd name="T34" fmla="*/ 66 w 74"/>
                <a:gd name="T35" fmla="*/ 42 h 70"/>
                <a:gd name="T36" fmla="*/ 52 w 74"/>
                <a:gd name="T37" fmla="*/ 50 h 70"/>
                <a:gd name="T38" fmla="*/ 63 w 74"/>
                <a:gd name="T39" fmla="*/ 59 h 70"/>
                <a:gd name="T40" fmla="*/ 66 w 74"/>
                <a:gd name="T41" fmla="*/ 59 h 70"/>
                <a:gd name="T42" fmla="*/ 73 w 74"/>
                <a:gd name="T43" fmla="*/ 52 h 70"/>
                <a:gd name="T44" fmla="*/ 73 w 74"/>
                <a:gd name="T45" fmla="*/ 4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" h="70">
                  <a:moveTo>
                    <a:pt x="68" y="35"/>
                  </a:move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6" y="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9"/>
                    <a:pt x="10" y="21"/>
                    <a:pt x="11" y="22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30"/>
                    <a:pt x="19" y="30"/>
                  </a:cubicBezTo>
                  <a:cubicBezTo>
                    <a:pt x="16" y="34"/>
                    <a:pt x="18" y="39"/>
                    <a:pt x="21" y="43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8"/>
                    <a:pt x="36" y="48"/>
                    <a:pt x="39" y="46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6" y="52"/>
                    <a:pt x="47" y="52"/>
                    <a:pt x="48" y="51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9" y="37"/>
                    <a:pt x="69" y="36"/>
                    <a:pt x="68" y="35"/>
                  </a:cubicBezTo>
                  <a:close/>
                  <a:moveTo>
                    <a:pt x="73" y="48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4" y="60"/>
                    <a:pt x="65" y="60"/>
                    <a:pt x="66" y="59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4" y="51"/>
                    <a:pt x="74" y="49"/>
                    <a:pt x="73" y="48"/>
                  </a:cubicBez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2" name="Freeform 10"/>
            <p:cNvSpPr>
              <a:spLocks noEditPoints="1"/>
            </p:cNvSpPr>
            <p:nvPr userDrawn="1"/>
          </p:nvSpPr>
          <p:spPr bwMode="auto">
            <a:xfrm>
              <a:off x="4308" y="3415"/>
              <a:ext cx="212" cy="181"/>
            </a:xfrm>
            <a:custGeom>
              <a:avLst/>
              <a:gdLst>
                <a:gd name="T0" fmla="*/ 78 w 89"/>
                <a:gd name="T1" fmla="*/ 76 h 76"/>
                <a:gd name="T2" fmla="*/ 10 w 89"/>
                <a:gd name="T3" fmla="*/ 76 h 76"/>
                <a:gd name="T4" fmla="*/ 0 w 89"/>
                <a:gd name="T5" fmla="*/ 65 h 76"/>
                <a:gd name="T6" fmla="*/ 0 w 89"/>
                <a:gd name="T7" fmla="*/ 10 h 76"/>
                <a:gd name="T8" fmla="*/ 10 w 89"/>
                <a:gd name="T9" fmla="*/ 0 h 76"/>
                <a:gd name="T10" fmla="*/ 78 w 89"/>
                <a:gd name="T11" fmla="*/ 0 h 76"/>
                <a:gd name="T12" fmla="*/ 89 w 89"/>
                <a:gd name="T13" fmla="*/ 10 h 76"/>
                <a:gd name="T14" fmla="*/ 89 w 89"/>
                <a:gd name="T15" fmla="*/ 65 h 76"/>
                <a:gd name="T16" fmla="*/ 78 w 89"/>
                <a:gd name="T17" fmla="*/ 76 h 76"/>
                <a:gd name="T18" fmla="*/ 10 w 89"/>
                <a:gd name="T19" fmla="*/ 5 h 76"/>
                <a:gd name="T20" fmla="*/ 5 w 89"/>
                <a:gd name="T21" fmla="*/ 10 h 76"/>
                <a:gd name="T22" fmla="*/ 5 w 89"/>
                <a:gd name="T23" fmla="*/ 65 h 76"/>
                <a:gd name="T24" fmla="*/ 10 w 89"/>
                <a:gd name="T25" fmla="*/ 71 h 76"/>
                <a:gd name="T26" fmla="*/ 78 w 89"/>
                <a:gd name="T27" fmla="*/ 71 h 76"/>
                <a:gd name="T28" fmla="*/ 83 w 89"/>
                <a:gd name="T29" fmla="*/ 65 h 76"/>
                <a:gd name="T30" fmla="*/ 83 w 89"/>
                <a:gd name="T31" fmla="*/ 10 h 76"/>
                <a:gd name="T32" fmla="*/ 78 w 89"/>
                <a:gd name="T33" fmla="*/ 5 h 76"/>
                <a:gd name="T34" fmla="*/ 10 w 89"/>
                <a:gd name="T35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76">
                  <a:moveTo>
                    <a:pt x="78" y="76"/>
                  </a:moveTo>
                  <a:cubicBezTo>
                    <a:pt x="10" y="76"/>
                    <a:pt x="10" y="76"/>
                    <a:pt x="10" y="76"/>
                  </a:cubicBezTo>
                  <a:cubicBezTo>
                    <a:pt x="5" y="76"/>
                    <a:pt x="0" y="71"/>
                    <a:pt x="0" y="6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89" y="4"/>
                    <a:pt x="89" y="10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71"/>
                    <a:pt x="84" y="76"/>
                    <a:pt x="78" y="76"/>
                  </a:cubicBezTo>
                  <a:close/>
                  <a:moveTo>
                    <a:pt x="10" y="5"/>
                  </a:moveTo>
                  <a:cubicBezTo>
                    <a:pt x="7" y="5"/>
                    <a:pt x="5" y="7"/>
                    <a:pt x="5" y="10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8"/>
                    <a:pt x="7" y="71"/>
                    <a:pt x="10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1" y="71"/>
                    <a:pt x="83" y="68"/>
                    <a:pt x="83" y="65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7"/>
                    <a:pt x="81" y="5"/>
                    <a:pt x="78" y="5"/>
                  </a:cubicBezTo>
                  <a:lnTo>
                    <a:pt x="10" y="5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3" name="Freeform 11"/>
            <p:cNvSpPr>
              <a:spLocks noEditPoints="1"/>
            </p:cNvSpPr>
            <p:nvPr userDrawn="1"/>
          </p:nvSpPr>
          <p:spPr bwMode="auto">
            <a:xfrm>
              <a:off x="4325" y="3434"/>
              <a:ext cx="66" cy="143"/>
            </a:xfrm>
            <a:custGeom>
              <a:avLst/>
              <a:gdLst>
                <a:gd name="T0" fmla="*/ 23 w 28"/>
                <a:gd name="T1" fmla="*/ 60 h 60"/>
                <a:gd name="T2" fmla="*/ 5 w 28"/>
                <a:gd name="T3" fmla="*/ 60 h 60"/>
                <a:gd name="T4" fmla="*/ 0 w 28"/>
                <a:gd name="T5" fmla="*/ 56 h 60"/>
                <a:gd name="T6" fmla="*/ 0 w 28"/>
                <a:gd name="T7" fmla="*/ 4 h 60"/>
                <a:gd name="T8" fmla="*/ 5 w 28"/>
                <a:gd name="T9" fmla="*/ 0 h 60"/>
                <a:gd name="T10" fmla="*/ 23 w 28"/>
                <a:gd name="T11" fmla="*/ 0 h 60"/>
                <a:gd name="T12" fmla="*/ 28 w 28"/>
                <a:gd name="T13" fmla="*/ 4 h 60"/>
                <a:gd name="T14" fmla="*/ 28 w 28"/>
                <a:gd name="T15" fmla="*/ 56 h 60"/>
                <a:gd name="T16" fmla="*/ 23 w 28"/>
                <a:gd name="T17" fmla="*/ 60 h 60"/>
                <a:gd name="T18" fmla="*/ 5 w 28"/>
                <a:gd name="T19" fmla="*/ 2 h 60"/>
                <a:gd name="T20" fmla="*/ 3 w 28"/>
                <a:gd name="T21" fmla="*/ 4 h 60"/>
                <a:gd name="T22" fmla="*/ 3 w 28"/>
                <a:gd name="T23" fmla="*/ 56 h 60"/>
                <a:gd name="T24" fmla="*/ 5 w 28"/>
                <a:gd name="T25" fmla="*/ 58 h 60"/>
                <a:gd name="T26" fmla="*/ 23 w 28"/>
                <a:gd name="T27" fmla="*/ 58 h 60"/>
                <a:gd name="T28" fmla="*/ 25 w 28"/>
                <a:gd name="T29" fmla="*/ 56 h 60"/>
                <a:gd name="T30" fmla="*/ 25 w 28"/>
                <a:gd name="T31" fmla="*/ 4 h 60"/>
                <a:gd name="T32" fmla="*/ 23 w 28"/>
                <a:gd name="T33" fmla="*/ 2 h 60"/>
                <a:gd name="T34" fmla="*/ 5 w 28"/>
                <a:gd name="T35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60">
                  <a:moveTo>
                    <a:pt x="23" y="60"/>
                  </a:moveTo>
                  <a:cubicBezTo>
                    <a:pt x="5" y="60"/>
                    <a:pt x="5" y="60"/>
                    <a:pt x="5" y="60"/>
                  </a:cubicBezTo>
                  <a:cubicBezTo>
                    <a:pt x="2" y="60"/>
                    <a:pt x="0" y="58"/>
                    <a:pt x="0" y="5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8" y="1"/>
                    <a:pt x="28" y="4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6" y="60"/>
                    <a:pt x="23" y="60"/>
                  </a:cubicBezTo>
                  <a:close/>
                  <a:moveTo>
                    <a:pt x="5" y="2"/>
                  </a:moveTo>
                  <a:cubicBezTo>
                    <a:pt x="4" y="2"/>
                    <a:pt x="3" y="3"/>
                    <a:pt x="3" y="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4" y="58"/>
                    <a:pt x="5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4" y="58"/>
                    <a:pt x="25" y="57"/>
                    <a:pt x="25" y="56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4" y="2"/>
                    <a:pt x="23" y="2"/>
                  </a:cubicBezTo>
                  <a:lnTo>
                    <a:pt x="5" y="2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4" name="Freeform 12"/>
            <p:cNvSpPr>
              <a:spLocks/>
            </p:cNvSpPr>
            <p:nvPr userDrawn="1"/>
          </p:nvSpPr>
          <p:spPr bwMode="auto">
            <a:xfrm>
              <a:off x="4406" y="3446"/>
              <a:ext cx="85" cy="19"/>
            </a:xfrm>
            <a:custGeom>
              <a:avLst/>
              <a:gdLst>
                <a:gd name="T0" fmla="*/ 36 w 36"/>
                <a:gd name="T1" fmla="*/ 5 h 8"/>
                <a:gd name="T2" fmla="*/ 33 w 36"/>
                <a:gd name="T3" fmla="*/ 8 h 8"/>
                <a:gd name="T4" fmla="*/ 3 w 36"/>
                <a:gd name="T5" fmla="*/ 8 h 8"/>
                <a:gd name="T6" fmla="*/ 0 w 36"/>
                <a:gd name="T7" fmla="*/ 5 h 8"/>
                <a:gd name="T8" fmla="*/ 0 w 36"/>
                <a:gd name="T9" fmla="*/ 3 h 8"/>
                <a:gd name="T10" fmla="*/ 3 w 36"/>
                <a:gd name="T11" fmla="*/ 0 h 8"/>
                <a:gd name="T12" fmla="*/ 33 w 36"/>
                <a:gd name="T13" fmla="*/ 0 h 8"/>
                <a:gd name="T14" fmla="*/ 36 w 36"/>
                <a:gd name="T15" fmla="*/ 3 h 8"/>
                <a:gd name="T16" fmla="*/ 36 w 36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">
                  <a:moveTo>
                    <a:pt x="36" y="5"/>
                  </a:moveTo>
                  <a:cubicBezTo>
                    <a:pt x="36" y="7"/>
                    <a:pt x="34" y="8"/>
                    <a:pt x="3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6" y="1"/>
                    <a:pt x="36" y="3"/>
                  </a:cubicBezTo>
                  <a:lnTo>
                    <a:pt x="36" y="5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5" name="Freeform 13"/>
            <p:cNvSpPr>
              <a:spLocks/>
            </p:cNvSpPr>
            <p:nvPr userDrawn="1"/>
          </p:nvSpPr>
          <p:spPr bwMode="auto">
            <a:xfrm>
              <a:off x="4408" y="3484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6" name="Freeform 14"/>
            <p:cNvSpPr>
              <a:spLocks/>
            </p:cNvSpPr>
            <p:nvPr userDrawn="1"/>
          </p:nvSpPr>
          <p:spPr bwMode="auto">
            <a:xfrm>
              <a:off x="4429" y="3484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7" name="Freeform 15"/>
            <p:cNvSpPr>
              <a:spLocks/>
            </p:cNvSpPr>
            <p:nvPr userDrawn="1"/>
          </p:nvSpPr>
          <p:spPr bwMode="auto">
            <a:xfrm>
              <a:off x="4451" y="3484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8" name="Freeform 16"/>
            <p:cNvSpPr>
              <a:spLocks/>
            </p:cNvSpPr>
            <p:nvPr userDrawn="1"/>
          </p:nvSpPr>
          <p:spPr bwMode="auto">
            <a:xfrm>
              <a:off x="4472" y="3484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Freeform 17"/>
            <p:cNvSpPr>
              <a:spLocks/>
            </p:cNvSpPr>
            <p:nvPr userDrawn="1"/>
          </p:nvSpPr>
          <p:spPr bwMode="auto">
            <a:xfrm>
              <a:off x="4408" y="3503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0" name="Freeform 18"/>
            <p:cNvSpPr>
              <a:spLocks/>
            </p:cNvSpPr>
            <p:nvPr userDrawn="1"/>
          </p:nvSpPr>
          <p:spPr bwMode="auto">
            <a:xfrm>
              <a:off x="4429" y="3503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1" name="Freeform 19"/>
            <p:cNvSpPr>
              <a:spLocks/>
            </p:cNvSpPr>
            <p:nvPr userDrawn="1"/>
          </p:nvSpPr>
          <p:spPr bwMode="auto">
            <a:xfrm>
              <a:off x="4451" y="3503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2" name="Freeform 20"/>
            <p:cNvSpPr>
              <a:spLocks/>
            </p:cNvSpPr>
            <p:nvPr userDrawn="1"/>
          </p:nvSpPr>
          <p:spPr bwMode="auto">
            <a:xfrm>
              <a:off x="4472" y="3503"/>
              <a:ext cx="17" cy="17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3" name="Freeform 21"/>
            <p:cNvSpPr>
              <a:spLocks/>
            </p:cNvSpPr>
            <p:nvPr userDrawn="1"/>
          </p:nvSpPr>
          <p:spPr bwMode="auto">
            <a:xfrm>
              <a:off x="4408" y="3523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4" name="Freeform 22"/>
            <p:cNvSpPr>
              <a:spLocks/>
            </p:cNvSpPr>
            <p:nvPr userDrawn="1"/>
          </p:nvSpPr>
          <p:spPr bwMode="auto">
            <a:xfrm>
              <a:off x="4429" y="3523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5" name="Freeform 23"/>
            <p:cNvSpPr>
              <a:spLocks/>
            </p:cNvSpPr>
            <p:nvPr userDrawn="1"/>
          </p:nvSpPr>
          <p:spPr bwMode="auto">
            <a:xfrm>
              <a:off x="4451" y="3523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6" name="Freeform 24"/>
            <p:cNvSpPr>
              <a:spLocks/>
            </p:cNvSpPr>
            <p:nvPr userDrawn="1"/>
          </p:nvSpPr>
          <p:spPr bwMode="auto">
            <a:xfrm>
              <a:off x="4472" y="3523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7" name="Freeform 25"/>
            <p:cNvSpPr>
              <a:spLocks/>
            </p:cNvSpPr>
            <p:nvPr userDrawn="1"/>
          </p:nvSpPr>
          <p:spPr bwMode="auto">
            <a:xfrm>
              <a:off x="4408" y="3542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8" name="Freeform 26"/>
            <p:cNvSpPr>
              <a:spLocks/>
            </p:cNvSpPr>
            <p:nvPr userDrawn="1"/>
          </p:nvSpPr>
          <p:spPr bwMode="auto">
            <a:xfrm>
              <a:off x="4429" y="3542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9" name="Freeform 27"/>
            <p:cNvSpPr>
              <a:spLocks/>
            </p:cNvSpPr>
            <p:nvPr userDrawn="1"/>
          </p:nvSpPr>
          <p:spPr bwMode="auto">
            <a:xfrm>
              <a:off x="4451" y="3542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0" name="Freeform 28"/>
            <p:cNvSpPr>
              <a:spLocks/>
            </p:cNvSpPr>
            <p:nvPr userDrawn="1"/>
          </p:nvSpPr>
          <p:spPr bwMode="auto">
            <a:xfrm>
              <a:off x="4472" y="3542"/>
              <a:ext cx="17" cy="16"/>
            </a:xfrm>
            <a:custGeom>
              <a:avLst/>
              <a:gdLst>
                <a:gd name="T0" fmla="*/ 7 w 7"/>
                <a:gd name="T1" fmla="*/ 4 h 7"/>
                <a:gd name="T2" fmla="*/ 4 w 7"/>
                <a:gd name="T3" fmla="*/ 7 h 7"/>
                <a:gd name="T4" fmla="*/ 3 w 7"/>
                <a:gd name="T5" fmla="*/ 7 h 7"/>
                <a:gd name="T6" fmla="*/ 0 w 7"/>
                <a:gd name="T7" fmla="*/ 4 h 7"/>
                <a:gd name="T8" fmla="*/ 0 w 7"/>
                <a:gd name="T9" fmla="*/ 3 h 7"/>
                <a:gd name="T10" fmla="*/ 3 w 7"/>
                <a:gd name="T11" fmla="*/ 0 h 7"/>
                <a:gd name="T12" fmla="*/ 4 w 7"/>
                <a:gd name="T13" fmla="*/ 0 h 7"/>
                <a:gd name="T14" fmla="*/ 7 w 7"/>
                <a:gd name="T15" fmla="*/ 3 h 7"/>
                <a:gd name="T16" fmla="*/ 7 w 7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6"/>
                    <a:pt x="6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7" y="1"/>
                    <a:pt x="7" y="3"/>
                  </a:cubicBezTo>
                  <a:lnTo>
                    <a:pt x="7" y="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1" name="Freeform 29"/>
            <p:cNvSpPr>
              <a:spLocks/>
            </p:cNvSpPr>
            <p:nvPr userDrawn="1"/>
          </p:nvSpPr>
          <p:spPr bwMode="auto">
            <a:xfrm>
              <a:off x="3851" y="3122"/>
              <a:ext cx="878" cy="748"/>
            </a:xfrm>
            <a:custGeom>
              <a:avLst/>
              <a:gdLst>
                <a:gd name="T0" fmla="*/ 70 w 369"/>
                <a:gd name="T1" fmla="*/ 314 h 314"/>
                <a:gd name="T2" fmla="*/ 63 w 369"/>
                <a:gd name="T3" fmla="*/ 307 h 314"/>
                <a:gd name="T4" fmla="*/ 63 w 369"/>
                <a:gd name="T5" fmla="*/ 177 h 314"/>
                <a:gd name="T6" fmla="*/ 7 w 369"/>
                <a:gd name="T7" fmla="*/ 177 h 314"/>
                <a:gd name="T8" fmla="*/ 1 w 369"/>
                <a:gd name="T9" fmla="*/ 173 h 314"/>
                <a:gd name="T10" fmla="*/ 3 w 369"/>
                <a:gd name="T11" fmla="*/ 166 h 314"/>
                <a:gd name="T12" fmla="*/ 182 w 369"/>
                <a:gd name="T13" fmla="*/ 2 h 314"/>
                <a:gd name="T14" fmla="*/ 191 w 369"/>
                <a:gd name="T15" fmla="*/ 2 h 314"/>
                <a:gd name="T16" fmla="*/ 366 w 369"/>
                <a:gd name="T17" fmla="*/ 162 h 314"/>
                <a:gd name="T18" fmla="*/ 366 w 369"/>
                <a:gd name="T19" fmla="*/ 172 h 314"/>
                <a:gd name="T20" fmla="*/ 356 w 369"/>
                <a:gd name="T21" fmla="*/ 172 h 314"/>
                <a:gd name="T22" fmla="*/ 186 w 369"/>
                <a:gd name="T23" fmla="*/ 17 h 314"/>
                <a:gd name="T24" fmla="*/ 25 w 369"/>
                <a:gd name="T25" fmla="*/ 164 h 314"/>
                <a:gd name="T26" fmla="*/ 70 w 369"/>
                <a:gd name="T27" fmla="*/ 164 h 314"/>
                <a:gd name="T28" fmla="*/ 77 w 369"/>
                <a:gd name="T29" fmla="*/ 171 h 314"/>
                <a:gd name="T30" fmla="*/ 77 w 369"/>
                <a:gd name="T31" fmla="*/ 300 h 314"/>
                <a:gd name="T32" fmla="*/ 157 w 369"/>
                <a:gd name="T33" fmla="*/ 300 h 314"/>
                <a:gd name="T34" fmla="*/ 220 w 369"/>
                <a:gd name="T35" fmla="*/ 300 h 314"/>
                <a:gd name="T36" fmla="*/ 297 w 369"/>
                <a:gd name="T37" fmla="*/ 300 h 314"/>
                <a:gd name="T38" fmla="*/ 297 w 369"/>
                <a:gd name="T39" fmla="*/ 169 h 314"/>
                <a:gd name="T40" fmla="*/ 304 w 369"/>
                <a:gd name="T41" fmla="*/ 162 h 314"/>
                <a:gd name="T42" fmla="*/ 311 w 369"/>
                <a:gd name="T43" fmla="*/ 169 h 314"/>
                <a:gd name="T44" fmla="*/ 311 w 369"/>
                <a:gd name="T45" fmla="*/ 307 h 314"/>
                <a:gd name="T46" fmla="*/ 304 w 369"/>
                <a:gd name="T47" fmla="*/ 313 h 314"/>
                <a:gd name="T48" fmla="*/ 220 w 369"/>
                <a:gd name="T49" fmla="*/ 313 h 314"/>
                <a:gd name="T50" fmla="*/ 157 w 369"/>
                <a:gd name="T51" fmla="*/ 314 h 314"/>
                <a:gd name="T52" fmla="*/ 70 w 369"/>
                <a:gd name="T53" fmla="*/ 314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69" h="314">
                  <a:moveTo>
                    <a:pt x="70" y="314"/>
                  </a:moveTo>
                  <a:cubicBezTo>
                    <a:pt x="66" y="314"/>
                    <a:pt x="63" y="311"/>
                    <a:pt x="63" y="307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5" y="177"/>
                    <a:pt x="2" y="176"/>
                    <a:pt x="1" y="173"/>
                  </a:cubicBezTo>
                  <a:cubicBezTo>
                    <a:pt x="0" y="170"/>
                    <a:pt x="1" y="167"/>
                    <a:pt x="3" y="166"/>
                  </a:cubicBezTo>
                  <a:cubicBezTo>
                    <a:pt x="182" y="2"/>
                    <a:pt x="182" y="2"/>
                    <a:pt x="182" y="2"/>
                  </a:cubicBezTo>
                  <a:cubicBezTo>
                    <a:pt x="184" y="0"/>
                    <a:pt x="188" y="0"/>
                    <a:pt x="191" y="2"/>
                  </a:cubicBezTo>
                  <a:cubicBezTo>
                    <a:pt x="366" y="162"/>
                    <a:pt x="366" y="162"/>
                    <a:pt x="366" y="162"/>
                  </a:cubicBezTo>
                  <a:cubicBezTo>
                    <a:pt x="368" y="165"/>
                    <a:pt x="369" y="169"/>
                    <a:pt x="366" y="172"/>
                  </a:cubicBezTo>
                  <a:cubicBezTo>
                    <a:pt x="364" y="175"/>
                    <a:pt x="359" y="175"/>
                    <a:pt x="356" y="172"/>
                  </a:cubicBezTo>
                  <a:cubicBezTo>
                    <a:pt x="186" y="17"/>
                    <a:pt x="186" y="17"/>
                    <a:pt x="186" y="17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4" y="164"/>
                    <a:pt x="77" y="167"/>
                    <a:pt x="77" y="171"/>
                  </a:cubicBezTo>
                  <a:cubicBezTo>
                    <a:pt x="77" y="300"/>
                    <a:pt x="77" y="300"/>
                    <a:pt x="77" y="300"/>
                  </a:cubicBezTo>
                  <a:cubicBezTo>
                    <a:pt x="157" y="300"/>
                    <a:pt x="157" y="300"/>
                    <a:pt x="157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97" y="300"/>
                    <a:pt x="297" y="300"/>
                    <a:pt x="297" y="300"/>
                  </a:cubicBezTo>
                  <a:cubicBezTo>
                    <a:pt x="297" y="169"/>
                    <a:pt x="297" y="169"/>
                    <a:pt x="297" y="169"/>
                  </a:cubicBezTo>
                  <a:cubicBezTo>
                    <a:pt x="297" y="165"/>
                    <a:pt x="300" y="162"/>
                    <a:pt x="304" y="162"/>
                  </a:cubicBezTo>
                  <a:cubicBezTo>
                    <a:pt x="308" y="162"/>
                    <a:pt x="311" y="165"/>
                    <a:pt x="311" y="169"/>
                  </a:cubicBezTo>
                  <a:cubicBezTo>
                    <a:pt x="311" y="307"/>
                    <a:pt x="311" y="307"/>
                    <a:pt x="311" y="307"/>
                  </a:cubicBezTo>
                  <a:cubicBezTo>
                    <a:pt x="311" y="310"/>
                    <a:pt x="308" y="313"/>
                    <a:pt x="304" y="313"/>
                  </a:cubicBezTo>
                  <a:cubicBezTo>
                    <a:pt x="220" y="313"/>
                    <a:pt x="220" y="313"/>
                    <a:pt x="220" y="313"/>
                  </a:cubicBezTo>
                  <a:cubicBezTo>
                    <a:pt x="157" y="314"/>
                    <a:pt x="157" y="314"/>
                    <a:pt x="157" y="314"/>
                  </a:cubicBezTo>
                  <a:lnTo>
                    <a:pt x="70" y="314"/>
                  </a:lnTo>
                  <a:close/>
                </a:path>
              </a:pathLst>
            </a:custGeom>
            <a:solidFill>
              <a:srgbClr val="E0B8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pic>
        <p:nvPicPr>
          <p:cNvPr id="102" name="그림 101"/>
          <p:cNvPicPr>
            <a:picLocks noChangeAspect="1"/>
          </p:cNvPicPr>
          <p:nvPr userDrawn="1"/>
        </p:nvPicPr>
        <p:blipFill>
          <a:blip r:embed="rId2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52694" y="4806233"/>
            <a:ext cx="1420487" cy="120607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5018038" y="4777444"/>
            <a:ext cx="1411541" cy="120029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0573458" y="5384739"/>
            <a:ext cx="787500" cy="6187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6217350" y="4169185"/>
            <a:ext cx="517500" cy="59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20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내용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1998" cy="6866913"/>
          </a:xfrm>
          <a:prstGeom prst="rect">
            <a:avLst/>
          </a:prstGeom>
        </p:spPr>
      </p:pic>
      <p:sp>
        <p:nvSpPr>
          <p:cNvPr id="17" name="제목 1"/>
          <p:cNvSpPr>
            <a:spLocks noGrp="1"/>
          </p:cNvSpPr>
          <p:nvPr>
            <p:ph type="ctrTitle" hasCustomPrompt="1"/>
          </p:nvPr>
        </p:nvSpPr>
        <p:spPr>
          <a:xfrm>
            <a:off x="-1" y="3149979"/>
            <a:ext cx="12191999" cy="516355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ctr">
              <a:lnSpc>
                <a:spcPts val="2000"/>
              </a:lnSpc>
              <a:defRPr sz="1600">
                <a:solidFill>
                  <a:schemeClr val="bg1"/>
                </a:solidFill>
                <a:latin typeface="Segoe UI Light" panose="020B0502040204020203" pitchFamily="34" charset="0"/>
                <a:ea typeface="Microsoft JhengHei UI Light" panose="020B0304030504040204" pitchFamily="50" charset="-127"/>
                <a:cs typeface="Segoe UI Light" panose="020B0502040204020203" pitchFamily="34" charset="0"/>
              </a:defRPr>
            </a:lvl1pPr>
          </a:lstStyle>
          <a:p>
            <a:r>
              <a:rPr lang="en-US" altLang="ko-KR" dirty="0" smtClean="0"/>
              <a:t>Master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3495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36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81" r:id="rId3"/>
    <p:sldLayoutId id="2147483656" r:id="rId4"/>
    <p:sldLayoutId id="2147483654" r:id="rId5"/>
    <p:sldLayoutId id="2147483682" r:id="rId6"/>
    <p:sldLayoutId id="2147483684" r:id="rId7"/>
    <p:sldLayoutId id="2147483685" r:id="rId8"/>
    <p:sldLayoutId id="2147483686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5" r:id="rId15"/>
    <p:sldLayoutId id="2147483683" r:id="rId1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0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3.png"/><Relationship Id="rId4" Type="http://schemas.openxmlformats.org/officeDocument/2006/relationships/image" Target="../media/image15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Information </a:t>
            </a:r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16811" y="1145733"/>
            <a:ext cx="36471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Standard : Bluetooth </a:t>
            </a:r>
            <a:r>
              <a:rPr lang="en-US" altLang="ko-KR" sz="1400" dirty="0" smtClean="0"/>
              <a:t>4.2</a:t>
            </a:r>
            <a:endParaRPr lang="en-US" altLang="ko-KR" sz="1400" dirty="0"/>
          </a:p>
          <a:p>
            <a:r>
              <a:rPr lang="en-US" altLang="ko-KR" sz="1400" dirty="0"/>
              <a:t>Band : 2.4G</a:t>
            </a:r>
          </a:p>
          <a:p>
            <a:r>
              <a:rPr lang="en-US" altLang="ko-KR" sz="1400" dirty="0"/>
              <a:t>Channel :  0</a:t>
            </a:r>
            <a:r>
              <a:rPr lang="en-US" altLang="ko-KR" sz="1400" dirty="0" smtClean="0"/>
              <a:t>~ </a:t>
            </a:r>
            <a:r>
              <a:rPr lang="en-US" altLang="ko-KR" sz="1400" dirty="0"/>
              <a:t>78(Classic),  </a:t>
            </a:r>
            <a:r>
              <a:rPr lang="en-US" altLang="ko-KR" sz="1400" dirty="0" smtClean="0"/>
              <a:t>0 </a:t>
            </a:r>
            <a:r>
              <a:rPr lang="en-US" altLang="ko-KR" sz="1400" dirty="0"/>
              <a:t>~39ch(BLE)</a:t>
            </a:r>
          </a:p>
          <a:p>
            <a:r>
              <a:rPr lang="en-US" altLang="ko-KR" sz="1400" dirty="0"/>
              <a:t>Support BR/EDR/BLE</a:t>
            </a:r>
          </a:p>
          <a:p>
            <a:r>
              <a:rPr lang="en-US" altLang="ko-KR" sz="1400" dirty="0"/>
              <a:t>Profile : A2DP, HID </a:t>
            </a:r>
          </a:p>
          <a:p>
            <a:r>
              <a:rPr lang="en-US" altLang="ko-KR" sz="1400" dirty="0"/>
              <a:t>Classic </a:t>
            </a:r>
            <a:r>
              <a:rPr lang="en-US" altLang="ko-KR" sz="1400" dirty="0" err="1"/>
              <a:t>txPower</a:t>
            </a:r>
            <a:r>
              <a:rPr lang="en-US" altLang="ko-KR" sz="1400" dirty="0"/>
              <a:t> : </a:t>
            </a:r>
            <a:r>
              <a:rPr lang="en-US" altLang="ko-KR" sz="1400" dirty="0" smtClean="0"/>
              <a:t>6dBm</a:t>
            </a:r>
            <a:endParaRPr lang="en-US" altLang="ko-KR" sz="1400" dirty="0"/>
          </a:p>
          <a:p>
            <a:r>
              <a:rPr lang="en-US" altLang="ko-KR" sz="1400" dirty="0"/>
              <a:t>BLE </a:t>
            </a:r>
            <a:r>
              <a:rPr lang="en-US" altLang="ko-KR" sz="1400" dirty="0" err="1"/>
              <a:t>txPower</a:t>
            </a:r>
            <a:r>
              <a:rPr lang="en-US" altLang="ko-KR" sz="1400" dirty="0"/>
              <a:t> : 6</a:t>
            </a:r>
            <a:r>
              <a:rPr lang="en-US" altLang="ko-KR" sz="1400" dirty="0" smtClean="0"/>
              <a:t>dBm</a:t>
            </a:r>
            <a:endParaRPr lang="en-US" altLang="ko-KR" sz="1400" dirty="0"/>
          </a:p>
          <a:p>
            <a:endParaRPr lang="en-US" altLang="ko-KR" sz="1400" dirty="0"/>
          </a:p>
        </p:txBody>
      </p:sp>
      <p:sp>
        <p:nvSpPr>
          <p:cNvPr id="4" name="직사각형 3"/>
          <p:cNvSpPr/>
          <p:nvPr/>
        </p:nvSpPr>
        <p:spPr>
          <a:xfrm>
            <a:off x="423107" y="771333"/>
            <a:ext cx="3640894" cy="375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/>
              <a:t># Bluetooth Specification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28519" y="1124212"/>
            <a:ext cx="36471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None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434814" y="749812"/>
            <a:ext cx="3640894" cy="375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/>
              <a:t>None</a:t>
            </a:r>
            <a:endParaRPr lang="en-US" altLang="ko-KR" sz="1400" b="1" dirty="0" smtClean="0"/>
          </a:p>
        </p:txBody>
      </p:sp>
      <p:sp>
        <p:nvSpPr>
          <p:cNvPr id="17" name="직사각형 16"/>
          <p:cNvSpPr/>
          <p:nvPr/>
        </p:nvSpPr>
        <p:spPr>
          <a:xfrm>
            <a:off x="302738" y="3806672"/>
            <a:ext cx="658066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 smtClean="0"/>
              <a:t># Feed back  results of table  to XXX ( Initialize </a:t>
            </a:r>
            <a:r>
              <a:rPr lang="en-US" altLang="ko-KR" sz="1400" b="1" dirty="0" err="1" smtClean="0"/>
              <a:t>Tx</a:t>
            </a:r>
            <a:r>
              <a:rPr lang="en-US" altLang="ko-KR" sz="1400" b="1" dirty="0" smtClean="0"/>
              <a:t> Power )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952541"/>
              </p:ext>
            </p:extLst>
          </p:nvPr>
        </p:nvGraphicFramePr>
        <p:xfrm>
          <a:off x="387630" y="4258193"/>
          <a:ext cx="11531606" cy="190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74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806472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</a:tblGrid>
              <a:tr h="311829">
                <a:tc rowSpan="2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+mn-lt"/>
                        </a:rPr>
                        <a:t>Classic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+mn-lt"/>
                        </a:rPr>
                        <a:t>BLE</a:t>
                      </a:r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01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</a:rPr>
                        <a:t>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</a:rPr>
                        <a:t>39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</a:rPr>
                        <a:t>79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latin typeface="+mn-lt"/>
                        </a:rPr>
                        <a:t>0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</a:rPr>
                        <a:t>19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lt"/>
                        </a:rPr>
                        <a:t>39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010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lt"/>
                        </a:rPr>
                        <a:t>Power Level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>
                          <a:latin typeface="+mn-lt"/>
                        </a:rPr>
                        <a:t>6dBm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108">
                <a:tc>
                  <a:txBody>
                    <a:bodyPr/>
                    <a:lstStyle/>
                    <a:p>
                      <a:pPr latinLnBrk="1"/>
                      <a:endParaRPr lang="ko-KR" altLang="en-US" sz="12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769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Block </a:t>
            </a:r>
            <a:r>
              <a:rPr lang="en-US" altLang="ko-KR" b="1" dirty="0" smtClean="0"/>
              <a:t>diagram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423108" y="749812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Block diagram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00" y="2494246"/>
            <a:ext cx="2419803" cy="1767404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289" y="4164065"/>
            <a:ext cx="3469033" cy="1615314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174" y="1922102"/>
            <a:ext cx="2776280" cy="1629988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899" y="1816239"/>
            <a:ext cx="2720232" cy="1790677"/>
          </a:xfrm>
          <a:prstGeom prst="rect">
            <a:avLst/>
          </a:prstGeom>
        </p:spPr>
      </p:pic>
      <p:cxnSp>
        <p:nvCxnSpPr>
          <p:cNvPr id="16" name="꺾인 연결선 15"/>
          <p:cNvCxnSpPr/>
          <p:nvPr/>
        </p:nvCxnSpPr>
        <p:spPr>
          <a:xfrm>
            <a:off x="3038536" y="3552090"/>
            <a:ext cx="2237753" cy="1296782"/>
          </a:xfrm>
          <a:prstGeom prst="bentConnector3">
            <a:avLst>
              <a:gd name="adj1" fmla="val 236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꺾인 연결선 16"/>
          <p:cNvCxnSpPr/>
          <p:nvPr/>
        </p:nvCxnSpPr>
        <p:spPr>
          <a:xfrm flipV="1">
            <a:off x="3038536" y="2185571"/>
            <a:ext cx="1086991" cy="52378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49840" y="4517433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SerialCom</a:t>
            </a:r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3472784" y="181623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GPIB</a:t>
            </a:r>
            <a:endParaRPr lang="ko-KR" altLang="en-US"/>
          </a:p>
        </p:txBody>
      </p:sp>
      <p:cxnSp>
        <p:nvCxnSpPr>
          <p:cNvPr id="22" name="꺾인 연결선 21"/>
          <p:cNvCxnSpPr/>
          <p:nvPr/>
        </p:nvCxnSpPr>
        <p:spPr>
          <a:xfrm flipV="1">
            <a:off x="3038536" y="1816239"/>
            <a:ext cx="4691325" cy="678007"/>
          </a:xfrm>
          <a:prstGeom prst="bentConnector3">
            <a:avLst>
              <a:gd name="adj1" fmla="val 609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07104" y="1488451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/>
              <a:t>SerialCom</a:t>
            </a:r>
            <a:endParaRPr lang="ko-KR" altLang="en-US"/>
          </a:p>
        </p:txBody>
      </p:sp>
      <p:grpSp>
        <p:nvGrpSpPr>
          <p:cNvPr id="24" name="그룹 23"/>
          <p:cNvGrpSpPr/>
          <p:nvPr/>
        </p:nvGrpSpPr>
        <p:grpSpPr>
          <a:xfrm>
            <a:off x="6415966" y="2629455"/>
            <a:ext cx="2636668" cy="3295998"/>
            <a:chOff x="6454066" y="2343705"/>
            <a:chExt cx="2636668" cy="3295998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6631619" y="2343705"/>
              <a:ext cx="0" cy="130501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6631619" y="3655482"/>
              <a:ext cx="2459115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9090734" y="3657864"/>
              <a:ext cx="0" cy="198183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 flipH="1">
              <a:off x="6462944" y="5639702"/>
              <a:ext cx="262779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>
            <a:xfrm flipV="1">
              <a:off x="6454066" y="4971495"/>
              <a:ext cx="8878" cy="66820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그룹 29"/>
          <p:cNvGrpSpPr/>
          <p:nvPr/>
        </p:nvGrpSpPr>
        <p:grpSpPr>
          <a:xfrm>
            <a:off x="9144000" y="3057525"/>
            <a:ext cx="384846" cy="2867927"/>
            <a:chOff x="8513724" y="2771775"/>
            <a:chExt cx="384846" cy="2867927"/>
          </a:xfrm>
        </p:grpSpPr>
        <p:cxnSp>
          <p:nvCxnSpPr>
            <p:cNvPr id="31" name="직선 연결선 30"/>
            <p:cNvCxnSpPr/>
            <p:nvPr/>
          </p:nvCxnSpPr>
          <p:spPr>
            <a:xfrm>
              <a:off x="8898569" y="2771775"/>
              <a:ext cx="0" cy="286792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/>
            <p:cNvCxnSpPr/>
            <p:nvPr/>
          </p:nvCxnSpPr>
          <p:spPr>
            <a:xfrm flipH="1">
              <a:off x="8513724" y="5639702"/>
              <a:ext cx="384846" cy="0"/>
            </a:xfrm>
            <a:prstGeom prst="line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7316677" y="3633215"/>
            <a:ext cx="165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For testing BLE</a:t>
            </a:r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9520534" y="5556120"/>
            <a:ext cx="225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For testing BT Classic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5784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000" dirty="0" smtClean="0"/>
              <a:t>Load  BT driver for test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23108" y="4427424"/>
            <a:ext cx="456452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Run command on DUT after booting</a:t>
            </a:r>
            <a:endParaRPr lang="en-US" altLang="ko-KR" sz="1200" dirty="0"/>
          </a:p>
        </p:txBody>
      </p:sp>
      <p:sp>
        <p:nvSpPr>
          <p:cNvPr id="8" name="직사각형 7"/>
          <p:cNvSpPr/>
          <p:nvPr/>
        </p:nvSpPr>
        <p:spPr>
          <a:xfrm>
            <a:off x="423108" y="745022"/>
            <a:ext cx="6090082" cy="456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Serial Console Setting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88" y="1303860"/>
            <a:ext cx="3522511" cy="2882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5458691" y="1308612"/>
            <a:ext cx="6579429" cy="54828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&lt;&lt;&lt;&lt;&lt;&lt;&lt; Log &gt;&gt;&gt;&gt;&gt;&gt;&gt;&gt;</a:t>
            </a:r>
          </a:p>
          <a:p>
            <a:pPr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DI </a:t>
            </a:r>
            <a:r>
              <a:rPr lang="en-US" altLang="ko-KR" sz="1000" dirty="0">
                <a:solidFill>
                  <a:schemeClr val="tx1"/>
                </a:solidFill>
              </a:rPr>
              <a:t>&gt;</a:t>
            </a:r>
          </a:p>
          <a:p>
            <a:pPr>
              <a:defRPr/>
            </a:pPr>
            <a:r>
              <a:rPr lang="en-US" altLang="ko-KR" sz="1000" dirty="0">
                <a:solidFill>
                  <a:schemeClr val="tx1"/>
                </a:solidFill>
              </a:rPr>
              <a:t>DI </a:t>
            </a:r>
            <a:r>
              <a:rPr lang="en-US" altLang="ko-KR" sz="1000" dirty="0" smtClean="0">
                <a:solidFill>
                  <a:schemeClr val="tx1"/>
                </a:solidFill>
              </a:rPr>
              <a:t>&gt;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sh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# cd</a:t>
            </a:r>
            <a:r>
              <a:rPr lang="ko-KR" altLang="en-US" sz="1000" smtClean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tmp</a:t>
            </a:r>
            <a:endParaRPr lang="en-US" altLang="ko-KR" sz="1000" dirty="0">
              <a:solidFill>
                <a:schemeClr val="tx1"/>
              </a:solidFill>
            </a:endParaRPr>
          </a:p>
          <a:p>
            <a:r>
              <a:rPr lang="en-US" altLang="ko-KR" sz="1000" dirty="0">
                <a:solidFill>
                  <a:schemeClr val="tx1"/>
                </a:solidFill>
              </a:rPr>
              <a:t># </a:t>
            </a:r>
            <a:r>
              <a:rPr lang="en-US" altLang="ko-KR" sz="1000" dirty="0" err="1">
                <a:solidFill>
                  <a:schemeClr val="tx1"/>
                </a:solidFill>
              </a:rPr>
              <a:t>insmod</a:t>
            </a:r>
            <a:r>
              <a:rPr lang="en-US" altLang="ko-KR" sz="1000" dirty="0">
                <a:solidFill>
                  <a:schemeClr val="tx1"/>
                </a:solidFill>
              </a:rPr>
              <a:t> /</a:t>
            </a:r>
            <a:r>
              <a:rPr lang="en-US" altLang="ko-KR" sz="1000" dirty="0" smtClean="0">
                <a:solidFill>
                  <a:schemeClr val="tx1"/>
                </a:solidFill>
              </a:rPr>
              <a:t>lib/modules/4.1.39/kernel/drivers/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bluetooth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btusb.ko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# </a:t>
            </a:r>
            <a:r>
              <a:rPr lang="en-US" altLang="ko-KR" sz="1000" dirty="0" err="1">
                <a:solidFill>
                  <a:schemeClr val="tx1"/>
                </a:solidFill>
              </a:rPr>
              <a:t>insmod</a:t>
            </a:r>
            <a:r>
              <a:rPr lang="en-US" altLang="ko-KR" sz="1000" dirty="0">
                <a:solidFill>
                  <a:schemeClr val="tx1"/>
                </a:solidFill>
              </a:rPr>
              <a:t> /</a:t>
            </a:r>
            <a:r>
              <a:rPr lang="en-US" altLang="ko-KR" sz="1000" dirty="0" smtClean="0">
                <a:solidFill>
                  <a:schemeClr val="tx1"/>
                </a:solidFill>
              </a:rPr>
              <a:t>lib/modules/4.1.39/kernel/drivers/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bluetooth</a:t>
            </a:r>
            <a:r>
              <a:rPr lang="en-US" altLang="ko-KR" sz="1000" dirty="0" smtClean="0">
                <a:solidFill>
                  <a:schemeClr val="tx1"/>
                </a:solidFill>
              </a:rPr>
              <a:t>/</a:t>
            </a:r>
            <a:r>
              <a:rPr lang="en-US" altLang="ko-KR" sz="1000" dirty="0" err="1" smtClean="0">
                <a:solidFill>
                  <a:schemeClr val="tx1"/>
                </a:solidFill>
              </a:rPr>
              <a:t>bthid.ko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# </a:t>
            </a:r>
            <a:r>
              <a:rPr lang="en-US" altLang="ko-KR" sz="1000" dirty="0" err="1">
                <a:solidFill>
                  <a:schemeClr val="tx1"/>
                </a:solidFill>
              </a:rPr>
              <a:t>bsa_server</a:t>
            </a:r>
            <a:r>
              <a:rPr lang="en-US" altLang="ko-KR" sz="1000" dirty="0">
                <a:solidFill>
                  <a:schemeClr val="tx1"/>
                </a:solidFill>
              </a:rPr>
              <a:t> -d /dev/btusb0 -u /</a:t>
            </a:r>
            <a:r>
              <a:rPr lang="en-US" altLang="ko-KR" sz="1000" dirty="0" err="1">
                <a:solidFill>
                  <a:schemeClr val="tx1"/>
                </a:solidFill>
              </a:rPr>
              <a:t>tmp</a:t>
            </a:r>
            <a:r>
              <a:rPr lang="en-US" altLang="ko-KR" sz="1000" dirty="0">
                <a:solidFill>
                  <a:schemeClr val="tx1"/>
                </a:solidFill>
              </a:rPr>
              <a:t>/ -p /lib/firmware/</a:t>
            </a:r>
            <a:r>
              <a:rPr lang="en-US" altLang="ko-KR" sz="1000" dirty="0" err="1">
                <a:solidFill>
                  <a:schemeClr val="tx1"/>
                </a:solidFill>
              </a:rPr>
              <a:t>brcm</a:t>
            </a:r>
            <a:r>
              <a:rPr lang="en-US" altLang="ko-KR" sz="1000" dirty="0">
                <a:solidFill>
                  <a:schemeClr val="tx1"/>
                </a:solidFill>
              </a:rPr>
              <a:t>/BCM20704A2_001.002.011.0138.0144.hcd -all=0 </a:t>
            </a:r>
            <a:r>
              <a:rPr lang="en-US" altLang="ko-KR" sz="1000" dirty="0" smtClean="0">
                <a:solidFill>
                  <a:schemeClr val="tx1"/>
                </a:solidFill>
              </a:rPr>
              <a:t>&amp;</a:t>
            </a:r>
          </a:p>
          <a:p>
            <a:r>
              <a:rPr lang="en-US" altLang="ko-KR" sz="1000" dirty="0" smtClean="0">
                <a:solidFill>
                  <a:schemeClr val="tx1"/>
                </a:solidFill>
              </a:rPr>
              <a:t># </a:t>
            </a:r>
            <a:r>
              <a:rPr lang="en-US" altLang="ko-KR" sz="1000" dirty="0" err="1">
                <a:solidFill>
                  <a:schemeClr val="tx1"/>
                </a:solidFill>
              </a:rPr>
              <a:t>killall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err="1">
                <a:solidFill>
                  <a:schemeClr val="tx1"/>
                </a:solidFill>
              </a:rPr>
              <a:t>bsa_server</a:t>
            </a:r>
            <a:endParaRPr lang="ko-KR" altLang="ko-KR" sz="1000">
              <a:solidFill>
                <a:schemeClr val="tx1"/>
              </a:solidFill>
            </a:endParaRPr>
          </a:p>
          <a:p>
            <a:endParaRPr lang="ko-KR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………………………………………………………………..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altLang="ko-KR" sz="1000" dirty="0" smtClean="0">
                <a:solidFill>
                  <a:schemeClr val="tx1"/>
                </a:solidFill>
              </a:rPr>
              <a:t>#  </a:t>
            </a:r>
            <a:r>
              <a:rPr lang="en-US" altLang="ko-KR" sz="1000" dirty="0" err="1">
                <a:solidFill>
                  <a:schemeClr val="tx1"/>
                </a:solidFill>
                <a:latin typeface="+mn-ea"/>
              </a:rPr>
              <a:t>udhcpc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–</a:t>
            </a:r>
            <a:r>
              <a:rPr lang="en-US" altLang="ko-KR" sz="1000" dirty="0" err="1">
                <a:solidFill>
                  <a:schemeClr val="tx1"/>
                </a:solidFill>
                <a:latin typeface="+mn-ea"/>
              </a:rPr>
              <a:t>i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eth0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&amp;</a:t>
            </a:r>
            <a:endParaRPr lang="en-US" altLang="ko-KR" sz="10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altLang="ko-KR" sz="1000" b="1" dirty="0">
              <a:solidFill>
                <a:schemeClr val="tx1"/>
              </a:solidFill>
            </a:endParaRPr>
          </a:p>
          <a:p>
            <a:pPr>
              <a:defRPr/>
            </a:pPr>
            <a:endParaRPr lang="en-US" altLang="ko-KR" sz="1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0475" y="4872076"/>
            <a:ext cx="3751538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altLang="ko-KR" sz="1100" dirty="0" smtClean="0"/>
              <a:t>Turn Wi-Fi device off like  test-PC, Mobile and etc.</a:t>
            </a:r>
          </a:p>
          <a:p>
            <a:pPr marL="228600" indent="-228600">
              <a:buAutoNum type="arabicPeriod"/>
            </a:pPr>
            <a:r>
              <a:rPr lang="en-US" altLang="ko-KR" sz="1100" dirty="0" smtClean="0"/>
              <a:t>Turn  power off DUT</a:t>
            </a:r>
          </a:p>
          <a:p>
            <a:pPr marL="228600" indent="-228600">
              <a:buAutoNum type="arabicPeriod"/>
            </a:pPr>
            <a:r>
              <a:rPr lang="en-US" altLang="ko-KR" sz="1100" dirty="0" smtClean="0"/>
              <a:t>Connect  Serial Port </a:t>
            </a:r>
          </a:p>
          <a:p>
            <a:pPr marL="228600" indent="-228600">
              <a:buAutoNum type="arabicPeriod"/>
            </a:pPr>
            <a:r>
              <a:rPr lang="en-US" altLang="ko-KR" sz="1100" dirty="0" smtClean="0"/>
              <a:t>Turn power on DUT</a:t>
            </a:r>
          </a:p>
          <a:p>
            <a:pPr marL="228600" indent="-228600">
              <a:buAutoNum type="arabicPeriod"/>
            </a:pPr>
            <a:r>
              <a:rPr lang="en-US" altLang="ko-KR" sz="1100" dirty="0" smtClean="0"/>
              <a:t>test  Bluetooth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58690" y="5341435"/>
            <a:ext cx="65794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/>
              <a:t>Command </a:t>
            </a:r>
            <a:r>
              <a:rPr lang="en-US" altLang="ko-KR" sz="1100" b="1" dirty="0" smtClean="0"/>
              <a:t>List</a:t>
            </a:r>
            <a:endParaRPr lang="en-US" altLang="ko-KR" sz="1100" b="1" dirty="0"/>
          </a:p>
          <a:p>
            <a:pPr>
              <a:defRPr/>
            </a:pPr>
            <a:r>
              <a:rPr lang="en-US" altLang="ko-KR" sz="1100" dirty="0" err="1"/>
              <a:t>sh</a:t>
            </a:r>
            <a:r>
              <a:rPr lang="en-US" altLang="ko-KR" sz="1100" dirty="0"/>
              <a:t> </a:t>
            </a:r>
            <a:endParaRPr lang="en-US" altLang="ko-KR" sz="1100" dirty="0" smtClean="0"/>
          </a:p>
          <a:p>
            <a:pPr>
              <a:defRPr/>
            </a:pPr>
            <a:r>
              <a:rPr lang="en-US" altLang="ko-KR" sz="1000" dirty="0" smtClean="0"/>
              <a:t>cd</a:t>
            </a:r>
            <a:r>
              <a:rPr lang="ko-KR" altLang="en-US" sz="1000" smtClean="0"/>
              <a:t> </a:t>
            </a:r>
            <a:r>
              <a:rPr lang="en-US" altLang="ko-KR" sz="1000" dirty="0"/>
              <a:t>/</a:t>
            </a:r>
            <a:r>
              <a:rPr lang="en-US" altLang="ko-KR" sz="1000" dirty="0" err="1"/>
              <a:t>tmp</a:t>
            </a:r>
            <a:endParaRPr lang="en-US" altLang="ko-KR" sz="1000" dirty="0"/>
          </a:p>
          <a:p>
            <a:r>
              <a:rPr lang="en-US" altLang="ko-KR" sz="1000" dirty="0" err="1" smtClean="0"/>
              <a:t>insmod</a:t>
            </a:r>
            <a:r>
              <a:rPr lang="en-US" altLang="ko-KR" sz="1000" dirty="0" smtClean="0"/>
              <a:t> </a:t>
            </a:r>
            <a:r>
              <a:rPr lang="en-US" altLang="ko-KR" sz="1000" dirty="0"/>
              <a:t>/lib/modules/4.1.39/kernel/drivers/</a:t>
            </a:r>
            <a:r>
              <a:rPr lang="en-US" altLang="ko-KR" sz="1000" dirty="0" err="1"/>
              <a:t>bluetooth</a:t>
            </a:r>
            <a:r>
              <a:rPr lang="en-US" altLang="ko-KR" sz="1000" dirty="0"/>
              <a:t>/</a:t>
            </a:r>
            <a:r>
              <a:rPr lang="en-US" altLang="ko-KR" sz="1000" dirty="0" err="1"/>
              <a:t>btusb.ko</a:t>
            </a:r>
            <a:endParaRPr lang="en-US" altLang="ko-KR" sz="1000" dirty="0"/>
          </a:p>
          <a:p>
            <a:r>
              <a:rPr lang="en-US" altLang="ko-KR" sz="1000" dirty="0" err="1" smtClean="0"/>
              <a:t>insmod</a:t>
            </a:r>
            <a:r>
              <a:rPr lang="en-US" altLang="ko-KR" sz="1000" dirty="0" smtClean="0"/>
              <a:t> </a:t>
            </a:r>
            <a:r>
              <a:rPr lang="en-US" altLang="ko-KR" sz="1000" dirty="0"/>
              <a:t>/lib/modules/4.1.39/kernel/drivers/</a:t>
            </a:r>
            <a:r>
              <a:rPr lang="en-US" altLang="ko-KR" sz="1000" dirty="0" err="1"/>
              <a:t>bluetooth</a:t>
            </a:r>
            <a:r>
              <a:rPr lang="en-US" altLang="ko-KR" sz="1000" dirty="0"/>
              <a:t>/</a:t>
            </a:r>
            <a:r>
              <a:rPr lang="en-US" altLang="ko-KR" sz="1000" dirty="0" err="1"/>
              <a:t>bthid.ko</a:t>
            </a:r>
            <a:endParaRPr lang="en-US" altLang="ko-KR" sz="1000" dirty="0"/>
          </a:p>
          <a:p>
            <a:r>
              <a:rPr lang="en-US" altLang="ko-KR" sz="1000" dirty="0" err="1" smtClean="0"/>
              <a:t>bsa_server</a:t>
            </a:r>
            <a:r>
              <a:rPr lang="en-US" altLang="ko-KR" sz="1000" dirty="0" smtClean="0"/>
              <a:t> </a:t>
            </a:r>
            <a:r>
              <a:rPr lang="en-US" altLang="ko-KR" sz="1000" dirty="0"/>
              <a:t>-d /dev/btusb0 -u /</a:t>
            </a:r>
            <a:r>
              <a:rPr lang="en-US" altLang="ko-KR" sz="1000" dirty="0" err="1"/>
              <a:t>tmp</a:t>
            </a:r>
            <a:r>
              <a:rPr lang="en-US" altLang="ko-KR" sz="1000" dirty="0"/>
              <a:t>/ -p /lib/firmware/</a:t>
            </a:r>
            <a:r>
              <a:rPr lang="en-US" altLang="ko-KR" sz="1000" dirty="0" err="1"/>
              <a:t>brcm</a:t>
            </a:r>
            <a:r>
              <a:rPr lang="en-US" altLang="ko-KR" sz="1000" dirty="0"/>
              <a:t>/BCM20704A2_001.002.011.0138.0144.hcd -all=0 </a:t>
            </a:r>
            <a:r>
              <a:rPr lang="en-US" altLang="ko-KR" sz="1000" dirty="0" smtClean="0"/>
              <a:t>&amp;</a:t>
            </a:r>
          </a:p>
          <a:p>
            <a:r>
              <a:rPr lang="en-US" altLang="ko-KR" sz="1000" dirty="0" err="1"/>
              <a:t>killall</a:t>
            </a:r>
            <a:r>
              <a:rPr lang="en-US" altLang="ko-KR" sz="1000" dirty="0"/>
              <a:t> </a:t>
            </a:r>
            <a:r>
              <a:rPr lang="en-US" altLang="ko-KR" sz="1000" dirty="0" err="1" smtClean="0"/>
              <a:t>bsa_server</a:t>
            </a:r>
            <a:endParaRPr lang="ko-KR" altLang="ko-KR" sz="1000"/>
          </a:p>
          <a:p>
            <a:pPr>
              <a:defRPr/>
            </a:pPr>
            <a:r>
              <a:rPr lang="en-US" altLang="ko-KR" sz="1000" dirty="0" err="1" smtClean="0">
                <a:latin typeface="+mn-ea"/>
              </a:rPr>
              <a:t>udhcpc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en-US" altLang="ko-KR" sz="1000" dirty="0">
                <a:latin typeface="+mn-ea"/>
              </a:rPr>
              <a:t>–</a:t>
            </a:r>
            <a:r>
              <a:rPr lang="en-US" altLang="ko-KR" sz="1000" dirty="0" err="1">
                <a:latin typeface="+mn-ea"/>
              </a:rPr>
              <a:t>i</a:t>
            </a:r>
            <a:r>
              <a:rPr lang="en-US" altLang="ko-KR" sz="1000" dirty="0">
                <a:latin typeface="+mn-ea"/>
              </a:rPr>
              <a:t> eth0 &amp;</a:t>
            </a:r>
            <a:endParaRPr lang="en-US" altLang="ko-KR" sz="1000" dirty="0"/>
          </a:p>
        </p:txBody>
      </p:sp>
    </p:spTree>
    <p:extLst>
      <p:ext uri="{BB962C8B-B14F-4D97-AF65-F5344CB8AC3E}">
        <p14:creationId xmlns:p14="http://schemas.microsoft.com/office/powerpoint/2010/main" val="4028525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인증용 </a:t>
            </a:r>
            <a:r>
              <a:rPr lang="en-US" altLang="ko-KR" dirty="0" smtClean="0"/>
              <a:t>CMD –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/ Rx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3108" y="749812"/>
            <a:ext cx="54236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#Command List for  BT Classic </a:t>
            </a:r>
            <a:endParaRPr lang="en-US" altLang="ko-KR" sz="1100" b="1" dirty="0"/>
          </a:p>
          <a:p>
            <a:pPr>
              <a:defRPr/>
            </a:pPr>
            <a:r>
              <a:rPr lang="en-US" altLang="ko-KR" sz="1100" dirty="0"/>
              <a:t># cd</a:t>
            </a:r>
            <a:r>
              <a:rPr lang="ko-KR" altLang="en-US" sz="1100"/>
              <a:t> </a:t>
            </a:r>
            <a:r>
              <a:rPr lang="en-US" altLang="ko-KR" sz="1100" dirty="0"/>
              <a:t>/</a:t>
            </a:r>
            <a:r>
              <a:rPr lang="en-US" altLang="ko-KR" sz="1100" dirty="0" err="1"/>
              <a:t>tmp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btusb.ko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bthid.ko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bsa_server</a:t>
            </a:r>
            <a:r>
              <a:rPr lang="en-US" altLang="ko-KR" sz="1100" dirty="0"/>
              <a:t> -d /dev/btusb0 -u /</a:t>
            </a:r>
            <a:r>
              <a:rPr lang="en-US" altLang="ko-KR" sz="1100" dirty="0" err="1"/>
              <a:t>tmp</a:t>
            </a:r>
            <a:r>
              <a:rPr lang="en-US" altLang="ko-KR" sz="1100" dirty="0"/>
              <a:t>/ -p </a:t>
            </a:r>
            <a:r>
              <a:rPr lang="en-US" altLang="ko-KR" sz="1100" dirty="0" smtClean="0"/>
              <a:t>/lib/firmware/</a:t>
            </a:r>
            <a:r>
              <a:rPr lang="en-US" altLang="ko-KR" sz="1100" dirty="0" err="1" smtClean="0"/>
              <a:t>brcm</a:t>
            </a:r>
            <a:r>
              <a:rPr lang="en-US" altLang="ko-KR" sz="1100" dirty="0" smtClean="0"/>
              <a:t>/BCM20704A2_001.002.011.0138.0144.hcd </a:t>
            </a:r>
            <a:r>
              <a:rPr lang="en-US" altLang="ko-KR" sz="1100" dirty="0"/>
              <a:t>-all=0 </a:t>
            </a:r>
            <a:r>
              <a:rPr lang="en-US" altLang="ko-KR" sz="1100" dirty="0" smtClean="0"/>
              <a:t>&amp;</a:t>
            </a:r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killall</a:t>
            </a:r>
            <a:r>
              <a:rPr lang="en-US" altLang="ko-KR" sz="1100" dirty="0"/>
              <a:t> </a:t>
            </a:r>
            <a:r>
              <a:rPr lang="en-US" altLang="ko-KR" sz="1100" dirty="0" err="1" smtClean="0"/>
              <a:t>bsa_server</a:t>
            </a:r>
            <a:endParaRPr lang="ko-KR" altLang="ko-KR" sz="1100"/>
          </a:p>
          <a:p>
            <a:pPr>
              <a:defRPr/>
            </a:pPr>
            <a:endParaRPr lang="en-US" altLang="ko-KR" sz="1100" dirty="0">
              <a:latin typeface="+mn-ea"/>
            </a:endParaRPr>
          </a:p>
          <a:p>
            <a:pPr marL="0" lvl="1"/>
            <a:r>
              <a:rPr lang="en-US" altLang="ko-KR" sz="1100" b="1" dirty="0" smtClean="0"/>
              <a:t>#Set </a:t>
            </a:r>
            <a:r>
              <a:rPr lang="en-US" altLang="ko-KR" sz="1100" b="1" dirty="0" err="1" smtClean="0"/>
              <a:t>Tx</a:t>
            </a:r>
            <a:r>
              <a:rPr lang="en-US" altLang="ko-KR" sz="1100" b="1" dirty="0" smtClean="0"/>
              <a:t> power</a:t>
            </a:r>
          </a:p>
          <a:p>
            <a:pPr marL="0" lvl="1"/>
            <a:r>
              <a:rPr lang="en-US" altLang="ko-KR" sz="1100" dirty="0" smtClean="0"/>
              <a:t>None</a:t>
            </a:r>
            <a:endParaRPr lang="en-US" altLang="ko-KR" sz="1100" dirty="0"/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b="1" dirty="0" smtClean="0"/>
              <a:t>#Set </a:t>
            </a:r>
            <a:r>
              <a:rPr lang="en-US" altLang="ko-KR" sz="1100" b="1" dirty="0" err="1" smtClean="0"/>
              <a:t>tx</a:t>
            </a:r>
            <a:r>
              <a:rPr lang="en-US" altLang="ko-KR" sz="1100" b="1" dirty="0" smtClean="0"/>
              <a:t> Frequency(</a:t>
            </a:r>
            <a:r>
              <a:rPr lang="en-US" altLang="ko-KR" sz="1100" b="1" dirty="0">
                <a:solidFill>
                  <a:srgbClr val="FF0000"/>
                </a:solidFill>
              </a:rPr>
              <a:t>0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ch, 39ch, 78ch</a:t>
            </a:r>
            <a:r>
              <a:rPr lang="en-US" altLang="ko-KR" sz="1100" b="1" dirty="0" smtClean="0"/>
              <a:t>) , </a:t>
            </a:r>
            <a:r>
              <a:rPr lang="en-US" altLang="zh-TW" sz="1100" b="1" dirty="0">
                <a:solidFill>
                  <a:srgbClr val="7030A0"/>
                </a:solidFill>
                <a:latin typeface="Cambria" panose="02040503050406030204" pitchFamily="18" charset="0"/>
              </a:rPr>
              <a:t>PRBS </a:t>
            </a:r>
            <a:r>
              <a:rPr lang="en-US" altLang="zh-TW" sz="11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Pattern</a:t>
            </a:r>
            <a:r>
              <a:rPr lang="en-US" altLang="ko-KR" sz="1100" b="1" dirty="0" smtClean="0"/>
              <a:t>,</a:t>
            </a:r>
            <a:r>
              <a:rPr lang="en-US" altLang="zh-TW" sz="1100" b="1" dirty="0" smtClean="0">
                <a:solidFill>
                  <a:schemeClr val="dk1"/>
                </a:solidFill>
                <a:latin typeface="Cambria" panose="02040503050406030204" pitchFamily="18" charset="0"/>
              </a:rPr>
              <a:t> </a:t>
            </a:r>
            <a:r>
              <a:rPr lang="en-US" altLang="zh-TW" sz="1100" b="1" dirty="0" err="1">
                <a:solidFill>
                  <a:schemeClr val="dk1"/>
                </a:solidFill>
                <a:latin typeface="Cambria" panose="02040503050406030204" pitchFamily="18" charset="0"/>
              </a:rPr>
              <a:t>ACL_Basic</a:t>
            </a:r>
            <a:r>
              <a:rPr lang="en-US" altLang="zh-TW" sz="1100" b="1" dirty="0" err="1">
                <a:solidFill>
                  <a:srgbClr val="7030A0"/>
                </a:solidFill>
                <a:latin typeface="Cambria" panose="02040503050406030204" pitchFamily="18" charset="0"/>
              </a:rPr>
              <a:t>,</a:t>
            </a:r>
            <a:r>
              <a:rPr lang="en-US" altLang="ko-KR" sz="1100" b="1" dirty="0" err="1">
                <a:solidFill>
                  <a:srgbClr val="0595BA"/>
                </a:solidFill>
              </a:rPr>
              <a:t>Data</a:t>
            </a:r>
            <a:r>
              <a:rPr lang="en-US" altLang="ko-KR" sz="1100" b="1" dirty="0">
                <a:solidFill>
                  <a:srgbClr val="0595BA"/>
                </a:solidFill>
              </a:rPr>
              <a:t>-Rate(DM1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), 6dBm</a:t>
            </a:r>
            <a:endParaRPr lang="en-US" altLang="ko-KR" sz="1100" b="1" dirty="0" smtClean="0">
              <a:solidFill>
                <a:srgbClr val="7030A0"/>
              </a:solidFill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3F </a:t>
            </a:r>
            <a:r>
              <a:rPr lang="en-US" altLang="ko-KR" sz="1100" dirty="0"/>
              <a:t>0051 06 05 04 03 02 01 01 </a:t>
            </a:r>
            <a:r>
              <a:rPr lang="en-US" altLang="ko-KR" sz="1100" b="1" dirty="0">
                <a:solidFill>
                  <a:srgbClr val="FF0000"/>
                </a:solidFill>
              </a:rPr>
              <a:t>00 </a:t>
            </a:r>
            <a:r>
              <a:rPr lang="en-US" altLang="ko-KR" sz="1100" b="1" dirty="0">
                <a:solidFill>
                  <a:srgbClr val="7030A0"/>
                </a:solidFill>
              </a:rPr>
              <a:t>04</a:t>
            </a:r>
            <a:r>
              <a:rPr lang="en-US" altLang="ko-KR" sz="1100" dirty="0"/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03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FF </a:t>
            </a:r>
            <a:r>
              <a:rPr lang="en-US" altLang="ko-KR" sz="1100" dirty="0" err="1"/>
              <a:t>FF</a:t>
            </a:r>
            <a:r>
              <a:rPr lang="en-US" altLang="ko-KR" sz="1100" dirty="0"/>
              <a:t> </a:t>
            </a:r>
            <a:r>
              <a:rPr lang="en-US" altLang="ko-KR" sz="1100" b="1" dirty="0" smtClean="0"/>
              <a:t>80 06 </a:t>
            </a:r>
            <a:r>
              <a:rPr lang="en-US" altLang="ko-KR" sz="1100" dirty="0"/>
              <a:t>00</a:t>
            </a:r>
            <a:endParaRPr lang="en-US" altLang="zh-TW" sz="1100" dirty="0">
              <a:cs typeface="Taipei"/>
            </a:endParaRPr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3F 0051 06 05 04 03 02 01 01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27 </a:t>
            </a:r>
            <a:r>
              <a:rPr lang="en-US" altLang="ko-KR" sz="1100" b="1" dirty="0" smtClean="0">
                <a:solidFill>
                  <a:srgbClr val="7030A0"/>
                </a:solidFill>
              </a:rPr>
              <a:t>04</a:t>
            </a:r>
            <a:r>
              <a:rPr lang="en-US" altLang="ko-KR" sz="1100" dirty="0" smtClean="0"/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03</a:t>
            </a:r>
            <a:r>
              <a:rPr lang="en-US" altLang="ko-KR" sz="1100" dirty="0" smtClean="0"/>
              <a:t> FF </a:t>
            </a:r>
            <a:r>
              <a:rPr lang="en-US" altLang="ko-KR" sz="1100" dirty="0" err="1" smtClean="0"/>
              <a:t>FF</a:t>
            </a:r>
            <a:r>
              <a:rPr lang="en-US" altLang="ko-KR" sz="1100" dirty="0" smtClean="0"/>
              <a:t> </a:t>
            </a:r>
            <a:r>
              <a:rPr lang="en-US" altLang="ko-KR" sz="1100" b="1" dirty="0"/>
              <a:t>80 06 </a:t>
            </a:r>
            <a:r>
              <a:rPr lang="en-US" altLang="ko-KR" sz="1100" dirty="0"/>
              <a:t>00</a:t>
            </a:r>
            <a:endParaRPr lang="en-US" altLang="zh-TW" sz="1100" dirty="0" smtClean="0">
              <a:cs typeface="Taipei"/>
            </a:endParaRPr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3F 0051 06 05 04 03 02 01 01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4E </a:t>
            </a:r>
            <a:r>
              <a:rPr lang="en-US" altLang="ko-KR" sz="1100" b="1" dirty="0">
                <a:solidFill>
                  <a:srgbClr val="7030A0"/>
                </a:solidFill>
              </a:rPr>
              <a:t>04</a:t>
            </a:r>
            <a:r>
              <a:rPr lang="en-US" altLang="ko-KR" sz="1100" dirty="0"/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03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FF </a:t>
            </a:r>
            <a:r>
              <a:rPr lang="en-US" altLang="ko-KR" sz="1100" dirty="0" err="1"/>
              <a:t>FF</a:t>
            </a:r>
            <a:r>
              <a:rPr lang="en-US" altLang="ko-KR" sz="1100" dirty="0"/>
              <a:t> </a:t>
            </a:r>
            <a:r>
              <a:rPr lang="en-US" altLang="ko-KR" sz="1100" b="1" dirty="0"/>
              <a:t>80 06 </a:t>
            </a:r>
            <a:r>
              <a:rPr lang="en-US" altLang="ko-KR" sz="1100" dirty="0"/>
              <a:t>00</a:t>
            </a:r>
            <a:endParaRPr lang="en-US" altLang="zh-TW" sz="1100" dirty="0">
              <a:cs typeface="Taipei"/>
            </a:endParaRPr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b="1" dirty="0" smtClean="0"/>
              <a:t>#Set Rx Frequency(</a:t>
            </a:r>
            <a:r>
              <a:rPr lang="en-US" altLang="ko-KR" sz="1100" b="1" dirty="0">
                <a:solidFill>
                  <a:srgbClr val="FF0000"/>
                </a:solidFill>
              </a:rPr>
              <a:t>0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ch</a:t>
            </a:r>
            <a:r>
              <a:rPr lang="en-US" altLang="ko-KR" sz="1100" b="1" dirty="0">
                <a:solidFill>
                  <a:srgbClr val="FF0000"/>
                </a:solidFill>
              </a:rPr>
              <a:t>, 39ch, 78ch) </a:t>
            </a:r>
            <a:r>
              <a:rPr lang="en-US" altLang="ko-KR" sz="1100" b="1" dirty="0"/>
              <a:t>, </a:t>
            </a:r>
            <a:r>
              <a:rPr lang="en-US" altLang="zh-TW" sz="1100" b="1" dirty="0">
                <a:solidFill>
                  <a:srgbClr val="7030A0"/>
                </a:solidFill>
                <a:latin typeface="Cambria" panose="02040503050406030204" pitchFamily="18" charset="0"/>
              </a:rPr>
              <a:t>PRBS </a:t>
            </a:r>
            <a:r>
              <a:rPr lang="en-US" altLang="zh-TW" sz="1100" b="1" dirty="0" smtClean="0">
                <a:solidFill>
                  <a:srgbClr val="7030A0"/>
                </a:solidFill>
                <a:latin typeface="Cambria" panose="02040503050406030204" pitchFamily="18" charset="0"/>
              </a:rPr>
              <a:t>Pattern</a:t>
            </a:r>
            <a:r>
              <a:rPr lang="en-US" altLang="ko-KR" sz="1100" b="1" dirty="0" smtClean="0"/>
              <a:t>,</a:t>
            </a:r>
            <a:r>
              <a:rPr lang="en-US" altLang="zh-TW" sz="1100" b="1" dirty="0" smtClean="0">
                <a:solidFill>
                  <a:schemeClr val="dk1"/>
                </a:solidFill>
                <a:latin typeface="Cambria" panose="02040503050406030204" pitchFamily="18" charset="0"/>
              </a:rPr>
              <a:t> </a:t>
            </a:r>
            <a:r>
              <a:rPr lang="en-US" altLang="zh-TW" sz="1100" b="1" dirty="0" err="1">
                <a:solidFill>
                  <a:schemeClr val="dk1"/>
                </a:solidFill>
                <a:latin typeface="Cambria" panose="02040503050406030204" pitchFamily="18" charset="0"/>
              </a:rPr>
              <a:t>ACL_Basic</a:t>
            </a:r>
            <a:r>
              <a:rPr lang="en-US" altLang="zh-TW" sz="1100" b="1" dirty="0" err="1" smtClean="0">
                <a:solidFill>
                  <a:srgbClr val="7030A0"/>
                </a:solidFill>
                <a:latin typeface="Cambria" panose="02040503050406030204" pitchFamily="18" charset="0"/>
              </a:rPr>
              <a:t>,</a:t>
            </a:r>
            <a:r>
              <a:rPr lang="en-US" altLang="ko-KR" sz="1100" b="1" dirty="0" err="1" smtClean="0">
                <a:solidFill>
                  <a:srgbClr val="0595BA"/>
                </a:solidFill>
              </a:rPr>
              <a:t>Data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-Rate(DM1)</a:t>
            </a:r>
            <a:endParaRPr lang="en-US" altLang="zh-TW" sz="1100" b="1" dirty="0" smtClean="0">
              <a:solidFill>
                <a:srgbClr val="7030A0"/>
              </a:solidFill>
              <a:latin typeface="Cambria" panose="02040503050406030204" pitchFamily="18" charset="0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03 0003</a:t>
            </a:r>
          </a:p>
          <a:p>
            <a:pPr lvl="1" indent="-457200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zh-TW" sz="1100" dirty="0" smtClean="0">
                <a:cs typeface="Taipei"/>
              </a:rPr>
              <a:t>3F 0052 </a:t>
            </a:r>
            <a:r>
              <a:rPr lang="en-US" altLang="zh-CN" sz="1100" dirty="0">
                <a:latin typeface="+mj-ea"/>
                <a:cs typeface="Taipei"/>
              </a:rPr>
              <a:t>06 05 04 03 02 01 E8 03 </a:t>
            </a:r>
            <a:r>
              <a:rPr lang="en-US" altLang="zh-CN" sz="1100" b="1" dirty="0" smtClean="0">
                <a:solidFill>
                  <a:srgbClr val="FF0000"/>
                </a:solidFill>
                <a:latin typeface="+mj-ea"/>
                <a:cs typeface="Taipei"/>
              </a:rPr>
              <a:t>00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b="1" dirty="0" smtClean="0">
                <a:solidFill>
                  <a:srgbClr val="7030A0"/>
                </a:solidFill>
                <a:latin typeface="+mj-ea"/>
                <a:cs typeface="Taipei"/>
              </a:rPr>
              <a:t>04</a:t>
            </a:r>
            <a:r>
              <a:rPr lang="en-US" altLang="zh-CN" sz="1100" b="1" dirty="0" smtClean="0">
                <a:latin typeface="+mj-ea"/>
                <a:cs typeface="Taipei"/>
              </a:rPr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zh-CN" sz="1100" b="1" dirty="0" smtClean="0">
                <a:solidFill>
                  <a:srgbClr val="00B0F0"/>
                </a:solidFill>
                <a:latin typeface="+mj-ea"/>
                <a:cs typeface="Taipei"/>
              </a:rPr>
              <a:t>03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dirty="0">
                <a:latin typeface="+mj-ea"/>
                <a:cs typeface="Taipei"/>
              </a:rPr>
              <a:t>FF </a:t>
            </a:r>
            <a:r>
              <a:rPr lang="en-US" altLang="zh-CN" sz="1100" dirty="0" err="1" smtClean="0">
                <a:latin typeface="+mj-ea"/>
                <a:cs typeface="Taipei"/>
              </a:rPr>
              <a:t>FF</a:t>
            </a:r>
            <a:endParaRPr lang="en-US" altLang="zh-TW" sz="1100" dirty="0" smtClean="0">
              <a:cs typeface="Taipei"/>
            </a:endParaRPr>
          </a:p>
          <a:p>
            <a:pPr lvl="1" indent="-457200"/>
            <a:endParaRPr lang="en-US" altLang="zh-TW" sz="1100" dirty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pPr lvl="1" indent="-457200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zh-TW" sz="1100" dirty="0">
                <a:cs typeface="Taipei"/>
              </a:rPr>
              <a:t>3F 0052 </a:t>
            </a:r>
            <a:r>
              <a:rPr lang="en-US" altLang="zh-CN" sz="1100" dirty="0">
                <a:latin typeface="+mj-ea"/>
                <a:cs typeface="Taipei"/>
              </a:rPr>
              <a:t>06 05 04 03 02 01 E8 03 </a:t>
            </a:r>
            <a:r>
              <a:rPr lang="en-US" altLang="zh-CN" sz="1100" b="1" dirty="0" smtClean="0">
                <a:solidFill>
                  <a:srgbClr val="FF0000"/>
                </a:solidFill>
                <a:latin typeface="+mj-ea"/>
                <a:cs typeface="Taipei"/>
              </a:rPr>
              <a:t>27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b="1" dirty="0" smtClean="0">
                <a:solidFill>
                  <a:srgbClr val="7030A0"/>
                </a:solidFill>
                <a:latin typeface="+mj-ea"/>
                <a:cs typeface="Taipei"/>
              </a:rPr>
              <a:t>04</a:t>
            </a:r>
            <a:r>
              <a:rPr lang="en-US" altLang="zh-CN" sz="1100" b="1" dirty="0" smtClean="0">
                <a:latin typeface="+mj-ea"/>
                <a:cs typeface="Taipei"/>
              </a:rPr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zh-CN" sz="1100" b="1" dirty="0" smtClean="0">
                <a:solidFill>
                  <a:srgbClr val="00B0F0"/>
                </a:solidFill>
                <a:latin typeface="+mj-ea"/>
                <a:cs typeface="Taipei"/>
              </a:rPr>
              <a:t>03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dirty="0">
                <a:latin typeface="+mj-ea"/>
                <a:cs typeface="Taipei"/>
              </a:rPr>
              <a:t>FF </a:t>
            </a:r>
            <a:r>
              <a:rPr lang="en-US" altLang="zh-CN" sz="1100" dirty="0" err="1">
                <a:latin typeface="+mj-ea"/>
                <a:cs typeface="Taipei"/>
              </a:rPr>
              <a:t>FF</a:t>
            </a:r>
            <a:endParaRPr lang="en-US" altLang="zh-TW" sz="1100" dirty="0">
              <a:cs typeface="Taipei"/>
            </a:endParaRPr>
          </a:p>
          <a:p>
            <a:pPr lvl="1" indent="-457200"/>
            <a:endParaRPr lang="en-US" altLang="zh-TW" sz="1100" dirty="0" smtClean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pPr lvl="1" indent="-457200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zh-TW" sz="1100" dirty="0">
                <a:cs typeface="Taipei"/>
              </a:rPr>
              <a:t>3F 0052 </a:t>
            </a:r>
            <a:r>
              <a:rPr lang="en-US" altLang="zh-CN" sz="1100" dirty="0">
                <a:latin typeface="+mj-ea"/>
                <a:cs typeface="Taipei"/>
              </a:rPr>
              <a:t>06 05 04 03 02 01 E8 03 </a:t>
            </a:r>
            <a:r>
              <a:rPr lang="en-US" altLang="zh-CN" sz="1100" b="1" dirty="0" smtClean="0">
                <a:solidFill>
                  <a:srgbClr val="FF0000"/>
                </a:solidFill>
                <a:latin typeface="+mj-ea"/>
                <a:cs typeface="Taipei"/>
              </a:rPr>
              <a:t>4E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b="1" dirty="0" smtClean="0">
                <a:solidFill>
                  <a:srgbClr val="7030A0"/>
                </a:solidFill>
                <a:latin typeface="+mj-ea"/>
                <a:cs typeface="Taipei"/>
              </a:rPr>
              <a:t>04</a:t>
            </a:r>
            <a:r>
              <a:rPr lang="en-US" altLang="zh-CN" sz="1100" b="1" dirty="0" smtClean="0">
                <a:latin typeface="+mj-ea"/>
                <a:cs typeface="Taipei"/>
              </a:rPr>
              <a:t> </a:t>
            </a:r>
            <a:r>
              <a:rPr lang="en-US" altLang="ko-KR" sz="1100" b="1" dirty="0"/>
              <a:t>01</a:t>
            </a:r>
            <a:r>
              <a:rPr lang="en-US" altLang="ko-KR" sz="1100" dirty="0"/>
              <a:t> </a:t>
            </a:r>
            <a:r>
              <a:rPr lang="en-US" altLang="zh-CN" sz="1100" b="1" dirty="0" smtClean="0">
                <a:solidFill>
                  <a:srgbClr val="00B0F0"/>
                </a:solidFill>
                <a:latin typeface="+mj-ea"/>
                <a:cs typeface="Taipei"/>
              </a:rPr>
              <a:t>03</a:t>
            </a:r>
            <a:r>
              <a:rPr lang="en-US" altLang="zh-CN" sz="1100" dirty="0" smtClean="0">
                <a:latin typeface="+mj-ea"/>
                <a:cs typeface="Taipei"/>
              </a:rPr>
              <a:t> </a:t>
            </a:r>
            <a:r>
              <a:rPr lang="en-US" altLang="zh-CN" sz="1100" dirty="0">
                <a:latin typeface="+mj-ea"/>
                <a:cs typeface="Taipei"/>
              </a:rPr>
              <a:t>FF </a:t>
            </a:r>
            <a:r>
              <a:rPr lang="en-US" altLang="zh-CN" sz="1100" dirty="0" err="1">
                <a:latin typeface="+mj-ea"/>
                <a:cs typeface="Taipei"/>
              </a:rPr>
              <a:t>FF</a:t>
            </a:r>
            <a:endParaRPr lang="en-US" altLang="zh-TW" sz="1100" dirty="0">
              <a:cs typeface="Taipei"/>
            </a:endParaRPr>
          </a:p>
          <a:p>
            <a:pPr lvl="1" indent="-457200"/>
            <a:endParaRPr lang="en-US" altLang="zh-TW" sz="1100" dirty="0" smtClean="0">
              <a:cs typeface="Taipei"/>
            </a:endParaRPr>
          </a:p>
          <a:p>
            <a:pPr lvl="1" indent="-457200"/>
            <a:r>
              <a:rPr lang="en-US" altLang="zh-TW" sz="1100" b="1" dirty="0" smtClean="0">
                <a:cs typeface="Taipei"/>
              </a:rPr>
              <a:t>#Stop</a:t>
            </a:r>
            <a:endParaRPr lang="en-US" altLang="zh-TW" sz="1100" b="1" dirty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>
                <a:solidFill>
                  <a:prstClr val="black"/>
                </a:solidFill>
              </a:rPr>
              <a:t>08 </a:t>
            </a:r>
            <a:r>
              <a:rPr lang="en-US" altLang="ko-KR" sz="1100" dirty="0" smtClean="0">
                <a:solidFill>
                  <a:prstClr val="black"/>
                </a:solidFill>
              </a:rPr>
              <a:t>001F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</a:t>
            </a:r>
            <a:r>
              <a:rPr lang="en-US" altLang="ko-KR" sz="1100" dirty="0" smtClean="0"/>
              <a:t>0003</a:t>
            </a:r>
          </a:p>
          <a:p>
            <a:pPr marL="0" lvl="1"/>
            <a:endParaRPr lang="en-US" altLang="ko-KR" sz="1100" dirty="0"/>
          </a:p>
        </p:txBody>
      </p:sp>
      <p:sp>
        <p:nvSpPr>
          <p:cNvPr id="5" name="TextBox 4"/>
          <p:cNvSpPr txBox="1"/>
          <p:nvPr/>
        </p:nvSpPr>
        <p:spPr>
          <a:xfrm>
            <a:off x="6343262" y="749812"/>
            <a:ext cx="5423673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/>
              <a:t>#Command List for BLE</a:t>
            </a:r>
            <a:endParaRPr lang="en-US" altLang="ko-KR" sz="1100" b="1" dirty="0"/>
          </a:p>
          <a:p>
            <a:pPr>
              <a:defRPr/>
            </a:pPr>
            <a:r>
              <a:rPr lang="en-US" altLang="ko-KR" sz="1100" dirty="0"/>
              <a:t># cd</a:t>
            </a:r>
            <a:r>
              <a:rPr lang="ko-KR" altLang="en-US" sz="1100"/>
              <a:t> </a:t>
            </a:r>
            <a:r>
              <a:rPr lang="en-US" altLang="ko-KR" sz="1100" dirty="0"/>
              <a:t>/</a:t>
            </a:r>
            <a:r>
              <a:rPr lang="en-US" altLang="ko-KR" sz="1100" dirty="0" err="1"/>
              <a:t>tmp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btusb.ko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bthid.ko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bsa_server</a:t>
            </a:r>
            <a:r>
              <a:rPr lang="en-US" altLang="ko-KR" sz="1100" dirty="0"/>
              <a:t> -d /dev/btusb0 -u /</a:t>
            </a:r>
            <a:r>
              <a:rPr lang="en-US" altLang="ko-KR" sz="1100" dirty="0" err="1"/>
              <a:t>tmp</a:t>
            </a:r>
            <a:r>
              <a:rPr lang="en-US" altLang="ko-KR" sz="1100" dirty="0"/>
              <a:t>/ -p /lib/firmware/</a:t>
            </a:r>
            <a:r>
              <a:rPr lang="en-US" altLang="ko-KR" sz="1100" dirty="0" err="1"/>
              <a:t>brcm</a:t>
            </a:r>
            <a:r>
              <a:rPr lang="en-US" altLang="ko-KR" sz="1100" dirty="0"/>
              <a:t>/BCM20704A2_001.002.011.0138.0144.hcd -all=0 </a:t>
            </a:r>
            <a:r>
              <a:rPr lang="en-US" altLang="ko-KR" sz="1100" dirty="0" smtClean="0"/>
              <a:t>&amp;</a:t>
            </a:r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killall</a:t>
            </a:r>
            <a:r>
              <a:rPr lang="en-US" altLang="ko-KR" sz="1100" dirty="0"/>
              <a:t> </a:t>
            </a:r>
            <a:r>
              <a:rPr lang="en-US" altLang="ko-KR" sz="1100" dirty="0" err="1"/>
              <a:t>bsa_server</a:t>
            </a:r>
            <a:endParaRPr lang="ko-KR" altLang="ko-KR" sz="1100"/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b="1" dirty="0" smtClean="0"/>
              <a:t>#Set </a:t>
            </a:r>
            <a:r>
              <a:rPr lang="en-US" altLang="ko-KR" sz="1100" b="1" dirty="0" err="1" smtClean="0"/>
              <a:t>Tx</a:t>
            </a:r>
            <a:r>
              <a:rPr lang="en-US" altLang="ko-KR" sz="1100" b="1" dirty="0" smtClean="0"/>
              <a:t> power</a:t>
            </a:r>
          </a:p>
          <a:p>
            <a:pPr marL="0" lvl="1"/>
            <a:r>
              <a:rPr lang="en-US" altLang="ko-KR" sz="1100" dirty="0" smtClean="0"/>
              <a:t>None</a:t>
            </a:r>
            <a:endParaRPr lang="en-US" altLang="ko-KR" sz="1100" dirty="0"/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b="1" dirty="0" smtClean="0"/>
              <a:t>#Set </a:t>
            </a:r>
            <a:r>
              <a:rPr lang="en-US" altLang="ko-KR" sz="1100" b="1" dirty="0" err="1" smtClean="0"/>
              <a:t>tx</a:t>
            </a:r>
            <a:r>
              <a:rPr lang="en-US" altLang="ko-KR" sz="1100" b="1" dirty="0" smtClean="0"/>
              <a:t> Frequency(</a:t>
            </a:r>
            <a:r>
              <a:rPr lang="en-US" altLang="ko-KR" sz="1100" b="1" dirty="0">
                <a:solidFill>
                  <a:srgbClr val="FF0000"/>
                </a:solidFill>
              </a:rPr>
              <a:t>0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ch, 19ch, 39ch</a:t>
            </a:r>
            <a:r>
              <a:rPr lang="en-US" altLang="ko-KR" sz="1100" b="1" dirty="0" smtClean="0"/>
              <a:t>) , </a:t>
            </a:r>
            <a:r>
              <a:rPr lang="en-US" altLang="ko-KR" sz="1100" b="1" dirty="0" smtClean="0">
                <a:solidFill>
                  <a:schemeClr val="accent5"/>
                </a:solidFill>
              </a:rPr>
              <a:t>Data-Rate(DM1)</a:t>
            </a:r>
            <a:r>
              <a:rPr lang="en-US" altLang="ko-KR" sz="1100" b="1" dirty="0" smtClean="0"/>
              <a:t>,</a:t>
            </a:r>
            <a:r>
              <a:rPr lang="en-US" altLang="zh-TW" sz="1100" b="1" dirty="0" smtClean="0">
                <a:solidFill>
                  <a:schemeClr val="dk1"/>
                </a:solidFill>
                <a:latin typeface="Cambria" panose="02040503050406030204" pitchFamily="18" charset="0"/>
              </a:rPr>
              <a:t> </a:t>
            </a:r>
            <a:r>
              <a:rPr lang="en-US" altLang="zh-TW" sz="1100" b="1" dirty="0">
                <a:solidFill>
                  <a:srgbClr val="7030A0"/>
                </a:solidFill>
                <a:latin typeface="Cambria" panose="02040503050406030204" pitchFamily="18" charset="0"/>
              </a:rPr>
              <a:t>PRBS Pattern</a:t>
            </a:r>
            <a:endParaRPr lang="en-US" altLang="ko-KR" sz="1100" b="1" dirty="0">
              <a:solidFill>
                <a:srgbClr val="7030A0"/>
              </a:solidFill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08 </a:t>
            </a:r>
            <a:r>
              <a:rPr lang="en-US" altLang="ko-KR" sz="1100" dirty="0" smtClean="0"/>
              <a:t>00</a:t>
            </a:r>
            <a:r>
              <a:rPr lang="it-IT" altLang="ko-KR" sz="1100" dirty="0" smtClean="0"/>
              <a:t>1E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00</a:t>
            </a:r>
            <a:r>
              <a:rPr lang="it-IT" altLang="ko-KR" sz="1100" dirty="0" smtClean="0">
                <a:solidFill>
                  <a:srgbClr val="FF0000"/>
                </a:solidFill>
              </a:rPr>
              <a:t> </a:t>
            </a:r>
            <a:r>
              <a:rPr lang="it-IT" altLang="ko-KR" sz="1100" dirty="0" smtClean="0"/>
              <a:t>25 </a:t>
            </a:r>
            <a:r>
              <a:rPr lang="it-IT" altLang="ko-KR" sz="1100" b="1" dirty="0" smtClean="0">
                <a:solidFill>
                  <a:srgbClr val="7030A0"/>
                </a:solidFill>
              </a:rPr>
              <a:t>00</a:t>
            </a:r>
          </a:p>
          <a:p>
            <a:endParaRPr lang="en-US" altLang="ko-KR" sz="1100" dirty="0" smtClean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08 00</a:t>
            </a:r>
            <a:r>
              <a:rPr lang="it-IT" altLang="ko-KR" sz="1100" dirty="0"/>
              <a:t>1E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13</a:t>
            </a:r>
            <a:r>
              <a:rPr lang="it-IT" altLang="ko-KR" sz="1100" dirty="0" smtClean="0">
                <a:solidFill>
                  <a:srgbClr val="FF0000"/>
                </a:solidFill>
              </a:rPr>
              <a:t> </a:t>
            </a:r>
            <a:r>
              <a:rPr lang="it-IT" altLang="ko-KR" sz="1100" dirty="0"/>
              <a:t>25 </a:t>
            </a:r>
            <a:r>
              <a:rPr lang="it-IT" altLang="ko-KR" sz="1100" b="1" dirty="0" smtClean="0">
                <a:solidFill>
                  <a:srgbClr val="7030A0"/>
                </a:solidFill>
              </a:rPr>
              <a:t>00</a:t>
            </a:r>
            <a:endParaRPr lang="it-IT" altLang="ko-KR" sz="1100" b="1" dirty="0">
              <a:solidFill>
                <a:srgbClr val="FF0000"/>
              </a:solidFill>
            </a:endParaRPr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08 00</a:t>
            </a:r>
            <a:r>
              <a:rPr lang="it-IT" altLang="ko-KR" sz="1100" dirty="0"/>
              <a:t>1E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27</a:t>
            </a:r>
            <a:r>
              <a:rPr lang="it-IT" altLang="ko-KR" sz="1100" dirty="0" smtClean="0">
                <a:solidFill>
                  <a:srgbClr val="FF0000"/>
                </a:solidFill>
              </a:rPr>
              <a:t> </a:t>
            </a:r>
            <a:r>
              <a:rPr lang="it-IT" altLang="ko-KR" sz="1100" dirty="0"/>
              <a:t>25 </a:t>
            </a:r>
            <a:r>
              <a:rPr lang="it-IT" altLang="ko-KR" sz="1100" b="1" dirty="0" smtClean="0">
                <a:solidFill>
                  <a:srgbClr val="7030A0"/>
                </a:solidFill>
              </a:rPr>
              <a:t>00</a:t>
            </a:r>
            <a:endParaRPr lang="it-IT" altLang="ko-KR" sz="1100" b="1" dirty="0">
              <a:solidFill>
                <a:srgbClr val="FF0000"/>
              </a:solidFill>
            </a:endParaRPr>
          </a:p>
          <a:p>
            <a:pPr marL="0" lvl="1"/>
            <a:endParaRPr lang="en-US" altLang="ko-KR" sz="1100" dirty="0" smtClean="0"/>
          </a:p>
          <a:p>
            <a:pPr marL="0" lvl="1"/>
            <a:r>
              <a:rPr lang="en-US" altLang="ko-KR" sz="1100" b="1" dirty="0" smtClean="0"/>
              <a:t>#Set Rx Frequency(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0ch</a:t>
            </a:r>
            <a:r>
              <a:rPr lang="en-US" altLang="ko-KR" sz="1100" b="1" dirty="0">
                <a:solidFill>
                  <a:srgbClr val="FF0000"/>
                </a:solidFill>
              </a:rPr>
              <a:t>,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13ch</a:t>
            </a:r>
            <a:r>
              <a:rPr lang="en-US" altLang="ko-KR" sz="1100" b="1" dirty="0">
                <a:solidFill>
                  <a:srgbClr val="FF0000"/>
                </a:solidFill>
              </a:rPr>
              <a:t>,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39ch</a:t>
            </a:r>
            <a:r>
              <a:rPr lang="en-US" altLang="ko-KR" sz="1100" b="1" dirty="0"/>
              <a:t>) </a:t>
            </a:r>
            <a:r>
              <a:rPr lang="en-US" altLang="ko-KR" sz="1100" b="1" dirty="0" smtClean="0"/>
              <a:t>and </a:t>
            </a:r>
            <a:r>
              <a:rPr lang="en-US" altLang="ko-KR" sz="1100" b="1" dirty="0" smtClean="0">
                <a:solidFill>
                  <a:schemeClr val="accent5"/>
                </a:solidFill>
              </a:rPr>
              <a:t>Data-Rate(DM1)</a:t>
            </a:r>
            <a:endParaRPr lang="en-US" altLang="ko-KR" sz="1100" b="1" dirty="0">
              <a:solidFill>
                <a:schemeClr val="accent5"/>
              </a:solidFill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03 </a:t>
            </a:r>
            <a:r>
              <a:rPr lang="en-US" altLang="ko-KR" sz="1100" dirty="0"/>
              <a:t>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08 </a:t>
            </a:r>
            <a:r>
              <a:rPr lang="en-US" altLang="ko-KR" sz="1100" dirty="0"/>
              <a:t>00</a:t>
            </a:r>
            <a:r>
              <a:rPr lang="it-IT" altLang="ko-KR" sz="1100" dirty="0"/>
              <a:t>1D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00</a:t>
            </a:r>
            <a:endParaRPr lang="it-IT" altLang="ko-KR" sz="1100" b="1" dirty="0">
              <a:solidFill>
                <a:srgbClr val="FF0000"/>
              </a:solidFill>
            </a:endParaRPr>
          </a:p>
          <a:p>
            <a:pPr lvl="1" indent="-457200"/>
            <a:endParaRPr lang="en-US" altLang="zh-TW" sz="1100" dirty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08 </a:t>
            </a:r>
            <a:r>
              <a:rPr lang="en-US" altLang="ko-KR" sz="1100" dirty="0"/>
              <a:t>00</a:t>
            </a:r>
            <a:r>
              <a:rPr lang="it-IT" altLang="ko-KR" sz="1100" dirty="0"/>
              <a:t>1D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13</a:t>
            </a:r>
            <a:endParaRPr lang="it-IT" altLang="ko-KR" sz="1100" b="1" dirty="0">
              <a:solidFill>
                <a:srgbClr val="FF0000"/>
              </a:solidFill>
            </a:endParaRPr>
          </a:p>
          <a:p>
            <a:pPr lvl="1" indent="-457200"/>
            <a:endParaRPr lang="en-US" altLang="zh-TW" sz="1100" dirty="0" smtClean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</a:t>
            </a:r>
            <a:r>
              <a:rPr lang="en-US" altLang="ko-KR" sz="1100" dirty="0" smtClean="0"/>
              <a:t>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08 00</a:t>
            </a:r>
            <a:r>
              <a:rPr lang="it-IT" altLang="ko-KR" sz="1100" dirty="0" smtClean="0"/>
              <a:t>1D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27</a:t>
            </a:r>
          </a:p>
          <a:p>
            <a:pPr lvl="1" indent="-457200"/>
            <a:endParaRPr lang="en-US" altLang="zh-TW" sz="1100" dirty="0" smtClean="0">
              <a:cs typeface="Taipei"/>
            </a:endParaRPr>
          </a:p>
          <a:p>
            <a:pPr lvl="1" indent="-457200"/>
            <a:r>
              <a:rPr lang="en-US" altLang="zh-TW" sz="1100" b="1" dirty="0" smtClean="0">
                <a:cs typeface="Taipei"/>
              </a:rPr>
              <a:t>#Stop</a:t>
            </a:r>
            <a:endParaRPr lang="en-US" altLang="zh-TW" sz="1100" b="1" dirty="0">
              <a:cs typeface="Taipei"/>
            </a:endParaRP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 smtClean="0">
                <a:solidFill>
                  <a:prstClr val="black"/>
                </a:solidFill>
              </a:rPr>
              <a:t>08 </a:t>
            </a:r>
            <a:r>
              <a:rPr lang="en-US" altLang="ko-KR" sz="1100" dirty="0">
                <a:solidFill>
                  <a:prstClr val="black"/>
                </a:solidFill>
              </a:rPr>
              <a:t>001F</a:t>
            </a:r>
            <a:endParaRPr lang="en-US" altLang="ko-KR" sz="1100" dirty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</a:t>
            </a:r>
            <a:r>
              <a:rPr lang="en-US" altLang="ko-KR" sz="1100" dirty="0" smtClean="0"/>
              <a:t>0003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606911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Test Mode – Classic</a:t>
            </a: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23108" y="1927847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Entry  Bluetooth Test mode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23108" y="3347876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err="1" smtClean="0"/>
              <a:t>Tx</a:t>
            </a:r>
            <a:r>
              <a:rPr lang="en-US" altLang="ko-KR" b="1" dirty="0" smtClean="0"/>
              <a:t> continuous – Single  Frequency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901" y="2307796"/>
            <a:ext cx="5819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0005 02 00 02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001A 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06 </a:t>
            </a:r>
            <a:r>
              <a:rPr lang="en-US" altLang="ko-KR" sz="1100" dirty="0"/>
              <a:t>0003</a:t>
            </a:r>
            <a:endParaRPr lang="ko-KR" alt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93901" y="3741141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3F </a:t>
            </a:r>
            <a:r>
              <a:rPr lang="en-US" altLang="ko-KR" sz="1100" dirty="0"/>
              <a:t>0051 06 05 04 03 02 01 </a:t>
            </a:r>
            <a:r>
              <a:rPr lang="en-US" altLang="ko-KR" sz="1100" b="1" dirty="0">
                <a:solidFill>
                  <a:srgbClr val="FF0000"/>
                </a:solidFill>
              </a:rPr>
              <a:t>01 </a:t>
            </a:r>
            <a:r>
              <a:rPr lang="en-US" altLang="ko-KR" sz="1100" b="1" dirty="0" smtClean="0">
                <a:solidFill>
                  <a:srgbClr val="00B050"/>
                </a:solidFill>
              </a:rPr>
              <a:t>PP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100" b="1" dirty="0" smtClean="0">
                <a:solidFill>
                  <a:srgbClr val="7030A0"/>
                </a:solidFill>
              </a:rPr>
              <a:t>MM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00 </a:t>
            </a:r>
            <a:r>
              <a:rPr lang="en-US" altLang="ko-KR" sz="1100" b="1" dirty="0" smtClean="0">
                <a:solidFill>
                  <a:srgbClr val="0595BA"/>
                </a:solidFill>
              </a:rPr>
              <a:t>RR</a:t>
            </a:r>
            <a:r>
              <a:rPr lang="en-US" altLang="ko-KR" sz="1100" dirty="0" smtClean="0"/>
              <a:t> </a:t>
            </a:r>
            <a:r>
              <a:rPr lang="en-US" altLang="ko-KR" sz="1100" dirty="0"/>
              <a:t>FF </a:t>
            </a:r>
            <a:r>
              <a:rPr lang="en-US" altLang="ko-KR" sz="1100" dirty="0" err="1"/>
              <a:t>FF</a:t>
            </a:r>
            <a:r>
              <a:rPr lang="en-US" altLang="ko-KR" sz="1100" dirty="0"/>
              <a:t> </a:t>
            </a:r>
            <a:r>
              <a:rPr lang="en-US" altLang="ko-KR" sz="1100" dirty="0" smtClean="0"/>
              <a:t>08 06 </a:t>
            </a:r>
            <a:r>
              <a:rPr lang="en-US" altLang="ko-KR" sz="1100" dirty="0"/>
              <a:t>00</a:t>
            </a:r>
            <a:endParaRPr lang="en-US" altLang="zh-TW" sz="1100" dirty="0">
              <a:cs typeface="Taipei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3108" y="4994294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/>
              <a:t>R</a:t>
            </a:r>
            <a:r>
              <a:rPr lang="en-US" altLang="ko-KR" b="1" dirty="0" smtClean="0"/>
              <a:t>x continuous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901" y="5348156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0003</a:t>
            </a:r>
          </a:p>
          <a:p>
            <a:pPr lvl="1" indent="-457200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</a:t>
            </a:r>
            <a:r>
              <a:rPr lang="en-US" altLang="zh-TW" sz="1100" dirty="0" smtClean="0">
                <a:cs typeface="Taipei"/>
              </a:rPr>
              <a:t>3F </a:t>
            </a:r>
            <a:r>
              <a:rPr lang="en-US" altLang="zh-TW" sz="1100" dirty="0">
                <a:cs typeface="Taipei"/>
              </a:rPr>
              <a:t>0052 </a:t>
            </a:r>
            <a:r>
              <a:rPr lang="en-US" altLang="zh-CN" sz="1100" dirty="0">
                <a:latin typeface="+mj-ea"/>
                <a:cs typeface="Taipei"/>
              </a:rPr>
              <a:t>06 05 04 03 02 01 E8 03 </a:t>
            </a:r>
            <a:r>
              <a:rPr lang="en-US" altLang="ko-KR" sz="1100" b="1" dirty="0">
                <a:solidFill>
                  <a:srgbClr val="00B050"/>
                </a:solidFill>
              </a:rPr>
              <a:t>PP</a:t>
            </a:r>
            <a:r>
              <a:rPr lang="en-US" altLang="ko-KR" sz="1100" b="1" dirty="0">
                <a:solidFill>
                  <a:srgbClr val="FF0000"/>
                </a:solidFill>
              </a:rPr>
              <a:t> </a:t>
            </a:r>
            <a:r>
              <a:rPr lang="en-US" altLang="ko-KR" sz="1100" b="1" dirty="0">
                <a:solidFill>
                  <a:srgbClr val="7030A0"/>
                </a:solidFill>
              </a:rPr>
              <a:t>MM</a:t>
            </a:r>
            <a:r>
              <a:rPr lang="en-US" altLang="ko-KR" sz="1100" dirty="0"/>
              <a:t> </a:t>
            </a:r>
            <a:r>
              <a:rPr lang="en-US" altLang="zh-CN" sz="1100" dirty="0" smtClean="0">
                <a:latin typeface="+mj-ea"/>
                <a:cs typeface="Taipei"/>
              </a:rPr>
              <a:t>00 </a:t>
            </a:r>
            <a:r>
              <a:rPr lang="en-US" altLang="ko-KR" sz="1100" b="1" dirty="0">
                <a:solidFill>
                  <a:srgbClr val="0595BA"/>
                </a:solidFill>
              </a:rPr>
              <a:t>RR</a:t>
            </a:r>
            <a:r>
              <a:rPr lang="en-US" altLang="ko-KR" sz="1100" dirty="0"/>
              <a:t> </a:t>
            </a:r>
            <a:r>
              <a:rPr lang="en-US" altLang="zh-CN" sz="1100" dirty="0" smtClean="0">
                <a:latin typeface="+mj-ea"/>
                <a:cs typeface="Taipei"/>
              </a:rPr>
              <a:t>FF </a:t>
            </a:r>
            <a:r>
              <a:rPr lang="en-US" altLang="zh-CN" sz="1100" dirty="0" err="1">
                <a:latin typeface="+mj-ea"/>
                <a:cs typeface="Taipei"/>
              </a:rPr>
              <a:t>FF</a:t>
            </a:r>
            <a:endParaRPr lang="en-US" altLang="zh-TW" sz="1100" dirty="0">
              <a:cs typeface="Taipei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23108" y="5694405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Test Stop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901" y="6071431"/>
            <a:ext cx="5819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0C 00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762274"/>
              </p:ext>
            </p:extLst>
          </p:nvPr>
        </p:nvGraphicFramePr>
        <p:xfrm>
          <a:off x="8403548" y="2494310"/>
          <a:ext cx="351905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(Hex)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RR</a:t>
                      </a:r>
                      <a:endParaRPr lang="ko-KR" altLang="en-US" sz="900" b="1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S1</a:t>
                      </a:r>
                      <a:r>
                        <a:rPr lang="en-US" altLang="ko-KR" sz="900" b="1" baseline="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 S2</a:t>
                      </a:r>
                      <a:endParaRPr lang="ko-KR" altLang="en-US" sz="900" b="1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Data length[Byte]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03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0A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121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0E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224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04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0B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183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0F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339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04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54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0A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367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0E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679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08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83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0B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552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0F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1021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572568"/>
              </p:ext>
            </p:extLst>
          </p:nvPr>
        </p:nvGraphicFramePr>
        <p:xfrm>
          <a:off x="8403548" y="746153"/>
          <a:ext cx="3519055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Channel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PP</a:t>
                      </a:r>
                      <a:endParaRPr lang="ko-KR" altLang="en-US" sz="900" b="1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PP</a:t>
                      </a:r>
                      <a:endParaRPr lang="ko-KR" altLang="en-US" sz="900" b="1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0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78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4E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4E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0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19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13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39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370585" y="746153"/>
            <a:ext cx="6090082" cy="456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/>
              <a:t>Load  BT driver</a:t>
            </a:r>
            <a:endParaRPr lang="en-US" altLang="ko-KR" b="1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693901" y="1143512"/>
            <a:ext cx="73743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1100" dirty="0"/>
              <a:t># cd</a:t>
            </a:r>
            <a:r>
              <a:rPr lang="ko-KR" altLang="en-US" sz="1100"/>
              <a:t> </a:t>
            </a:r>
            <a:r>
              <a:rPr lang="en-US" altLang="ko-KR" sz="1100" dirty="0"/>
              <a:t>/</a:t>
            </a:r>
            <a:r>
              <a:rPr lang="en-US" altLang="ko-KR" sz="1100" dirty="0" err="1"/>
              <a:t>tmp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btusb.ko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bthid.ko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bsa_server</a:t>
            </a:r>
            <a:r>
              <a:rPr lang="en-US" altLang="ko-KR" sz="1100" dirty="0"/>
              <a:t> -d /dev/btusb0 -u /</a:t>
            </a:r>
            <a:r>
              <a:rPr lang="en-US" altLang="ko-KR" sz="1100" dirty="0" err="1"/>
              <a:t>tmp</a:t>
            </a:r>
            <a:r>
              <a:rPr lang="en-US" altLang="ko-KR" sz="1100" dirty="0"/>
              <a:t>/ -p /lib/firmware/</a:t>
            </a:r>
            <a:r>
              <a:rPr lang="en-US" altLang="ko-KR" sz="1100" dirty="0" err="1"/>
              <a:t>brcm</a:t>
            </a:r>
            <a:r>
              <a:rPr lang="en-US" altLang="ko-KR" sz="1100" dirty="0"/>
              <a:t>/BCM20704A2_001.002.011.0138.0144.hcd -all=0 </a:t>
            </a:r>
            <a:r>
              <a:rPr lang="en-US" altLang="ko-KR" sz="1100" dirty="0" smtClean="0"/>
              <a:t>&amp;</a:t>
            </a:r>
          </a:p>
          <a:p>
            <a:r>
              <a:rPr lang="en-US" altLang="ko-KR" sz="1100" dirty="0" smtClean="0"/>
              <a:t># </a:t>
            </a:r>
            <a:r>
              <a:rPr lang="en-US" altLang="ko-KR" sz="1100" dirty="0" err="1" smtClean="0"/>
              <a:t>killall</a:t>
            </a:r>
            <a:r>
              <a:rPr lang="en-US" altLang="ko-KR" sz="1100" dirty="0" smtClean="0"/>
              <a:t> </a:t>
            </a:r>
            <a:r>
              <a:rPr lang="en-US" altLang="ko-KR" sz="1100" dirty="0" err="1" smtClean="0"/>
              <a:t>bsa_server</a:t>
            </a:r>
            <a:endParaRPr lang="ko-KR" altLang="ko-KR" sz="110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446237"/>
              </p:ext>
            </p:extLst>
          </p:nvPr>
        </p:nvGraphicFramePr>
        <p:xfrm>
          <a:off x="8403548" y="5553716"/>
          <a:ext cx="3528392" cy="1180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2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err="1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Tx</a:t>
                      </a:r>
                      <a:r>
                        <a:rPr lang="en-US" altLang="zh-TW" sz="900" kern="1200" baseline="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Pattern(MM)</a:t>
                      </a:r>
                      <a:endParaRPr lang="en-US" altLang="zh-TW" sz="900" kern="1200" dirty="0" smtClean="0">
                        <a:solidFill>
                          <a:srgbClr val="7030A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맑은 고딕" panose="020B0503020000020004" pitchFamily="50" charset="-127"/>
                        </a:rPr>
                        <a:t>byte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Pseudo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Random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Bit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Sequence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9 </a:t>
                      </a:r>
                      <a:r>
                        <a:rPr lang="en-US" altLang="zh-TW" sz="900" kern="120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(Default) </a:t>
                      </a:r>
                      <a:endParaRPr lang="en-US" altLang="zh-TW" sz="900" kern="1200" dirty="0" smtClean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0x04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11110000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0x09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1010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0x03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1111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0x02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0000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0x01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9" name="직사각형 18"/>
          <p:cNvSpPr/>
          <p:nvPr/>
        </p:nvSpPr>
        <p:spPr>
          <a:xfrm>
            <a:off x="423108" y="4189392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err="1" smtClean="0"/>
              <a:t>Tx</a:t>
            </a:r>
            <a:r>
              <a:rPr lang="en-US" altLang="ko-KR" b="1" dirty="0" smtClean="0"/>
              <a:t> </a:t>
            </a:r>
            <a:r>
              <a:rPr lang="en-US" altLang="ko-KR" b="1" dirty="0"/>
              <a:t>continuous – </a:t>
            </a:r>
            <a:r>
              <a:rPr lang="en-US" altLang="ko-KR" b="1" dirty="0" smtClean="0"/>
              <a:t>Hopping Frequency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3901" y="4582657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03 </a:t>
            </a:r>
            <a:r>
              <a:rPr lang="en-US" altLang="ko-KR" sz="1100" dirty="0"/>
              <a:t>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3F </a:t>
            </a:r>
            <a:r>
              <a:rPr lang="en-US" altLang="ko-KR" sz="1100" dirty="0"/>
              <a:t>0051 06 05 04 03 02 01</a:t>
            </a:r>
            <a:r>
              <a:rPr lang="en-US" altLang="ko-KR" sz="1100" b="1" dirty="0">
                <a:solidFill>
                  <a:srgbClr val="FF0000"/>
                </a:solidFill>
              </a:rPr>
              <a:t> </a:t>
            </a:r>
            <a:r>
              <a:rPr lang="en-US" altLang="ko-KR" sz="1100" b="1" dirty="0" smtClean="0">
                <a:solidFill>
                  <a:srgbClr val="FF0000"/>
                </a:solidFill>
              </a:rPr>
              <a:t>00</a:t>
            </a:r>
            <a:r>
              <a:rPr lang="en-US" altLang="ko-KR" sz="1100" dirty="0" smtClean="0"/>
              <a:t> </a:t>
            </a:r>
            <a:r>
              <a:rPr lang="en-US" altLang="ko-KR" sz="1100" b="1" dirty="0">
                <a:solidFill>
                  <a:srgbClr val="00B050"/>
                </a:solidFill>
              </a:rPr>
              <a:t>PP</a:t>
            </a:r>
            <a:r>
              <a:rPr lang="en-US" altLang="ko-KR" sz="1100" b="1" dirty="0">
                <a:solidFill>
                  <a:srgbClr val="FF0000"/>
                </a:solidFill>
              </a:rPr>
              <a:t> </a:t>
            </a:r>
            <a:r>
              <a:rPr lang="en-US" altLang="ko-KR" sz="1100" b="1" dirty="0">
                <a:solidFill>
                  <a:srgbClr val="7030A0"/>
                </a:solidFill>
              </a:rPr>
              <a:t>MM</a:t>
            </a:r>
            <a:r>
              <a:rPr lang="en-US" altLang="ko-KR" sz="1100" dirty="0"/>
              <a:t> 00 </a:t>
            </a:r>
            <a:r>
              <a:rPr lang="en-US" altLang="ko-KR" sz="1100" b="1" dirty="0">
                <a:solidFill>
                  <a:srgbClr val="0595BA"/>
                </a:solidFill>
              </a:rPr>
              <a:t>RR</a:t>
            </a:r>
            <a:r>
              <a:rPr lang="en-US" altLang="ko-KR" sz="1100" dirty="0"/>
              <a:t> FF </a:t>
            </a:r>
            <a:r>
              <a:rPr lang="en-US" altLang="ko-KR" sz="1100" dirty="0" err="1"/>
              <a:t>FF</a:t>
            </a:r>
            <a:r>
              <a:rPr lang="en-US" altLang="ko-KR" sz="1100" dirty="0"/>
              <a:t> 00 00 00</a:t>
            </a:r>
            <a:endParaRPr lang="en-US" altLang="zh-TW" sz="1100" dirty="0">
              <a:cs typeface="Taipei"/>
            </a:endParaRPr>
          </a:p>
        </p:txBody>
      </p:sp>
    </p:spTree>
    <p:extLst>
      <p:ext uri="{BB962C8B-B14F-4D97-AF65-F5344CB8AC3E}">
        <p14:creationId xmlns:p14="http://schemas.microsoft.com/office/powerpoint/2010/main" val="2339029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Test Mode – BLE</a:t>
            </a:r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423108" y="1912953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Entry  Bluetooth Test mode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23108" y="3342416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err="1" smtClean="0"/>
              <a:t>Tx</a:t>
            </a:r>
            <a:r>
              <a:rPr lang="en-US" altLang="ko-KR" b="1" dirty="0" smtClean="0"/>
              <a:t> </a:t>
            </a:r>
            <a:r>
              <a:rPr lang="en-US" altLang="ko-KR" b="1" dirty="0"/>
              <a:t>continuous – Single  Frequency</a:t>
            </a:r>
            <a:endParaRPr lang="en-US" altLang="ko-KR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93901" y="2294741"/>
            <a:ext cx="7526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03 0005 02 00 02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03 001A 03</a:t>
            </a:r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06 0003</a:t>
            </a:r>
            <a:endParaRPr lang="ko-KR" alt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93899" y="3736693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08 00</a:t>
            </a:r>
            <a:r>
              <a:rPr lang="it-IT" altLang="ko-KR" sz="1100" dirty="0"/>
              <a:t>1E </a:t>
            </a:r>
            <a:r>
              <a:rPr lang="it-IT" altLang="ko-KR" sz="1100" b="1" dirty="0" smtClean="0">
                <a:solidFill>
                  <a:srgbClr val="FF0000"/>
                </a:solidFill>
              </a:rPr>
              <a:t>PP</a:t>
            </a:r>
            <a:r>
              <a:rPr lang="it-IT" altLang="ko-KR" sz="1100" dirty="0" smtClean="0">
                <a:solidFill>
                  <a:srgbClr val="FF0000"/>
                </a:solidFill>
              </a:rPr>
              <a:t> </a:t>
            </a:r>
            <a:r>
              <a:rPr lang="it-IT" altLang="ko-KR" sz="1100" dirty="0"/>
              <a:t>25 </a:t>
            </a:r>
            <a:r>
              <a:rPr lang="it-IT" altLang="ko-KR" sz="1100" b="1" dirty="0" smtClean="0">
                <a:solidFill>
                  <a:srgbClr val="7030A0"/>
                </a:solidFill>
              </a:rPr>
              <a:t>MM</a:t>
            </a:r>
            <a:endParaRPr lang="it-IT" altLang="ko-KR" sz="1100" b="1" dirty="0">
              <a:solidFill>
                <a:srgbClr val="7030A0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23108" y="4991794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/>
              <a:t>R</a:t>
            </a:r>
            <a:r>
              <a:rPr lang="en-US" altLang="ko-KR" b="1" dirty="0" smtClean="0"/>
              <a:t>x continuous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899" y="5368945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  <a:p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08 </a:t>
            </a:r>
            <a:r>
              <a:rPr lang="en-US" altLang="ko-KR" sz="1100" dirty="0"/>
              <a:t>00</a:t>
            </a:r>
            <a:r>
              <a:rPr lang="it-IT" altLang="ko-KR" sz="1100" dirty="0" smtClean="0"/>
              <a:t>1D </a:t>
            </a:r>
            <a:r>
              <a:rPr lang="it-IT" altLang="ko-KR" sz="1100" b="1" dirty="0" smtClean="0">
                <a:solidFill>
                  <a:srgbClr val="0000FF"/>
                </a:solidFill>
              </a:rPr>
              <a:t>PP</a:t>
            </a:r>
            <a:endParaRPr lang="it-IT" altLang="ko-KR" sz="1100" b="1" dirty="0">
              <a:solidFill>
                <a:srgbClr val="FF000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23108" y="5702585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Test Stop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3899" y="6087337"/>
            <a:ext cx="5819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 smtClean="0">
                <a:solidFill>
                  <a:prstClr val="black"/>
                </a:solidFill>
              </a:rPr>
              <a:t>08 </a:t>
            </a:r>
            <a:r>
              <a:rPr lang="en-US" altLang="ko-KR" sz="1100" dirty="0">
                <a:solidFill>
                  <a:prstClr val="black"/>
                </a:solidFill>
              </a:rPr>
              <a:t>001F</a:t>
            </a:r>
            <a:endParaRPr lang="en-US" altLang="ko-KR" sz="1100" dirty="0" smtClean="0"/>
          </a:p>
          <a:p>
            <a:pPr marL="0" lvl="1"/>
            <a:r>
              <a:rPr lang="en-US" altLang="ko-KR" sz="1100" dirty="0" err="1" smtClean="0"/>
              <a:t>hcicmd</a:t>
            </a:r>
            <a:r>
              <a:rPr lang="en-US" altLang="ko-KR" sz="1100" dirty="0" smtClean="0"/>
              <a:t>  </a:t>
            </a:r>
            <a:r>
              <a:rPr lang="en-US" altLang="ko-KR" sz="1100" dirty="0"/>
              <a:t>03 0003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180641"/>
              </p:ext>
            </p:extLst>
          </p:nvPr>
        </p:nvGraphicFramePr>
        <p:xfrm>
          <a:off x="8403548" y="2494310"/>
          <a:ext cx="3519055" cy="2971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(Hex)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RR</a:t>
                      </a:r>
                      <a:endParaRPr lang="ko-KR" altLang="en-US" sz="900" b="1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S1</a:t>
                      </a:r>
                      <a:r>
                        <a:rPr lang="en-US" altLang="ko-KR" sz="900" b="1" baseline="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 S2</a:t>
                      </a:r>
                      <a:endParaRPr lang="ko-KR" altLang="en-US" sz="900" b="1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Data length[Byte]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03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0A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121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DM5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0E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224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04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0B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183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0F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339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04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54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0A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367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2-DH5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0E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679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3-DH1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08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83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3-DH3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0B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552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27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3-DH5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70C0"/>
                          </a:solidFill>
                          <a:latin typeface="Cambria" panose="02040503050406030204" pitchFamily="18" charset="0"/>
                        </a:rPr>
                        <a:t>0F</a:t>
                      </a:r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70C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1021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611742"/>
              </p:ext>
            </p:extLst>
          </p:nvPr>
        </p:nvGraphicFramePr>
        <p:xfrm>
          <a:off x="8403548" y="746153"/>
          <a:ext cx="3519055" cy="1600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Channel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PP</a:t>
                      </a:r>
                      <a:endParaRPr lang="ko-KR" altLang="en-US" sz="900" b="1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PP</a:t>
                      </a:r>
                      <a:endParaRPr lang="ko-KR" altLang="en-US" sz="900" b="1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0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39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78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4E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4E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Classic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0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00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19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13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39</a:t>
                      </a:r>
                      <a:endParaRPr lang="ko-KR" altLang="en-US" sz="90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27</a:t>
                      </a:r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 smtClean="0">
                          <a:latin typeface="Cambria" panose="02040503050406030204" pitchFamily="18" charset="0"/>
                        </a:rPr>
                        <a:t>BLE</a:t>
                      </a:r>
                      <a:endParaRPr lang="ko-KR" altLang="en-US" sz="9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900336"/>
              </p:ext>
            </p:extLst>
          </p:nvPr>
        </p:nvGraphicFramePr>
        <p:xfrm>
          <a:off x="8403548" y="5553716"/>
          <a:ext cx="3528392" cy="1180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29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1" kern="1200" dirty="0" err="1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Tx</a:t>
                      </a:r>
                      <a:r>
                        <a:rPr lang="en-US" altLang="zh-TW" sz="900" b="1" kern="1200" baseline="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Pattern( MM ) </a:t>
                      </a:r>
                      <a:endParaRPr lang="en-US" altLang="zh-TW" sz="900" b="1" kern="1200" dirty="0" smtClean="0">
                        <a:solidFill>
                          <a:srgbClr val="7030A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맑은 고딕" panose="020B0503020000020004" pitchFamily="50" charset="-127"/>
                        </a:rPr>
                        <a:t>byte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Pseudo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Random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Bit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Sequence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9 </a:t>
                      </a:r>
                      <a:r>
                        <a:rPr lang="en-US" altLang="zh-TW" sz="900" kern="1200" dirty="0" smtClean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(Default) </a:t>
                      </a:r>
                      <a:endParaRPr lang="en-US" altLang="zh-TW" sz="900" kern="1200" dirty="0" smtClean="0">
                        <a:solidFill>
                          <a:schemeClr val="dk1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0x00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11110000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0x01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1010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0x02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1111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0x04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74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0000</a:t>
                      </a:r>
                      <a:r>
                        <a:rPr lang="zh-TW" altLang="en-US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900" kern="1200" dirty="0" smtClean="0">
                          <a:solidFill>
                            <a:schemeClr val="dk1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pattern</a:t>
                      </a:r>
                      <a:endParaRPr lang="en-US" altLang="ko-KR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900" kern="1200" dirty="0" smtClean="0">
                          <a:solidFill>
                            <a:srgbClr val="7030A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0x05</a:t>
                      </a:r>
                      <a:endParaRPr lang="en-US" sz="900" b="0" i="0" u="none" strike="noStrike" dirty="0">
                        <a:solidFill>
                          <a:srgbClr val="7030A0"/>
                        </a:solidFill>
                        <a:effectLst/>
                        <a:latin typeface="Cambria" panose="02040503050406030204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직사각형 20"/>
          <p:cNvSpPr/>
          <p:nvPr/>
        </p:nvSpPr>
        <p:spPr>
          <a:xfrm>
            <a:off x="423108" y="4189392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err="1" smtClean="0"/>
              <a:t>Tx</a:t>
            </a:r>
            <a:r>
              <a:rPr lang="en-US" altLang="ko-KR" b="1" dirty="0" smtClean="0"/>
              <a:t> </a:t>
            </a:r>
            <a:r>
              <a:rPr lang="en-US" altLang="ko-KR" b="1" dirty="0"/>
              <a:t>continuous – </a:t>
            </a:r>
            <a:r>
              <a:rPr lang="en-US" altLang="ko-KR" b="1" dirty="0" smtClean="0"/>
              <a:t>Hopping Frequency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901" y="4582657"/>
            <a:ext cx="58192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Not Supported</a:t>
            </a:r>
            <a:endParaRPr lang="ko-KR" altLang="en-US" sz="1100"/>
          </a:p>
        </p:txBody>
      </p:sp>
      <p:sp>
        <p:nvSpPr>
          <p:cNvPr id="23" name="직사각형 22"/>
          <p:cNvSpPr/>
          <p:nvPr/>
        </p:nvSpPr>
        <p:spPr>
          <a:xfrm>
            <a:off x="370585" y="746153"/>
            <a:ext cx="6090082" cy="456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/>
              <a:t>Load  BT driver</a:t>
            </a:r>
            <a:endParaRPr lang="en-US" altLang="ko-KR" b="1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693901" y="1143512"/>
            <a:ext cx="75267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ko-KR" sz="1100" dirty="0"/>
              <a:t># cd</a:t>
            </a:r>
            <a:r>
              <a:rPr lang="ko-KR" altLang="en-US" sz="1100"/>
              <a:t> </a:t>
            </a:r>
            <a:r>
              <a:rPr lang="en-US" altLang="ko-KR" sz="1100" dirty="0"/>
              <a:t>/</a:t>
            </a:r>
            <a:r>
              <a:rPr lang="en-US" altLang="ko-KR" sz="1100" dirty="0" err="1"/>
              <a:t>tmp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btusb.ko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insmod</a:t>
            </a:r>
            <a:r>
              <a:rPr lang="en-US" altLang="ko-KR" sz="1100" dirty="0"/>
              <a:t> /lib/modules/4.1.39/kernel/drivers/</a:t>
            </a:r>
            <a:r>
              <a:rPr lang="en-US" altLang="ko-KR" sz="1100" dirty="0" err="1"/>
              <a:t>bluetooth</a:t>
            </a:r>
            <a:r>
              <a:rPr lang="en-US" altLang="ko-KR" sz="1100" dirty="0"/>
              <a:t>/</a:t>
            </a:r>
            <a:r>
              <a:rPr lang="en-US" altLang="ko-KR" sz="1100" dirty="0" err="1"/>
              <a:t>bthid.ko</a:t>
            </a:r>
            <a:endParaRPr lang="en-US" altLang="ko-KR" sz="1100" dirty="0"/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bsa_server</a:t>
            </a:r>
            <a:r>
              <a:rPr lang="en-US" altLang="ko-KR" sz="1100" dirty="0"/>
              <a:t> -d /dev/btusb0 -u /</a:t>
            </a:r>
            <a:r>
              <a:rPr lang="en-US" altLang="ko-KR" sz="1100" dirty="0" err="1"/>
              <a:t>tmp</a:t>
            </a:r>
            <a:r>
              <a:rPr lang="en-US" altLang="ko-KR" sz="1100" dirty="0"/>
              <a:t>/ -p /lib/firmware/</a:t>
            </a:r>
            <a:r>
              <a:rPr lang="en-US" altLang="ko-KR" sz="1100" dirty="0" err="1"/>
              <a:t>brcm</a:t>
            </a:r>
            <a:r>
              <a:rPr lang="en-US" altLang="ko-KR" sz="1100" dirty="0"/>
              <a:t>/BCM20704A2_001.002.011.0138.0144.hcd -all=0 </a:t>
            </a:r>
            <a:r>
              <a:rPr lang="en-US" altLang="ko-KR" sz="1100" dirty="0" smtClean="0"/>
              <a:t>&amp;</a:t>
            </a:r>
          </a:p>
          <a:p>
            <a:r>
              <a:rPr lang="en-US" altLang="ko-KR" sz="1100" dirty="0"/>
              <a:t># </a:t>
            </a:r>
            <a:r>
              <a:rPr lang="en-US" altLang="ko-KR" sz="1100" dirty="0" err="1"/>
              <a:t>killall</a:t>
            </a:r>
            <a:r>
              <a:rPr lang="en-US" altLang="ko-KR" sz="1100" dirty="0"/>
              <a:t> </a:t>
            </a:r>
            <a:r>
              <a:rPr lang="en-US" altLang="ko-KR" sz="1100" dirty="0" err="1" smtClean="0"/>
              <a:t>bsa_server</a:t>
            </a:r>
            <a:endParaRPr lang="ko-KR" altLang="ko-KR" sz="1100"/>
          </a:p>
        </p:txBody>
      </p:sp>
    </p:spTree>
    <p:extLst>
      <p:ext uri="{BB962C8B-B14F-4D97-AF65-F5344CB8AC3E}">
        <p14:creationId xmlns:p14="http://schemas.microsoft.com/office/powerpoint/2010/main" val="2821110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Classic(BR/EDR) CMD Description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133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Entry  Bluetooth Test </a:t>
            </a:r>
            <a:r>
              <a:rPr lang="en-US" altLang="ko-KR" b="1" dirty="0" smtClean="0"/>
              <a:t>mode</a:t>
            </a:r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494071"/>
              </p:ext>
            </p:extLst>
          </p:nvPr>
        </p:nvGraphicFramePr>
        <p:xfrm>
          <a:off x="971600" y="3225529"/>
          <a:ext cx="686144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01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Command</a:t>
                      </a:r>
                      <a:r>
                        <a:rPr lang="en-US" altLang="ko-KR" sz="1600" baseline="0" dirty="0" smtClean="0"/>
                        <a:t> Sequence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err="1" smtClean="0"/>
                        <a:t>hcicmd</a:t>
                      </a:r>
                      <a:r>
                        <a:rPr lang="en-US" altLang="ko-KR" sz="1600" dirty="0" smtClean="0"/>
                        <a:t>  &lt;</a:t>
                      </a:r>
                      <a:r>
                        <a:rPr lang="en-US" altLang="ko-KR" sz="1600" dirty="0" err="1" smtClean="0"/>
                        <a:t>ogf</a:t>
                      </a:r>
                      <a:r>
                        <a:rPr lang="en-US" altLang="ko-KR" sz="1600" dirty="0" smtClean="0"/>
                        <a:t>&gt; &lt;</a:t>
                      </a:r>
                      <a:r>
                        <a:rPr lang="en-US" altLang="ko-KR" sz="1600" dirty="0" err="1" smtClean="0"/>
                        <a:t>ocf</a:t>
                      </a:r>
                      <a:r>
                        <a:rPr lang="en-US" altLang="ko-KR" sz="1600" dirty="0" smtClean="0"/>
                        <a:t>&gt; [parameters]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Reset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03 0003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Set Event Filter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03 0005 02 00 02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Write Scan Enable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03 001A 03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Enable Test Mode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06 0003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8847" y="1522675"/>
            <a:ext cx="9310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o Download .</a:t>
            </a:r>
            <a:r>
              <a:rPr lang="en-US" altLang="ko-KR" dirty="0" err="1" smtClean="0"/>
              <a:t>hcd</a:t>
            </a:r>
            <a:r>
              <a:rPr lang="en-US" altLang="ko-KR" dirty="0" smtClean="0"/>
              <a:t> to BCMXXXXX</a:t>
            </a:r>
          </a:p>
          <a:p>
            <a:r>
              <a:rPr lang="en-US" altLang="ko-KR" dirty="0"/>
              <a:t># </a:t>
            </a:r>
            <a:r>
              <a:rPr lang="en-US" altLang="ko-KR" dirty="0" err="1"/>
              <a:t>hciconfig</a:t>
            </a:r>
            <a:r>
              <a:rPr lang="en-US" altLang="ko-KR" dirty="0"/>
              <a:t> hci0 up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149962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Tx</a:t>
            </a:r>
            <a:r>
              <a:rPr lang="en-US" altLang="ko-KR" dirty="0" smtClean="0"/>
              <a:t> Test</a:t>
            </a:r>
            <a:endParaRPr lang="ko-KR" altLang="en-US"/>
          </a:p>
        </p:txBody>
      </p:sp>
      <p:sp>
        <p:nvSpPr>
          <p:cNvPr id="6" name="슬라이드 번호 개체 틀 2"/>
          <p:cNvSpPr txBox="1">
            <a:spLocks/>
          </p:cNvSpPr>
          <p:nvPr/>
        </p:nvSpPr>
        <p:spPr>
          <a:xfrm>
            <a:off x="7151288" y="6350867"/>
            <a:ext cx="589064" cy="318493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41FFC2-CB08-4019-A41A-0780C89D7BF9}" type="slidenum">
              <a:rPr lang="en-US" altLang="ko-KR" smtClean="0"/>
              <a:pPr/>
              <a:t>9</a:t>
            </a:fld>
            <a:endParaRPr 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02367" y="1052736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1600" dirty="0" err="1" smtClean="0">
                <a:latin typeface="+mj-ea"/>
                <a:ea typeface="+mj-ea"/>
              </a:rPr>
              <a:t>Tx</a:t>
            </a:r>
            <a:r>
              <a:rPr lang="en-US" altLang="zh-TW" sz="1600" dirty="0" smtClean="0">
                <a:latin typeface="+mj-ea"/>
                <a:ea typeface="+mj-ea"/>
              </a:rPr>
              <a:t> Test Sequence</a:t>
            </a:r>
            <a:endParaRPr lang="en-US" altLang="zh-TW" sz="1600" dirty="0"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64776" y="1384315"/>
            <a:ext cx="116272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latin typeface="+mj-ea"/>
                <a:ea typeface="+mj-ea"/>
              </a:rPr>
              <a:t>1) Test Equipment </a:t>
            </a:r>
            <a:r>
              <a:rPr lang="en-US" altLang="ko-KR" sz="1200" dirty="0">
                <a:latin typeface="+mj-ea"/>
                <a:ea typeface="+mj-ea"/>
              </a:rPr>
              <a:t>is ready to receive packet from </a:t>
            </a:r>
            <a:r>
              <a:rPr lang="en-US" altLang="ko-KR" sz="1200" dirty="0" smtClean="0">
                <a:latin typeface="+mj-ea"/>
                <a:ea typeface="+mj-ea"/>
              </a:rPr>
              <a:t>DUT</a:t>
            </a:r>
          </a:p>
          <a:p>
            <a:r>
              <a:rPr lang="en-US" altLang="ko-KR" sz="1200" dirty="0">
                <a:latin typeface="+mj-ea"/>
                <a:ea typeface="+mj-ea"/>
              </a:rPr>
              <a:t>2) DUT starts to transmit </a:t>
            </a:r>
            <a:r>
              <a:rPr lang="en-US" altLang="ko-KR" sz="1200" dirty="0" smtClean="0">
                <a:latin typeface="+mj-ea"/>
                <a:ea typeface="+mj-ea"/>
              </a:rPr>
              <a:t>packet </a:t>
            </a:r>
          </a:p>
          <a:p>
            <a:r>
              <a:rPr lang="en-US" altLang="ko-KR" sz="1200" dirty="0" smtClean="0">
                <a:latin typeface="+mj-ea"/>
                <a:ea typeface="+mj-ea"/>
              </a:rPr>
              <a:t>   </a:t>
            </a:r>
            <a:r>
              <a:rPr lang="en-US" altLang="ko-KR" sz="1200" dirty="0" err="1" smtClean="0">
                <a:latin typeface="+mj-ea"/>
                <a:ea typeface="+mj-ea"/>
              </a:rPr>
              <a:t>hcicmd</a:t>
            </a:r>
            <a:r>
              <a:rPr lang="en-US" altLang="ko-KR" sz="1200" dirty="0" smtClean="0">
                <a:latin typeface="+mj-ea"/>
                <a:ea typeface="+mj-ea"/>
              </a:rPr>
              <a:t>  3F 00</a:t>
            </a:r>
            <a:r>
              <a:rPr lang="en-US" altLang="zh-TW" sz="1200" dirty="0" smtClean="0">
                <a:solidFill>
                  <a:srgbClr val="000000"/>
                </a:solidFill>
                <a:latin typeface="+mj-ea"/>
                <a:ea typeface="+mj-ea"/>
                <a:cs typeface="Taipei"/>
              </a:rPr>
              <a:t>51 &lt;BD_ADDR&gt; &lt;Hopping Mode&gt; &lt;Frequency&gt; &lt;Modulation Type&gt; &lt;Logical channel&gt; &lt;BB Packet Type&gt; &lt;BB Packet Length&gt; &lt;</a:t>
            </a:r>
            <a:r>
              <a:rPr lang="en-US" altLang="zh-TW" sz="1200" dirty="0" err="1" smtClean="0">
                <a:solidFill>
                  <a:srgbClr val="000000"/>
                </a:solidFill>
                <a:latin typeface="+mj-ea"/>
                <a:ea typeface="+mj-ea"/>
                <a:cs typeface="Taipei"/>
              </a:rPr>
              <a:t>Tx</a:t>
            </a:r>
            <a:r>
              <a:rPr lang="en-US" altLang="zh-TW" sz="1200" dirty="0" smtClean="0">
                <a:solidFill>
                  <a:srgbClr val="000000"/>
                </a:solidFill>
                <a:latin typeface="+mj-ea"/>
                <a:ea typeface="+mj-ea"/>
                <a:cs typeface="Taipei"/>
              </a:rPr>
              <a:t> Power level&gt; &lt;Transmit Power </a:t>
            </a:r>
            <a:r>
              <a:rPr lang="en-US" altLang="zh-TW" sz="1200" dirty="0" err="1" smtClean="0">
                <a:solidFill>
                  <a:srgbClr val="000000"/>
                </a:solidFill>
                <a:latin typeface="+mj-ea"/>
                <a:ea typeface="+mj-ea"/>
                <a:cs typeface="Taipei"/>
              </a:rPr>
              <a:t>dBm</a:t>
            </a:r>
            <a:r>
              <a:rPr lang="en-US" altLang="zh-TW" sz="1200" dirty="0" smtClean="0">
                <a:solidFill>
                  <a:srgbClr val="000000"/>
                </a:solidFill>
                <a:latin typeface="+mj-ea"/>
                <a:ea typeface="+mj-ea"/>
                <a:cs typeface="Taipei"/>
              </a:rPr>
              <a:t>&gt; &lt;Transmit Power Table Index&gt;</a:t>
            </a:r>
          </a:p>
          <a:p>
            <a:endParaRPr lang="en-US" altLang="zh-CN" sz="1200" dirty="0">
              <a:solidFill>
                <a:srgbClr val="00000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000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000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pPr marL="449263" lvl="1" indent="-182563">
              <a:buFont typeface="Arial" pitchFamily="34" charset="0"/>
              <a:buChar char="▪"/>
              <a:defRPr/>
            </a:pPr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pPr marL="449263" lvl="1" indent="-182563">
              <a:buFont typeface="Arial" pitchFamily="34" charset="0"/>
              <a:buChar char="▪"/>
              <a:defRPr/>
            </a:pPr>
            <a:endParaRPr lang="en-US" altLang="zh-CN" sz="1200" dirty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pPr marL="449263" lvl="1" indent="-182563">
              <a:buFont typeface="Arial" pitchFamily="34" charset="0"/>
              <a:buChar char="▪"/>
              <a:defRPr/>
            </a:pPr>
            <a:endParaRPr lang="en-US" altLang="zh-CN" sz="1200" dirty="0" smtClean="0">
              <a:solidFill>
                <a:srgbClr val="00B050"/>
              </a:solidFill>
              <a:latin typeface="+mj-ea"/>
              <a:ea typeface="+mj-ea"/>
              <a:cs typeface="Taipei"/>
            </a:endParaRPr>
          </a:p>
          <a:p>
            <a:pPr lvl="0"/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[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51 FC 10]: </a:t>
            </a:r>
            <a:r>
              <a:rPr lang="en-US" altLang="ko-KR" sz="1200" dirty="0">
                <a:solidFill>
                  <a:srgbClr val="FF0000"/>
                </a:solidFill>
                <a:latin typeface="맑은 고딕"/>
              </a:rPr>
              <a:t>06 05 04 03 02 01 01 45 03 00 0F FF </a:t>
            </a:r>
            <a:r>
              <a:rPr lang="en-US" altLang="ko-KR" sz="1200" dirty="0" err="1">
                <a:solidFill>
                  <a:srgbClr val="FF0000"/>
                </a:solidFill>
                <a:latin typeface="맑은 고딕"/>
              </a:rPr>
              <a:t>FF</a:t>
            </a:r>
            <a:r>
              <a:rPr lang="en-US" altLang="ko-KR" sz="1200" dirty="0">
                <a:solidFill>
                  <a:srgbClr val="FF0000"/>
                </a:solidFill>
                <a:latin typeface="맑은 고딕"/>
              </a:rPr>
              <a:t> 00 00 00</a:t>
            </a:r>
          </a:p>
          <a:p>
            <a:pPr lvl="0"/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opcode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0xFC51 (64593, "</a:t>
            </a:r>
            <a:r>
              <a:rPr lang="en-US" altLang="ko-KR" sz="1200" dirty="0" err="1">
                <a:solidFill>
                  <a:prstClr val="black"/>
                </a:solidFill>
                <a:latin typeface="맑은 고딕"/>
              </a:rPr>
              <a:t>Tx_Test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")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Local_Device_BD_ADDR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"010203040506"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Hopping_Mode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0x1 (1, "Single frequency")</a:t>
            </a:r>
          </a:p>
          <a:p>
            <a:pPr lvl="0"/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Frequency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0x45 (69, "2471 MHz")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Modulation_Type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0x3 (3, "0xAA  8-bit Pattern")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Logical_Channel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0x0 (0, "ACL EDR")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BB_Packet_Type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0xF (15, "DH5 / 3-DH5")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BB_Packet_Length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0xFFFF (65535, Firmware will limit </a:t>
            </a:r>
            <a:r>
              <a:rPr lang="en-US" altLang="ko-KR" sz="1200" dirty="0" err="1">
                <a:solidFill>
                  <a:prstClr val="black"/>
                </a:solidFill>
                <a:latin typeface="맑은 고딕"/>
              </a:rPr>
              <a:t>len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 to max for </a:t>
            </a:r>
            <a:r>
              <a:rPr lang="en-US" altLang="ko-KR" sz="1200" dirty="0" err="1">
                <a:solidFill>
                  <a:prstClr val="black"/>
                </a:solidFill>
                <a:latin typeface="맑은 고딕"/>
              </a:rPr>
              <a:t>BB_Packet_Type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)</a:t>
            </a:r>
          </a:p>
          <a:p>
            <a:pPr lvl="0"/>
            <a:r>
              <a:rPr lang="en-US" altLang="ko-KR" sz="1200" dirty="0" err="1" smtClean="0">
                <a:solidFill>
                  <a:prstClr val="black"/>
                </a:solidFill>
                <a:latin typeface="맑은 고딕"/>
              </a:rPr>
              <a:t>Tx_Power_Level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200" dirty="0">
                <a:solidFill>
                  <a:prstClr val="black"/>
                </a:solidFill>
                <a:latin typeface="맑은 고딕"/>
              </a:rPr>
              <a:t>= 0x0 (0, "0 </a:t>
            </a:r>
            <a:r>
              <a:rPr lang="en-US" altLang="ko-KR" sz="1200" dirty="0" err="1">
                <a:solidFill>
                  <a:prstClr val="black"/>
                </a:solidFill>
                <a:latin typeface="맑은 고딕"/>
              </a:rPr>
              <a:t>dBm</a:t>
            </a:r>
            <a:r>
              <a:rPr lang="en-US" altLang="ko-KR" sz="1200" dirty="0" smtClean="0">
                <a:solidFill>
                  <a:prstClr val="black"/>
                </a:solidFill>
                <a:latin typeface="맑은 고딕"/>
              </a:rPr>
              <a:t>")</a:t>
            </a:r>
            <a:endParaRPr lang="en-US" altLang="ko-KR" sz="1200" dirty="0">
              <a:solidFill>
                <a:prstClr val="black"/>
              </a:solidFill>
              <a:latin typeface="맑은 고딕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l="7700" t="31649" r="19502" b="51177"/>
          <a:stretch/>
        </p:blipFill>
        <p:spPr>
          <a:xfrm>
            <a:off x="908720" y="2204864"/>
            <a:ext cx="5390256" cy="2260783"/>
          </a:xfrm>
          <a:prstGeom prst="rect">
            <a:avLst/>
          </a:prstGeom>
        </p:spPr>
      </p:pic>
      <p:graphicFrame>
        <p:nvGraphicFramePr>
          <p:cNvPr id="10" name="개체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774737"/>
              </p:ext>
            </p:extLst>
          </p:nvPr>
        </p:nvGraphicFramePr>
        <p:xfrm>
          <a:off x="6602413" y="3451225"/>
          <a:ext cx="6127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4" name="포장기 셸 개체" showAsIcon="1" r:id="rId4" imgW="612720" imgH="437400" progId="Package">
                  <p:embed/>
                </p:oleObj>
              </mc:Choice>
              <mc:Fallback>
                <p:oleObj name="포장기 셸 개체" showAsIcon="1" r:id="rId4" imgW="612720" imgH="4374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02413" y="3451225"/>
                        <a:ext cx="612775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923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Rx Test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2367" y="1052736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1600" dirty="0">
                <a:latin typeface="+mj-ea"/>
              </a:rPr>
              <a:t>Rx Test Sequence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755576" y="1384315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j-ea"/>
              </a:rPr>
              <a:t>1) </a:t>
            </a:r>
            <a:r>
              <a:rPr lang="en-US" altLang="zh-TW" sz="1200" dirty="0">
                <a:solidFill>
                  <a:srgbClr val="000000"/>
                </a:solidFill>
                <a:latin typeface="+mj-ea"/>
                <a:cs typeface="Taipei"/>
              </a:rPr>
              <a:t>Request DUT to receive packet </a:t>
            </a:r>
            <a:endParaRPr lang="en-US" altLang="ko-KR" sz="1200" dirty="0">
              <a:latin typeface="+mj-ea"/>
            </a:endParaRPr>
          </a:p>
          <a:p>
            <a:r>
              <a:rPr lang="en-US" altLang="ko-KR" sz="1200" dirty="0" smtClean="0">
                <a:latin typeface="+mj-ea"/>
              </a:rPr>
              <a:t>   </a:t>
            </a:r>
            <a:r>
              <a:rPr lang="en-US" altLang="ko-KR" sz="1200" dirty="0" err="1" smtClean="0">
                <a:latin typeface="+mj-ea"/>
              </a:rPr>
              <a:t>hcicmd</a:t>
            </a:r>
            <a:r>
              <a:rPr lang="en-US" altLang="ko-KR" sz="1200" dirty="0" smtClean="0">
                <a:latin typeface="+mj-ea"/>
              </a:rPr>
              <a:t>  </a:t>
            </a:r>
            <a:r>
              <a:rPr lang="en-US" altLang="ko-KR" sz="1200" dirty="0">
                <a:latin typeface="+mj-ea"/>
              </a:rPr>
              <a:t>3F 00</a:t>
            </a:r>
            <a:r>
              <a:rPr lang="en-US" altLang="zh-TW" sz="1200" dirty="0">
                <a:solidFill>
                  <a:srgbClr val="000000"/>
                </a:solidFill>
                <a:latin typeface="+mj-ea"/>
                <a:cs typeface="Taipei"/>
              </a:rPr>
              <a:t>52 &lt;Remote BD_ADDR&gt; &lt;Report Period&gt; &lt;Frequency&gt; &lt;Modulation Type&gt; &lt;Logical channel&gt; &lt;BB Packet Type&gt; &lt;BB Packet Length</a:t>
            </a:r>
            <a:r>
              <a:rPr lang="en-US" altLang="zh-TW" sz="1200" dirty="0" smtClean="0">
                <a:solidFill>
                  <a:srgbClr val="000000"/>
                </a:solidFill>
                <a:latin typeface="+mj-ea"/>
                <a:cs typeface="Taipei"/>
              </a:rPr>
              <a:t>&gt;</a:t>
            </a:r>
          </a:p>
          <a:p>
            <a:endParaRPr lang="en-US" altLang="zh-TW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TW" sz="1200" dirty="0" smtClean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TW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solidFill>
                <a:srgbClr val="000000"/>
              </a:solidFill>
              <a:latin typeface="+mj-ea"/>
              <a:cs typeface="Taipei"/>
            </a:endParaRPr>
          </a:p>
          <a:p>
            <a:endParaRPr lang="en-US" altLang="zh-CN" sz="1200" dirty="0">
              <a:latin typeface="+mj-ea"/>
              <a:cs typeface="Taipei"/>
            </a:endParaRPr>
          </a:p>
          <a:p>
            <a:endParaRPr lang="en-US" altLang="zh-CN" sz="1200" dirty="0">
              <a:latin typeface="+mj-ea"/>
              <a:cs typeface="Taipei"/>
            </a:endParaRPr>
          </a:p>
          <a:p>
            <a:endParaRPr lang="en-US" altLang="zh-CN" sz="1200" dirty="0">
              <a:latin typeface="+mj-ea"/>
              <a:cs typeface="Taipei"/>
            </a:endParaRPr>
          </a:p>
          <a:p>
            <a:endParaRPr lang="en-US" altLang="zh-CN" sz="1200" dirty="0">
              <a:latin typeface="+mj-ea"/>
              <a:cs typeface="Taipei"/>
            </a:endParaRPr>
          </a:p>
          <a:p>
            <a:endParaRPr lang="en-US" altLang="zh-CN" sz="1200" dirty="0" smtClean="0">
              <a:latin typeface="+mj-ea"/>
              <a:cs typeface="Taipei"/>
            </a:endParaRPr>
          </a:p>
          <a:p>
            <a:r>
              <a:rPr lang="en-US" altLang="zh-CN" sz="1200" dirty="0" smtClean="0">
                <a:latin typeface="+mj-ea"/>
                <a:cs typeface="Taipei"/>
              </a:rPr>
              <a:t>[</a:t>
            </a:r>
            <a:r>
              <a:rPr lang="en-US" altLang="zh-CN" sz="1200" dirty="0">
                <a:latin typeface="+mj-ea"/>
                <a:cs typeface="Taipei"/>
              </a:rPr>
              <a:t>52 FC 0E]: </a:t>
            </a:r>
            <a:r>
              <a:rPr lang="en-US" altLang="zh-CN" sz="1200" dirty="0">
                <a:solidFill>
                  <a:srgbClr val="FF0000"/>
                </a:solidFill>
                <a:latin typeface="+mj-ea"/>
                <a:cs typeface="Taipei"/>
              </a:rPr>
              <a:t>06 05 04 03 02 01 E8 03 45 03 00 0F FF </a:t>
            </a:r>
            <a:r>
              <a:rPr lang="en-US" altLang="zh-CN" sz="1200" dirty="0" err="1">
                <a:solidFill>
                  <a:srgbClr val="FF0000"/>
                </a:solidFill>
                <a:latin typeface="+mj-ea"/>
                <a:cs typeface="Taipei"/>
              </a:rPr>
              <a:t>FF</a:t>
            </a:r>
            <a:endParaRPr lang="en-US" altLang="zh-CN" sz="1200" dirty="0">
              <a:solidFill>
                <a:srgbClr val="FF0000"/>
              </a:solidFill>
              <a:latin typeface="+mj-ea"/>
              <a:cs typeface="Taipei"/>
            </a:endParaRPr>
          </a:p>
          <a:p>
            <a:r>
              <a:rPr lang="en-US" altLang="zh-CN" sz="1200" dirty="0" smtClean="0">
                <a:latin typeface="+mj-ea"/>
                <a:cs typeface="Taipei"/>
              </a:rPr>
              <a:t>opcode </a:t>
            </a:r>
            <a:r>
              <a:rPr lang="en-US" altLang="zh-CN" sz="1200" dirty="0">
                <a:latin typeface="+mj-ea"/>
                <a:cs typeface="Taipei"/>
              </a:rPr>
              <a:t>= 0xFC52 (64594, "</a:t>
            </a:r>
            <a:r>
              <a:rPr lang="en-US" altLang="zh-CN" sz="1200" dirty="0" err="1">
                <a:latin typeface="+mj-ea"/>
                <a:cs typeface="Taipei"/>
              </a:rPr>
              <a:t>Rx_Test</a:t>
            </a:r>
            <a:r>
              <a:rPr lang="en-US" altLang="zh-CN" sz="1200" dirty="0">
                <a:latin typeface="+mj-ea"/>
                <a:cs typeface="Taipei"/>
              </a:rPr>
              <a:t>")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Remote_Device_BD_ADDR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"010203040506"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Report_Period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0x3E8 (1000, milliseconds)</a:t>
            </a:r>
          </a:p>
          <a:p>
            <a:r>
              <a:rPr lang="en-US" altLang="zh-CN" sz="1200" dirty="0" smtClean="0">
                <a:latin typeface="+mj-ea"/>
                <a:cs typeface="Taipei"/>
              </a:rPr>
              <a:t>Frequency </a:t>
            </a:r>
            <a:r>
              <a:rPr lang="en-US" altLang="zh-CN" sz="1200" dirty="0">
                <a:latin typeface="+mj-ea"/>
                <a:cs typeface="Taipei"/>
              </a:rPr>
              <a:t>= 0x45 (69, "2471 MHz")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Modulation_Type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0x3 (3, "0xAA 8-bit pattern")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Logical_Channel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0x0 (0, "ACL EDR")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BB_Packet_Type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0xF (15, "DH5 / 3-DH5")</a:t>
            </a:r>
          </a:p>
          <a:p>
            <a:r>
              <a:rPr lang="en-US" altLang="zh-CN" sz="1200" dirty="0" err="1" smtClean="0">
                <a:latin typeface="+mj-ea"/>
                <a:cs typeface="Taipei"/>
              </a:rPr>
              <a:t>BB_Packet_Length</a:t>
            </a:r>
            <a:r>
              <a:rPr lang="en-US" altLang="zh-CN" sz="1200" dirty="0" smtClean="0">
                <a:latin typeface="+mj-ea"/>
                <a:cs typeface="Taipei"/>
              </a:rPr>
              <a:t> </a:t>
            </a:r>
            <a:r>
              <a:rPr lang="en-US" altLang="zh-CN" sz="1200" dirty="0">
                <a:latin typeface="+mj-ea"/>
                <a:cs typeface="Taipei"/>
              </a:rPr>
              <a:t>= 0xFFFF (65535, Firmware will limit </a:t>
            </a:r>
            <a:r>
              <a:rPr lang="en-US" altLang="zh-CN" sz="1200" dirty="0" err="1">
                <a:latin typeface="+mj-ea"/>
                <a:cs typeface="Taipei"/>
              </a:rPr>
              <a:t>len</a:t>
            </a:r>
            <a:r>
              <a:rPr lang="en-US" altLang="zh-CN" sz="1200" dirty="0">
                <a:latin typeface="+mj-ea"/>
                <a:cs typeface="Taipei"/>
              </a:rPr>
              <a:t> to max for </a:t>
            </a:r>
            <a:r>
              <a:rPr lang="en-US" altLang="zh-CN" sz="1200" dirty="0" err="1">
                <a:latin typeface="+mj-ea"/>
                <a:cs typeface="Taipei"/>
              </a:rPr>
              <a:t>BB_Packet_Type</a:t>
            </a:r>
            <a:r>
              <a:rPr lang="en-US" altLang="zh-CN" sz="1200" dirty="0">
                <a:latin typeface="+mj-ea"/>
                <a:cs typeface="Taipei"/>
              </a:rPr>
              <a:t>)</a:t>
            </a:r>
          </a:p>
        </p:txBody>
      </p:sp>
      <p:graphicFrame>
        <p:nvGraphicFramePr>
          <p:cNvPr id="8" name="개체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784728"/>
              </p:ext>
            </p:extLst>
          </p:nvPr>
        </p:nvGraphicFramePr>
        <p:xfrm>
          <a:off x="6969968" y="285973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포장기 셸 개체" showAsIcon="1" r:id="rId3" imgW="914400" imgH="771480" progId="Package">
                  <p:embed/>
                </p:oleObj>
              </mc:Choice>
              <mc:Fallback>
                <p:oleObj name="포장기 셸 개체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69968" y="285973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/>
          <a:srcRect l="29000" t="62600" r="1700" b="24407"/>
          <a:stretch/>
        </p:blipFill>
        <p:spPr>
          <a:xfrm>
            <a:off x="874440" y="2156859"/>
            <a:ext cx="5976664" cy="199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61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BLE CMD Description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074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Entry  Bluetooth Test </a:t>
            </a:r>
            <a:r>
              <a:rPr lang="en-US" altLang="ko-KR" b="1" dirty="0" smtClean="0"/>
              <a:t>mode</a:t>
            </a:r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15688"/>
              </p:ext>
            </p:extLst>
          </p:nvPr>
        </p:nvGraphicFramePr>
        <p:xfrm>
          <a:off x="971600" y="3225529"/>
          <a:ext cx="686144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70120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Command</a:t>
                      </a:r>
                      <a:r>
                        <a:rPr lang="en-US" altLang="ko-KR" sz="1600" baseline="0" dirty="0" smtClean="0"/>
                        <a:t> Sequence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err="1" smtClean="0"/>
                        <a:t>hcicmd</a:t>
                      </a:r>
                      <a:r>
                        <a:rPr lang="en-US" altLang="ko-KR" sz="1600" dirty="0" smtClean="0"/>
                        <a:t>  &lt;</a:t>
                      </a:r>
                      <a:r>
                        <a:rPr lang="en-US" altLang="ko-KR" sz="1600" dirty="0" err="1" smtClean="0"/>
                        <a:t>ogf</a:t>
                      </a:r>
                      <a:r>
                        <a:rPr lang="en-US" altLang="ko-KR" sz="1600" dirty="0" smtClean="0"/>
                        <a:t>&gt; &lt;</a:t>
                      </a:r>
                      <a:r>
                        <a:rPr lang="en-US" altLang="ko-KR" sz="1600" dirty="0" err="1" smtClean="0"/>
                        <a:t>ocf</a:t>
                      </a:r>
                      <a:r>
                        <a:rPr lang="en-US" altLang="ko-KR" sz="1600" dirty="0" smtClean="0"/>
                        <a:t>&gt; [parameters]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Reset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03 0003</a:t>
                      </a:r>
                      <a:endParaRPr lang="ko-KR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Set Event Filter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03 0005 02 00 02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Write Scan Enable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03 001A 03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243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Enable Test Mode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aseline="0" dirty="0" err="1" smtClean="0"/>
                        <a:t>hcicmd</a:t>
                      </a:r>
                      <a:r>
                        <a:rPr lang="en-US" altLang="ko-KR" sz="1600" baseline="0" dirty="0" smtClean="0"/>
                        <a:t>  06 0003</a:t>
                      </a:r>
                      <a:endParaRPr lang="ko-KR" altLang="en-US" sz="1600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8847" y="1522675"/>
            <a:ext cx="9310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o Download .</a:t>
            </a:r>
            <a:r>
              <a:rPr lang="en-US" altLang="ko-KR" dirty="0" err="1" smtClean="0"/>
              <a:t>hcd</a:t>
            </a:r>
            <a:r>
              <a:rPr lang="en-US" altLang="ko-KR" dirty="0" smtClean="0"/>
              <a:t> to BCM20704</a:t>
            </a:r>
          </a:p>
          <a:p>
            <a:r>
              <a:rPr lang="en-US" altLang="ko-KR" dirty="0" smtClean="0"/>
              <a:t>   </a:t>
            </a:r>
            <a:r>
              <a:rPr lang="en-US" altLang="ko-KR" dirty="0"/>
              <a:t># </a:t>
            </a:r>
            <a:r>
              <a:rPr lang="en-US" altLang="ko-KR" dirty="0" err="1"/>
              <a:t>hciconfig</a:t>
            </a:r>
            <a:r>
              <a:rPr lang="en-US" altLang="ko-KR" dirty="0"/>
              <a:t> hci0 up</a:t>
            </a:r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1101541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Set </a:t>
            </a:r>
            <a:r>
              <a:rPr lang="en-US" altLang="zh-TW" sz="2800" dirty="0" err="1"/>
              <a:t>Tx</a:t>
            </a:r>
            <a:r>
              <a:rPr lang="en-US" altLang="zh-TW" sz="2800" dirty="0"/>
              <a:t> Power </a:t>
            </a:r>
            <a:r>
              <a:rPr lang="en-US" altLang="zh-TW" sz="2800" dirty="0" smtClean="0"/>
              <a:t>Level</a:t>
            </a:r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92046" y="972315"/>
            <a:ext cx="78488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>
                <a:latin typeface="+mj-ea"/>
                <a:ea typeface="+mj-ea"/>
              </a:rPr>
              <a:t>None</a:t>
            </a:r>
            <a:endParaRPr lang="ko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45404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Tx</a:t>
            </a:r>
            <a:r>
              <a:rPr lang="en-US" altLang="ko-KR" dirty="0"/>
              <a:t> Test</a:t>
            </a: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23108" y="964510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+mj-ea"/>
                <a:ea typeface="+mj-ea"/>
              </a:rPr>
              <a:t>BLE </a:t>
            </a:r>
            <a:r>
              <a:rPr lang="en-US" altLang="zh-TW" sz="1600" dirty="0" err="1" smtClean="0">
                <a:latin typeface="+mj-ea"/>
                <a:ea typeface="+mj-ea"/>
              </a:rPr>
              <a:t>Tx</a:t>
            </a:r>
            <a:r>
              <a:rPr lang="en-US" altLang="zh-TW" sz="1600" dirty="0" smtClean="0">
                <a:latin typeface="+mj-ea"/>
                <a:ea typeface="+mj-ea"/>
              </a:rPr>
              <a:t> Test Sequence</a:t>
            </a:r>
            <a:endParaRPr lang="en-US" altLang="zh-TW" sz="1600" dirty="0">
              <a:latin typeface="+mj-ea"/>
              <a:ea typeface="+mj-ea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76317" y="1332800"/>
            <a:ext cx="511626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+mj-ea"/>
                <a:ea typeface="+mj-ea"/>
              </a:rPr>
              <a:t>1) Test Equipment </a:t>
            </a:r>
            <a:r>
              <a:rPr lang="en-US" altLang="ko-KR" sz="1400" dirty="0">
                <a:latin typeface="+mj-ea"/>
                <a:ea typeface="+mj-ea"/>
              </a:rPr>
              <a:t>is ready to receive packet from </a:t>
            </a:r>
            <a:r>
              <a:rPr lang="en-US" altLang="ko-KR" sz="1400" dirty="0" smtClean="0">
                <a:latin typeface="+mj-ea"/>
                <a:ea typeface="+mj-ea"/>
              </a:rPr>
              <a:t>DUT</a:t>
            </a:r>
          </a:p>
          <a:p>
            <a:r>
              <a:rPr lang="en-US" altLang="ko-KR" sz="1400" dirty="0">
                <a:latin typeface="+mj-ea"/>
                <a:ea typeface="+mj-ea"/>
              </a:rPr>
              <a:t>2) DUT starts to transmit </a:t>
            </a:r>
            <a:r>
              <a:rPr lang="en-US" altLang="ko-KR" sz="1400" dirty="0" smtClean="0">
                <a:latin typeface="+mj-ea"/>
                <a:ea typeface="+mj-ea"/>
              </a:rPr>
              <a:t>packet </a:t>
            </a:r>
          </a:p>
          <a:p>
            <a:pPr lvl="0"/>
            <a:r>
              <a:rPr lang="en-US" altLang="ko-KR" sz="1400" dirty="0" smtClean="0">
                <a:latin typeface="+mj-ea"/>
              </a:rPr>
              <a:t>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</a:t>
            </a:r>
            <a:r>
              <a:rPr lang="en-US" altLang="ko-KR" sz="1400" dirty="0">
                <a:latin typeface="+mj-ea"/>
              </a:rPr>
              <a:t>03 </a:t>
            </a:r>
            <a:r>
              <a:rPr lang="en-US" altLang="ko-KR" sz="1400" dirty="0" smtClean="0">
                <a:latin typeface="+mj-ea"/>
              </a:rPr>
              <a:t>0003</a:t>
            </a:r>
            <a:endParaRPr lang="en-US" altLang="ko-KR" sz="1400" dirty="0">
              <a:latin typeface="+mj-ea"/>
            </a:endParaRPr>
          </a:p>
          <a:p>
            <a:r>
              <a:rPr lang="en-US" altLang="ko-KR" sz="1400" dirty="0" smtClean="0">
                <a:latin typeface="+mj-ea"/>
                <a:ea typeface="+mj-ea"/>
              </a:rPr>
              <a:t>   </a:t>
            </a:r>
            <a:r>
              <a:rPr lang="en-US" altLang="ko-KR" sz="1400" dirty="0" err="1" smtClean="0">
                <a:latin typeface="+mj-ea"/>
                <a:ea typeface="+mj-ea"/>
              </a:rPr>
              <a:t>hcicmd</a:t>
            </a:r>
            <a:r>
              <a:rPr lang="en-US" altLang="ko-KR" sz="1400" dirty="0" smtClean="0">
                <a:latin typeface="+mj-ea"/>
                <a:ea typeface="+mj-ea"/>
              </a:rPr>
              <a:t>  08 00</a:t>
            </a:r>
            <a:r>
              <a:rPr lang="it-IT" altLang="ko-KR" sz="1400" dirty="0" smtClean="0">
                <a:latin typeface="+mj-ea"/>
                <a:ea typeface="+mj-ea"/>
              </a:rPr>
              <a:t>1E </a:t>
            </a:r>
            <a:r>
              <a:rPr lang="it-IT" altLang="ko-KR" sz="1400" b="1" dirty="0" smtClean="0">
                <a:solidFill>
                  <a:srgbClr val="0000FF"/>
                </a:solidFill>
                <a:latin typeface="+mj-ea"/>
                <a:ea typeface="+mj-ea"/>
              </a:rPr>
              <a:t>PP</a:t>
            </a:r>
            <a:r>
              <a:rPr lang="it-IT" altLang="ko-KR" sz="1400" dirty="0" smtClean="0">
                <a:latin typeface="+mj-ea"/>
                <a:ea typeface="+mj-ea"/>
              </a:rPr>
              <a:t> </a:t>
            </a:r>
            <a:r>
              <a:rPr lang="it-IT" altLang="ko-KR" sz="1400" dirty="0">
                <a:latin typeface="+mj-ea"/>
                <a:ea typeface="+mj-ea"/>
              </a:rPr>
              <a:t>25 </a:t>
            </a:r>
            <a:r>
              <a:rPr lang="it-IT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MM</a:t>
            </a:r>
          </a:p>
          <a:p>
            <a:r>
              <a:rPr lang="en-US" altLang="zh-CN" sz="1400" dirty="0" smtClean="0">
                <a:solidFill>
                  <a:srgbClr val="00B050"/>
                </a:solidFill>
                <a:latin typeface="+mj-ea"/>
                <a:ea typeface="+mj-ea"/>
                <a:cs typeface="Taipei"/>
              </a:rPr>
              <a:t>	</a:t>
            </a:r>
            <a:r>
              <a:rPr lang="en-US" altLang="zh-CN" sz="1400" b="1" dirty="0" smtClean="0">
                <a:solidFill>
                  <a:srgbClr val="0000FF"/>
                </a:solidFill>
                <a:latin typeface="+mj-ea"/>
                <a:ea typeface="+mj-ea"/>
                <a:cs typeface="Taipei"/>
              </a:rPr>
              <a:t>PP</a:t>
            </a:r>
            <a:r>
              <a:rPr lang="en-US" altLang="zh-CN" sz="1400" dirty="0">
                <a:latin typeface="+mj-ea"/>
                <a:ea typeface="+mj-ea"/>
                <a:cs typeface="Taipei"/>
              </a:rPr>
              <a:t>: BLE </a:t>
            </a:r>
            <a:r>
              <a:rPr lang="en-US" altLang="zh-CN" sz="1400" dirty="0" err="1">
                <a:latin typeface="+mj-ea"/>
                <a:ea typeface="+mj-ea"/>
                <a:cs typeface="Taipei"/>
              </a:rPr>
              <a:t>Tx</a:t>
            </a:r>
            <a:r>
              <a:rPr lang="en-US" altLang="zh-CN" sz="1400" dirty="0">
                <a:latin typeface="+mj-ea"/>
                <a:ea typeface="+mj-ea"/>
                <a:cs typeface="Taipei"/>
              </a:rPr>
              <a:t> </a:t>
            </a:r>
            <a:r>
              <a:rPr lang="en-US" altLang="zh-CN" sz="1400" dirty="0" smtClean="0">
                <a:latin typeface="+mj-ea"/>
                <a:ea typeface="+mj-ea"/>
                <a:cs typeface="Taipei"/>
              </a:rPr>
              <a:t>Channel  (Range: 0x00 ~ 0x27)</a:t>
            </a:r>
            <a:endParaRPr lang="en-US" altLang="zh-CN" sz="1400" dirty="0">
              <a:latin typeface="+mj-ea"/>
              <a:ea typeface="+mj-ea"/>
              <a:cs typeface="Taipei"/>
            </a:endParaRPr>
          </a:p>
          <a:p>
            <a:r>
              <a:rPr lang="en-US" altLang="zh-CN" sz="1400" dirty="0" smtClean="0">
                <a:solidFill>
                  <a:srgbClr val="00B050"/>
                </a:solidFill>
                <a:latin typeface="+mj-ea"/>
                <a:ea typeface="+mj-ea"/>
                <a:cs typeface="Taipei"/>
              </a:rPr>
              <a:t>	</a:t>
            </a:r>
            <a:r>
              <a:rPr lang="en-US" altLang="zh-CN" sz="1400" b="1" dirty="0" smtClean="0">
                <a:solidFill>
                  <a:srgbClr val="FF0000"/>
                </a:solidFill>
                <a:latin typeface="+mj-ea"/>
                <a:ea typeface="+mj-ea"/>
                <a:cs typeface="Taipei"/>
              </a:rPr>
              <a:t>MM</a:t>
            </a:r>
            <a:r>
              <a:rPr lang="en-US" altLang="zh-CN" sz="1400" dirty="0">
                <a:latin typeface="+mj-ea"/>
                <a:ea typeface="+mj-ea"/>
                <a:cs typeface="Taipei"/>
              </a:rPr>
              <a:t>: </a:t>
            </a:r>
            <a:r>
              <a:rPr lang="en-US" altLang="zh-CN" sz="1400" dirty="0" err="1">
                <a:latin typeface="+mj-ea"/>
                <a:ea typeface="+mj-ea"/>
                <a:cs typeface="Taipei"/>
              </a:rPr>
              <a:t>Tx</a:t>
            </a:r>
            <a:r>
              <a:rPr lang="en-US" altLang="zh-CN" sz="1400" dirty="0">
                <a:latin typeface="+mj-ea"/>
                <a:ea typeface="+mj-ea"/>
                <a:cs typeface="Taipei"/>
              </a:rPr>
              <a:t> </a:t>
            </a:r>
            <a:r>
              <a:rPr lang="en-US" altLang="zh-CN" sz="1400" dirty="0" smtClean="0">
                <a:latin typeface="+mj-ea"/>
                <a:ea typeface="+mj-ea"/>
                <a:cs typeface="Taipei"/>
              </a:rPr>
              <a:t>Pattern</a:t>
            </a:r>
          </a:p>
          <a:p>
            <a:endParaRPr lang="en-US" altLang="ko-KR" sz="1400" dirty="0" smtClean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3) Stop DUT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</a:t>
            </a:r>
            <a:r>
              <a:rPr lang="en-US" altLang="ko-KR" sz="1400" dirty="0" err="1" smtClean="0"/>
              <a:t>hcicmd</a:t>
            </a:r>
            <a:r>
              <a:rPr lang="en-US" altLang="ko-KR" sz="1400" dirty="0" smtClean="0"/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08 001F</a:t>
            </a:r>
            <a:endParaRPr lang="en-US" altLang="ko-KR" sz="1400" dirty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4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) Reset DUT</a:t>
            </a:r>
          </a:p>
          <a:p>
            <a:pPr lvl="0"/>
            <a:r>
              <a:rPr lang="en-US" altLang="ko-KR" sz="1400" dirty="0">
                <a:latin typeface="+mj-ea"/>
              </a:rPr>
              <a:t> </a:t>
            </a:r>
            <a:r>
              <a:rPr lang="en-US" altLang="ko-KR" sz="1400" dirty="0" smtClean="0">
                <a:latin typeface="+mj-ea"/>
              </a:rPr>
              <a:t>   </a:t>
            </a:r>
            <a:r>
              <a:rPr lang="en-US" altLang="ko-KR" sz="1400" dirty="0" err="1" smtClean="0"/>
              <a:t>hcicmd</a:t>
            </a:r>
            <a:r>
              <a:rPr lang="en-US" altLang="ko-KR" sz="1400" dirty="0" smtClean="0"/>
              <a:t> </a:t>
            </a:r>
            <a:r>
              <a:rPr lang="en-US" altLang="ko-KR" sz="1400" dirty="0" smtClean="0">
                <a:latin typeface="+mj-ea"/>
              </a:rPr>
              <a:t> </a:t>
            </a:r>
            <a:r>
              <a:rPr lang="en-US" altLang="ko-KR" sz="1400" dirty="0">
                <a:latin typeface="+mj-ea"/>
              </a:rPr>
              <a:t>03 </a:t>
            </a:r>
            <a:r>
              <a:rPr lang="en-US" altLang="ko-KR" sz="1400" dirty="0" smtClean="0">
                <a:latin typeface="+mj-ea"/>
              </a:rPr>
              <a:t>0003</a:t>
            </a:r>
            <a:endParaRPr lang="en-US" altLang="ko-KR" sz="1400" dirty="0">
              <a:latin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705529"/>
              </p:ext>
            </p:extLst>
          </p:nvPr>
        </p:nvGraphicFramePr>
        <p:xfrm>
          <a:off x="8123273" y="1359682"/>
          <a:ext cx="3528392" cy="1317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5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28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Pseudo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Bit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Sequence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</a:t>
                      </a:r>
                      <a:r>
                        <a:rPr lang="en-US" altLang="zh-TW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(Default) </a:t>
                      </a:r>
                      <a:endParaRPr lang="en-US" altLang="zh-TW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11110000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8005109" y="851851"/>
            <a:ext cx="14980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Patten</a:t>
            </a:r>
          </a:p>
        </p:txBody>
      </p:sp>
    </p:spTree>
    <p:extLst>
      <p:ext uri="{BB962C8B-B14F-4D97-AF65-F5344CB8AC3E}">
        <p14:creationId xmlns:p14="http://schemas.microsoft.com/office/powerpoint/2010/main" val="736955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Tx</a:t>
            </a:r>
            <a:r>
              <a:rPr lang="en-US" altLang="ko-KR" dirty="0"/>
              <a:t> </a:t>
            </a:r>
            <a:r>
              <a:rPr lang="en-US" altLang="ko-KR" dirty="0" smtClean="0"/>
              <a:t>Test - Examples</a:t>
            </a:r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02367" y="1438038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+mj-ea"/>
                <a:ea typeface="+mj-ea"/>
              </a:rPr>
              <a:t>Examples</a:t>
            </a:r>
            <a:endParaRPr lang="en-US" altLang="zh-TW" sz="1600" dirty="0"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899592" y="1806328"/>
            <a:ext cx="7992888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+mj-ea"/>
              </a:rPr>
              <a:t>1) Test Equipment is ready to receive packet from DUT</a:t>
            </a:r>
          </a:p>
          <a:p>
            <a:r>
              <a:rPr lang="en-US" altLang="ko-KR" sz="1400" dirty="0">
                <a:latin typeface="+mj-ea"/>
              </a:rPr>
              <a:t>2) DUT starts to </a:t>
            </a:r>
            <a:r>
              <a:rPr lang="en-US" altLang="ko-KR" sz="1400" dirty="0" smtClean="0">
                <a:latin typeface="+mj-ea"/>
              </a:rPr>
              <a:t>transmit</a:t>
            </a:r>
          </a:p>
          <a:p>
            <a:pPr lvl="0"/>
            <a:r>
              <a:rPr lang="en-US" altLang="ko-KR" sz="1400" dirty="0" smtClean="0">
                <a:latin typeface="+mj-ea"/>
              </a:rPr>
              <a:t>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03 0003</a:t>
            </a:r>
          </a:p>
          <a:p>
            <a:pPr lvl="1"/>
            <a:r>
              <a:rPr lang="en-US" altLang="ko-KR" sz="1000" dirty="0">
                <a:latin typeface="+mj-ea"/>
              </a:rPr>
              <a:t>&gt;&gt;&gt; HCI </a:t>
            </a:r>
            <a:r>
              <a:rPr lang="en-US" altLang="ko-KR" sz="1000" dirty="0" err="1">
                <a:latin typeface="+mj-ea"/>
              </a:rPr>
              <a:t>Tx</a:t>
            </a:r>
            <a:r>
              <a:rPr lang="en-US" altLang="ko-KR" sz="1000" dirty="0">
                <a:latin typeface="+mj-ea"/>
              </a:rPr>
              <a:t> Buffer:</a:t>
            </a:r>
          </a:p>
          <a:p>
            <a:pPr lvl="1"/>
            <a:r>
              <a:rPr lang="en-US" altLang="ko-KR" sz="1000" dirty="0">
                <a:latin typeface="+mj-ea"/>
              </a:rPr>
              <a:t>&gt;&gt;&gt; 0x00000000 : 01 03 0C 00</a:t>
            </a:r>
          </a:p>
          <a:p>
            <a:pPr lvl="1"/>
            <a:r>
              <a:rPr lang="en-US" altLang="ko-KR" sz="1000" dirty="0">
                <a:latin typeface="+mj-ea"/>
              </a:rPr>
              <a:t>&lt;&lt;&lt; HCI Rx buffer:</a:t>
            </a:r>
          </a:p>
          <a:p>
            <a:pPr lvl="1"/>
            <a:r>
              <a:rPr lang="en-US" altLang="ko-KR" sz="1000" dirty="0">
                <a:latin typeface="+mj-ea"/>
              </a:rPr>
              <a:t>&lt;&lt;&lt; 0x00000000 : 04 0E 04 01 03 0C </a:t>
            </a:r>
            <a:r>
              <a:rPr lang="en-US" altLang="ko-KR" sz="1000" dirty="0" smtClean="0">
                <a:latin typeface="+mj-ea"/>
              </a:rPr>
              <a:t>00</a:t>
            </a:r>
            <a:endParaRPr lang="en-US" altLang="ko-KR" sz="1000" dirty="0">
              <a:latin typeface="+mj-ea"/>
            </a:endParaRPr>
          </a:p>
          <a:p>
            <a:r>
              <a:rPr lang="en-US" altLang="ko-KR" sz="1400" dirty="0">
                <a:latin typeface="+mj-ea"/>
              </a:rPr>
              <a:t>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 </a:t>
            </a:r>
            <a:r>
              <a:rPr lang="en-US" altLang="ko-KR" sz="1400" dirty="0">
                <a:latin typeface="+mj-ea"/>
              </a:rPr>
              <a:t>08 00</a:t>
            </a:r>
            <a:r>
              <a:rPr lang="it-IT" altLang="ko-KR" sz="1400" dirty="0">
                <a:latin typeface="+mj-ea"/>
              </a:rPr>
              <a:t>1E </a:t>
            </a:r>
            <a:r>
              <a:rPr lang="it-IT" altLang="ko-KR" sz="1400" b="1" dirty="0" smtClean="0">
                <a:solidFill>
                  <a:srgbClr val="0000FF"/>
                </a:solidFill>
                <a:latin typeface="+mj-ea"/>
              </a:rPr>
              <a:t>00</a:t>
            </a:r>
            <a:r>
              <a:rPr lang="it-IT" altLang="ko-KR" sz="1400" dirty="0" smtClean="0">
                <a:latin typeface="+mj-ea"/>
              </a:rPr>
              <a:t> </a:t>
            </a:r>
            <a:r>
              <a:rPr lang="it-IT" altLang="ko-KR" sz="1400" dirty="0">
                <a:latin typeface="+mj-ea"/>
              </a:rPr>
              <a:t>25 </a:t>
            </a:r>
            <a:r>
              <a:rPr lang="it-IT" altLang="ko-KR" sz="1400" b="1" dirty="0" smtClean="0">
                <a:solidFill>
                  <a:srgbClr val="FF0000"/>
                </a:solidFill>
                <a:latin typeface="+mj-ea"/>
              </a:rPr>
              <a:t>00</a:t>
            </a:r>
          </a:p>
          <a:p>
            <a:pPr lvl="1"/>
            <a:r>
              <a:rPr lang="it-IT" altLang="ko-KR" sz="1000" dirty="0">
                <a:solidFill>
                  <a:prstClr val="black"/>
                </a:solidFill>
                <a:latin typeface="맑은 고딕"/>
              </a:rPr>
              <a:t>&gt;&gt;&gt; HCI Tx Buffer:</a:t>
            </a:r>
          </a:p>
          <a:p>
            <a:pPr lvl="1"/>
            <a:r>
              <a:rPr lang="it-IT" altLang="ko-KR" sz="1000" dirty="0">
                <a:solidFill>
                  <a:prstClr val="black"/>
                </a:solidFill>
                <a:latin typeface="맑은 고딕"/>
              </a:rPr>
              <a:t>&gt;&gt;&gt; 0x00000000 : 01 1E 20 03 00 25 00</a:t>
            </a:r>
          </a:p>
          <a:p>
            <a:pPr lvl="1"/>
            <a:r>
              <a:rPr lang="it-IT" altLang="ko-KR" sz="1000" dirty="0">
                <a:solidFill>
                  <a:prstClr val="black"/>
                </a:solidFill>
                <a:latin typeface="맑은 고딕"/>
              </a:rPr>
              <a:t>&lt;&lt;&lt; HCI Rx buffer:</a:t>
            </a:r>
          </a:p>
          <a:p>
            <a:pPr lvl="1"/>
            <a:r>
              <a:rPr lang="it-IT" altLang="ko-KR" sz="1000" dirty="0">
                <a:solidFill>
                  <a:prstClr val="black"/>
                </a:solidFill>
                <a:latin typeface="맑은 고딕"/>
              </a:rPr>
              <a:t>&lt;&lt;&lt; 0x00000000 : 04 0E 04 01 1E 20 00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3) Stop DUT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  </a:t>
            </a:r>
            <a:r>
              <a:rPr lang="en-US" altLang="ko-KR" sz="1400" dirty="0" err="1" smtClean="0">
                <a:solidFill>
                  <a:prstClr val="black"/>
                </a:solidFill>
                <a:latin typeface="맑은 고딕"/>
              </a:rPr>
              <a:t>hcicmd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</a:t>
            </a:r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08 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001F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&gt;&gt;&gt; HCI </a:t>
            </a:r>
            <a:r>
              <a:rPr lang="en-US" altLang="ko-KR" sz="1050" dirty="0" err="1">
                <a:solidFill>
                  <a:prstClr val="black"/>
                </a:solidFill>
                <a:latin typeface="맑은 고딕"/>
              </a:rPr>
              <a:t>Tx</a:t>
            </a:r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 Buffer: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&gt;&gt;&gt; 0x00000000 : 01 1F 20 00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&lt;&lt;&lt; HCI Rx buffer: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&lt;&lt;&lt; 0x00000000 : 04 0E 06 01 1F 20 00 00 00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4) Reset DUT</a:t>
            </a:r>
          </a:p>
          <a:p>
            <a:pPr lvl="0"/>
            <a:r>
              <a:rPr lang="en-US" altLang="ko-KR" sz="1400" dirty="0" smtClean="0">
                <a:latin typeface="+mj-ea"/>
              </a:rPr>
              <a:t> 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</a:t>
            </a:r>
            <a:r>
              <a:rPr lang="en-US" altLang="ko-KR" sz="1400" dirty="0">
                <a:latin typeface="+mj-ea"/>
              </a:rPr>
              <a:t>03 </a:t>
            </a:r>
            <a:r>
              <a:rPr lang="en-US" altLang="ko-KR" sz="1400" dirty="0" smtClean="0">
                <a:latin typeface="+mj-ea"/>
              </a:rPr>
              <a:t>0003</a:t>
            </a:r>
          </a:p>
          <a:p>
            <a:pPr lvl="1"/>
            <a:r>
              <a:rPr lang="en-US" altLang="ko-KR" sz="1000" dirty="0">
                <a:latin typeface="+mj-ea"/>
              </a:rPr>
              <a:t>&gt;&gt;&gt; HCI </a:t>
            </a:r>
            <a:r>
              <a:rPr lang="en-US" altLang="ko-KR" sz="1000" dirty="0" err="1">
                <a:latin typeface="+mj-ea"/>
              </a:rPr>
              <a:t>Tx</a:t>
            </a:r>
            <a:r>
              <a:rPr lang="en-US" altLang="ko-KR" sz="1000" dirty="0">
                <a:latin typeface="+mj-ea"/>
              </a:rPr>
              <a:t> Buffer:</a:t>
            </a:r>
          </a:p>
          <a:p>
            <a:pPr lvl="1"/>
            <a:r>
              <a:rPr lang="en-US" altLang="ko-KR" sz="1000" dirty="0">
                <a:latin typeface="+mj-ea"/>
              </a:rPr>
              <a:t>&gt;&gt;&gt; 0x00000000 : 01 03 0C 00</a:t>
            </a:r>
          </a:p>
          <a:p>
            <a:pPr lvl="1"/>
            <a:r>
              <a:rPr lang="en-US" altLang="ko-KR" sz="1000" dirty="0">
                <a:latin typeface="+mj-ea"/>
              </a:rPr>
              <a:t>&lt;&lt;&lt; HCI Rx buffer:</a:t>
            </a:r>
          </a:p>
          <a:p>
            <a:pPr lvl="1"/>
            <a:r>
              <a:rPr lang="en-US" altLang="ko-KR" sz="1000" dirty="0">
                <a:latin typeface="+mj-ea"/>
              </a:rPr>
              <a:t>&lt;&lt;&lt; 0x00000000 : 04 0E 04 01 03 0C </a:t>
            </a:r>
            <a:r>
              <a:rPr lang="en-US" altLang="ko-KR" sz="1000" dirty="0" smtClean="0">
                <a:latin typeface="+mj-ea"/>
              </a:rPr>
              <a:t>00</a:t>
            </a:r>
            <a:endParaRPr lang="en-US" altLang="ko-KR" sz="10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47690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Rx Test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02367" y="1438038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+mj-ea"/>
                <a:ea typeface="+mj-ea"/>
              </a:rPr>
              <a:t>BLE </a:t>
            </a:r>
            <a:r>
              <a:rPr lang="en-US" altLang="zh-TW" sz="1600" dirty="0">
                <a:latin typeface="+mj-ea"/>
                <a:ea typeface="+mj-ea"/>
              </a:rPr>
              <a:t>R</a:t>
            </a:r>
            <a:r>
              <a:rPr lang="en-US" altLang="zh-TW" sz="1600" dirty="0" smtClean="0">
                <a:latin typeface="+mj-ea"/>
                <a:ea typeface="+mj-ea"/>
              </a:rPr>
              <a:t>x Test Sequence</a:t>
            </a:r>
            <a:endParaRPr lang="en-US" altLang="zh-TW" sz="1600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55576" y="1806328"/>
            <a:ext cx="828092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+mj-ea"/>
                <a:ea typeface="+mj-ea"/>
              </a:rPr>
              <a:t>1) </a:t>
            </a:r>
            <a:r>
              <a:rPr lang="en-US" altLang="ko-KR" sz="1400" dirty="0">
                <a:latin typeface="+mj-ea"/>
                <a:ea typeface="+mj-ea"/>
              </a:rPr>
              <a:t>Test Equipment is ready to transmit packet from DUT</a:t>
            </a:r>
          </a:p>
          <a:p>
            <a:r>
              <a:rPr lang="en-US" altLang="ko-KR" sz="1400" dirty="0">
                <a:latin typeface="+mj-ea"/>
                <a:ea typeface="+mj-ea"/>
              </a:rPr>
              <a:t>2) Test Equipment is starts to transmit DM1 packet with length 17 bytes</a:t>
            </a:r>
          </a:p>
          <a:p>
            <a:pPr lvl="0"/>
            <a:r>
              <a:rPr lang="en-US" altLang="ko-KR" sz="1400" dirty="0" err="1" smtClean="0">
                <a:latin typeface="+mj-ea"/>
                <a:ea typeface="+mj-ea"/>
              </a:rPr>
              <a:t>hcicmd</a:t>
            </a:r>
            <a:r>
              <a:rPr lang="en-US" altLang="ko-KR" sz="1400" dirty="0" smtClean="0">
                <a:latin typeface="+mj-ea"/>
                <a:ea typeface="+mj-ea"/>
              </a:rPr>
              <a:t>   08 00</a:t>
            </a:r>
            <a:r>
              <a:rPr lang="it-IT" altLang="ko-KR" sz="1400" dirty="0" smtClean="0">
                <a:latin typeface="+mj-ea"/>
                <a:ea typeface="+mj-ea"/>
              </a:rPr>
              <a:t>1D </a:t>
            </a:r>
            <a:r>
              <a:rPr lang="it-IT" altLang="ko-KR" sz="1400" b="1" dirty="0" smtClean="0">
                <a:solidFill>
                  <a:srgbClr val="0000FF"/>
                </a:solidFill>
                <a:latin typeface="+mj-ea"/>
                <a:ea typeface="+mj-ea"/>
              </a:rPr>
              <a:t>PP</a:t>
            </a:r>
            <a:endParaRPr lang="it-IT" altLang="ko-KR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en-US" altLang="zh-CN" sz="1400" dirty="0" smtClean="0">
                <a:solidFill>
                  <a:srgbClr val="00B050"/>
                </a:solidFill>
                <a:latin typeface="+mj-ea"/>
                <a:ea typeface="+mj-ea"/>
                <a:cs typeface="Taipei"/>
              </a:rPr>
              <a:t>	</a:t>
            </a:r>
            <a:r>
              <a:rPr lang="en-US" altLang="zh-CN" sz="1400" b="1" dirty="0" smtClean="0">
                <a:solidFill>
                  <a:srgbClr val="0000FF"/>
                </a:solidFill>
                <a:latin typeface="+mj-ea"/>
                <a:ea typeface="+mj-ea"/>
                <a:cs typeface="Taipei"/>
              </a:rPr>
              <a:t>PP</a:t>
            </a:r>
            <a:r>
              <a:rPr lang="en-US" altLang="zh-CN" sz="1400" dirty="0">
                <a:latin typeface="+mj-ea"/>
                <a:ea typeface="+mj-ea"/>
                <a:cs typeface="Taipei"/>
              </a:rPr>
              <a:t>: BLE </a:t>
            </a:r>
            <a:r>
              <a:rPr lang="en-US" altLang="zh-CN" sz="1400" dirty="0" smtClean="0">
                <a:latin typeface="+mj-ea"/>
                <a:ea typeface="+mj-ea"/>
                <a:cs typeface="Taipei"/>
              </a:rPr>
              <a:t>Rx Channel  (Range: 0x00 ~ 0x27)</a:t>
            </a:r>
            <a:endParaRPr lang="en-US" altLang="zh-CN" sz="1400" dirty="0">
              <a:latin typeface="+mj-ea"/>
              <a:ea typeface="+mj-ea"/>
              <a:cs typeface="Taipei"/>
            </a:endParaRPr>
          </a:p>
          <a:p>
            <a:endParaRPr lang="en-US" altLang="ko-KR" sz="1400" dirty="0" smtClean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3) Stop DUT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  </a:t>
            </a:r>
            <a:r>
              <a:rPr lang="en-US" altLang="ko-KR" sz="1400" dirty="0" err="1" smtClean="0">
                <a:solidFill>
                  <a:prstClr val="black"/>
                </a:solidFill>
                <a:latin typeface="맑은 고딕"/>
              </a:rPr>
              <a:t>hcicmd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08 001F</a:t>
            </a:r>
          </a:p>
          <a:p>
            <a:pPr lvl="1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&gt;&gt;&gt; HCI </a:t>
            </a:r>
            <a:r>
              <a:rPr lang="en-US" altLang="ko-KR" sz="1400" dirty="0" err="1">
                <a:solidFill>
                  <a:prstClr val="black"/>
                </a:solidFill>
                <a:latin typeface="맑은 고딕"/>
              </a:rPr>
              <a:t>Tx</a:t>
            </a:r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 Buffer:</a:t>
            </a:r>
          </a:p>
          <a:p>
            <a:pPr lvl="1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&gt;&gt;&gt; 0x00000000 : 01 1F 20 00</a:t>
            </a:r>
          </a:p>
          <a:p>
            <a:pPr lvl="1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&lt;&lt;&lt; HCI Rx buffer:</a:t>
            </a:r>
          </a:p>
          <a:p>
            <a:pPr lvl="1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&lt;&lt;&lt; 0x00000000 : 04 0E 06 01 1F 20 00 </a:t>
            </a:r>
            <a:r>
              <a:rPr lang="en-US" altLang="ko-KR" sz="1400" b="1" dirty="0" smtClean="0">
                <a:solidFill>
                  <a:srgbClr val="FF0000"/>
                </a:solidFill>
                <a:latin typeface="맑은 고딕"/>
              </a:rPr>
              <a:t>R1 R2 </a:t>
            </a:r>
          </a:p>
          <a:p>
            <a:pPr lvl="1"/>
            <a:r>
              <a:rPr lang="en-US" altLang="zh-TW" sz="1400" b="1" dirty="0">
                <a:solidFill>
                  <a:srgbClr val="FF0000"/>
                </a:solidFill>
                <a:latin typeface="맑은 고딕"/>
              </a:rPr>
              <a:t>0xR2R1</a:t>
            </a:r>
            <a:r>
              <a:rPr lang="en-US" altLang="zh-TW" sz="1400" dirty="0">
                <a:solidFill>
                  <a:prstClr val="black"/>
                </a:solidFill>
                <a:latin typeface="맑은 고딕"/>
              </a:rPr>
              <a:t>: Total Received Packet </a:t>
            </a:r>
          </a:p>
          <a:p>
            <a:pPr lvl="1"/>
            <a:endParaRPr lang="en-US" altLang="ko-KR" sz="1400" dirty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4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) Reset DUT</a:t>
            </a:r>
          </a:p>
          <a:p>
            <a:pPr lvl="0"/>
            <a:r>
              <a:rPr lang="en-US" altLang="ko-KR" sz="1400" dirty="0">
                <a:latin typeface="+mj-ea"/>
              </a:rPr>
              <a:t> 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</a:t>
            </a:r>
            <a:r>
              <a:rPr lang="en-US" altLang="ko-KR" sz="1400" dirty="0">
                <a:latin typeface="+mj-ea"/>
              </a:rPr>
              <a:t>03 </a:t>
            </a:r>
            <a:r>
              <a:rPr lang="en-US" altLang="ko-KR" sz="1400" dirty="0" smtClean="0">
                <a:latin typeface="+mj-ea"/>
              </a:rPr>
              <a:t>0003</a:t>
            </a:r>
            <a:endParaRPr lang="en-US" altLang="ko-KR" sz="14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217461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Rx </a:t>
            </a:r>
            <a:r>
              <a:rPr lang="en-US" altLang="ko-KR" dirty="0"/>
              <a:t>Test - Examples</a:t>
            </a:r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55410" y="866538"/>
            <a:ext cx="75820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altLang="zh-TW" sz="1600" dirty="0" smtClean="0">
                <a:latin typeface="+mj-ea"/>
                <a:ea typeface="+mj-ea"/>
              </a:rPr>
              <a:t>Examples</a:t>
            </a:r>
            <a:endParaRPr lang="en-US" altLang="zh-TW" sz="1600" dirty="0">
              <a:latin typeface="+mj-ea"/>
              <a:ea typeface="+mj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752635" y="1234828"/>
            <a:ext cx="7992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+mj-ea"/>
              </a:rPr>
              <a:t>1) Test Equipment is ready to transmit packet from DUT</a:t>
            </a:r>
          </a:p>
          <a:p>
            <a:r>
              <a:rPr lang="en-US" altLang="ko-KR" sz="1400" dirty="0">
                <a:latin typeface="+mj-ea"/>
              </a:rPr>
              <a:t>2) Test Equipment is starts to transmit DM1 packet with length 17 bytes</a:t>
            </a:r>
          </a:p>
          <a:p>
            <a:pPr lvl="0"/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08 </a:t>
            </a:r>
            <a:r>
              <a:rPr lang="en-US" altLang="ko-KR" sz="1400" dirty="0">
                <a:latin typeface="+mj-ea"/>
              </a:rPr>
              <a:t>00</a:t>
            </a:r>
            <a:r>
              <a:rPr lang="it-IT" altLang="ko-KR" sz="1400" dirty="0">
                <a:latin typeface="+mj-ea"/>
              </a:rPr>
              <a:t>1D </a:t>
            </a:r>
            <a:r>
              <a:rPr lang="it-IT" altLang="ko-KR" sz="1400" b="1" dirty="0" smtClean="0">
                <a:solidFill>
                  <a:srgbClr val="0000FF"/>
                </a:solidFill>
                <a:latin typeface="+mj-ea"/>
              </a:rPr>
              <a:t>00</a:t>
            </a:r>
            <a:endParaRPr lang="it-IT" altLang="ko-KR" sz="1400" b="1" dirty="0">
              <a:solidFill>
                <a:srgbClr val="FF0000"/>
              </a:solidFill>
              <a:latin typeface="+mj-ea"/>
            </a:endParaRPr>
          </a:p>
          <a:p>
            <a:pPr lvl="1"/>
            <a:r>
              <a:rPr lang="nn-NO" altLang="ko-KR" sz="1000" dirty="0">
                <a:solidFill>
                  <a:prstClr val="black"/>
                </a:solidFill>
                <a:latin typeface="맑은 고딕"/>
              </a:rPr>
              <a:t>&gt;&gt;&gt; HCI Tx Buffer:</a:t>
            </a:r>
          </a:p>
          <a:p>
            <a:pPr lvl="1"/>
            <a:r>
              <a:rPr lang="nn-NO" altLang="ko-KR" sz="1000" dirty="0">
                <a:solidFill>
                  <a:prstClr val="black"/>
                </a:solidFill>
                <a:latin typeface="맑은 고딕"/>
              </a:rPr>
              <a:t>&gt;&gt;&gt; 0x00000000 : 01 1D 20 01 00</a:t>
            </a:r>
          </a:p>
          <a:p>
            <a:pPr lvl="1"/>
            <a:r>
              <a:rPr lang="nn-NO" altLang="ko-KR" sz="1000" dirty="0">
                <a:solidFill>
                  <a:prstClr val="black"/>
                </a:solidFill>
                <a:latin typeface="맑은 고딕"/>
              </a:rPr>
              <a:t>&lt;&lt;&lt; HCI Rx buffer:</a:t>
            </a:r>
          </a:p>
          <a:p>
            <a:pPr lvl="1"/>
            <a:r>
              <a:rPr lang="nn-NO" altLang="ko-KR" sz="1000" dirty="0">
                <a:solidFill>
                  <a:prstClr val="black"/>
                </a:solidFill>
                <a:latin typeface="맑은 고딕"/>
              </a:rPr>
              <a:t>&lt;&lt;&lt; 0x00000000 : 04 0E 04 01 1D 20 00</a:t>
            </a:r>
            <a:endParaRPr lang="en-US" altLang="ko-KR" sz="1000" dirty="0" smtClean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3) Stop DUT</a:t>
            </a: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  </a:t>
            </a:r>
            <a:r>
              <a:rPr lang="en-US" altLang="ko-KR" sz="1400" dirty="0" err="1" smtClean="0">
                <a:solidFill>
                  <a:prstClr val="black"/>
                </a:solidFill>
                <a:latin typeface="맑은 고딕"/>
              </a:rPr>
              <a:t>hcicmd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  </a:t>
            </a:r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08 </a:t>
            </a:r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001F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&gt;&gt;&gt; HCI </a:t>
            </a:r>
            <a:r>
              <a:rPr lang="en-US" altLang="ko-KR" sz="1050" dirty="0" err="1">
                <a:solidFill>
                  <a:prstClr val="black"/>
                </a:solidFill>
                <a:latin typeface="맑은 고딕"/>
              </a:rPr>
              <a:t>Tx</a:t>
            </a:r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 Buffer: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&gt;&gt;&gt; 0x00000000 : 01 1F 20 00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&lt;&lt;&lt; HCI Rx buffer:</a:t>
            </a:r>
          </a:p>
          <a:p>
            <a:pPr lvl="1"/>
            <a:r>
              <a:rPr lang="en-US" altLang="ko-KR" sz="1050" dirty="0">
                <a:solidFill>
                  <a:prstClr val="black"/>
                </a:solidFill>
                <a:latin typeface="맑은 고딕"/>
              </a:rPr>
              <a:t>&lt;&lt;&lt; 0x00000000 : 04 0E 06 01 1F 20 00 00 </a:t>
            </a:r>
            <a:r>
              <a:rPr lang="en-US" altLang="ko-KR" sz="1050" dirty="0" smtClean="0">
                <a:solidFill>
                  <a:prstClr val="black"/>
                </a:solidFill>
                <a:latin typeface="맑은 고딕"/>
              </a:rPr>
              <a:t>00</a:t>
            </a:r>
            <a:endParaRPr lang="en-US" altLang="ko-KR" sz="1400" dirty="0" smtClean="0">
              <a:solidFill>
                <a:prstClr val="black"/>
              </a:solidFill>
              <a:latin typeface="맑은 고딕"/>
            </a:endParaRPr>
          </a:p>
          <a:p>
            <a:pPr lvl="0"/>
            <a:r>
              <a:rPr lang="en-US" altLang="ko-KR" sz="1400" dirty="0" smtClean="0">
                <a:solidFill>
                  <a:prstClr val="black"/>
                </a:solidFill>
                <a:latin typeface="맑은 고딕"/>
              </a:rPr>
              <a:t>4</a:t>
            </a:r>
            <a:r>
              <a:rPr lang="en-US" altLang="ko-KR" sz="1400" dirty="0">
                <a:solidFill>
                  <a:prstClr val="black"/>
                </a:solidFill>
                <a:latin typeface="맑은 고딕"/>
              </a:rPr>
              <a:t>) Reset DUT</a:t>
            </a:r>
          </a:p>
          <a:p>
            <a:pPr lvl="0"/>
            <a:r>
              <a:rPr lang="en-US" altLang="ko-KR" sz="1400" dirty="0">
                <a:latin typeface="+mj-ea"/>
              </a:rPr>
              <a:t>    </a:t>
            </a:r>
            <a:r>
              <a:rPr lang="en-US" altLang="ko-KR" sz="1400" dirty="0" err="1" smtClean="0">
                <a:latin typeface="+mj-ea"/>
              </a:rPr>
              <a:t>hcicmd</a:t>
            </a:r>
            <a:r>
              <a:rPr lang="en-US" altLang="ko-KR" sz="1400" dirty="0" smtClean="0">
                <a:latin typeface="+mj-ea"/>
              </a:rPr>
              <a:t>  </a:t>
            </a:r>
            <a:r>
              <a:rPr lang="en-US" altLang="ko-KR" sz="1400" dirty="0">
                <a:latin typeface="+mj-ea"/>
              </a:rPr>
              <a:t>03 </a:t>
            </a:r>
            <a:r>
              <a:rPr lang="en-US" altLang="ko-KR" sz="1400" dirty="0" smtClean="0">
                <a:latin typeface="+mj-ea"/>
              </a:rPr>
              <a:t>0003</a:t>
            </a:r>
          </a:p>
          <a:p>
            <a:pPr lvl="1"/>
            <a:r>
              <a:rPr lang="en-US" altLang="ko-KR" sz="1000" dirty="0">
                <a:latin typeface="+mj-ea"/>
              </a:rPr>
              <a:t>&lt; HCI Command: </a:t>
            </a:r>
            <a:r>
              <a:rPr lang="en-US" altLang="ko-KR" sz="1000" dirty="0" err="1">
                <a:latin typeface="+mj-ea"/>
              </a:rPr>
              <a:t>ogf</a:t>
            </a:r>
            <a:r>
              <a:rPr lang="en-US" altLang="ko-KR" sz="1000" dirty="0">
                <a:latin typeface="+mj-ea"/>
              </a:rPr>
              <a:t> 0x03, </a:t>
            </a:r>
            <a:r>
              <a:rPr lang="en-US" altLang="ko-KR" sz="1000" dirty="0" err="1">
                <a:latin typeface="+mj-ea"/>
              </a:rPr>
              <a:t>ocf</a:t>
            </a:r>
            <a:r>
              <a:rPr lang="en-US" altLang="ko-KR" sz="1000" dirty="0">
                <a:latin typeface="+mj-ea"/>
              </a:rPr>
              <a:t> 0x0003, </a:t>
            </a:r>
            <a:r>
              <a:rPr lang="en-US" altLang="ko-KR" sz="1000" dirty="0" err="1">
                <a:latin typeface="+mj-ea"/>
              </a:rPr>
              <a:t>plen</a:t>
            </a:r>
            <a:r>
              <a:rPr lang="en-US" altLang="ko-KR" sz="1000" dirty="0">
                <a:latin typeface="+mj-ea"/>
              </a:rPr>
              <a:t> 0</a:t>
            </a:r>
          </a:p>
          <a:p>
            <a:pPr lvl="1"/>
            <a:r>
              <a:rPr lang="en-US" altLang="ko-KR" sz="1000" dirty="0">
                <a:latin typeface="+mj-ea"/>
              </a:rPr>
              <a:t>[28251.840673] </a:t>
            </a:r>
            <a:r>
              <a:rPr lang="en-US" altLang="ko-KR" sz="1000" dirty="0" err="1">
                <a:latin typeface="+mj-ea"/>
              </a:rPr>
              <a:t>btmtk_usb_send_frame</a:t>
            </a:r>
            <a:r>
              <a:rPr lang="en-US" altLang="ko-KR" sz="1000" dirty="0">
                <a:latin typeface="+mj-ea"/>
              </a:rPr>
              <a:t> : got command : 0x03 0c 00 (HCI_RESET) </a:t>
            </a:r>
          </a:p>
          <a:p>
            <a:pPr lvl="1"/>
            <a:r>
              <a:rPr lang="en-US" altLang="ko-KR" sz="1000" dirty="0">
                <a:latin typeface="+mj-ea"/>
              </a:rPr>
              <a:t>[28251.851197] </a:t>
            </a:r>
            <a:r>
              <a:rPr lang="en-US" altLang="ko-KR" sz="1000" dirty="0" err="1">
                <a:latin typeface="+mj-ea"/>
              </a:rPr>
              <a:t>btmtk_usb_send_frame</a:t>
            </a:r>
            <a:r>
              <a:rPr lang="en-US" altLang="ko-KR" sz="1000" dirty="0">
                <a:latin typeface="+mj-ea"/>
              </a:rPr>
              <a:t> : exit </a:t>
            </a:r>
            <a:r>
              <a:rPr lang="en-US" altLang="ko-KR" sz="1000" dirty="0" err="1">
                <a:latin typeface="+mj-ea"/>
              </a:rPr>
              <a:t>reject_all_cmd</a:t>
            </a:r>
            <a:r>
              <a:rPr lang="en-US" altLang="ko-KR" sz="1000" dirty="0">
                <a:latin typeface="+mj-ea"/>
              </a:rPr>
              <a:t> state</a:t>
            </a:r>
          </a:p>
          <a:p>
            <a:pPr lvl="1"/>
            <a:r>
              <a:rPr lang="en-US" altLang="ko-KR" sz="1000" dirty="0">
                <a:latin typeface="+mj-ea"/>
              </a:rPr>
              <a:t>[28252.144393] </a:t>
            </a:r>
            <a:r>
              <a:rPr lang="en-US" altLang="ko-KR" sz="1000" dirty="0" err="1">
                <a:latin typeface="+mj-ea"/>
              </a:rPr>
              <a:t>btmtk_usb_intr_complete</a:t>
            </a:r>
            <a:r>
              <a:rPr lang="en-US" altLang="ko-KR" sz="1000" dirty="0">
                <a:latin typeface="+mj-ea"/>
              </a:rPr>
              <a:t> : got event : 0x0E 04 01 03 0C 00 </a:t>
            </a:r>
          </a:p>
          <a:p>
            <a:pPr lvl="1"/>
            <a:r>
              <a:rPr lang="en-US" altLang="ko-KR" sz="1000" dirty="0">
                <a:latin typeface="+mj-ea"/>
              </a:rPr>
              <a:t>&gt; HCI Event: 0x0e </a:t>
            </a:r>
            <a:r>
              <a:rPr lang="en-US" altLang="ko-KR" sz="1000" dirty="0" err="1">
                <a:latin typeface="+mj-ea"/>
              </a:rPr>
              <a:t>plen</a:t>
            </a:r>
            <a:r>
              <a:rPr lang="en-US" altLang="ko-KR" sz="1000" dirty="0">
                <a:latin typeface="+mj-ea"/>
              </a:rPr>
              <a:t> 4</a:t>
            </a:r>
          </a:p>
          <a:p>
            <a:pPr lvl="1"/>
            <a:r>
              <a:rPr lang="en-US" altLang="ko-KR" sz="1000" dirty="0">
                <a:latin typeface="+mj-ea"/>
              </a:rPr>
              <a:t>  01 03 0C </a:t>
            </a:r>
            <a:r>
              <a:rPr lang="en-US" altLang="ko-KR" sz="1000" dirty="0" smtClean="0">
                <a:latin typeface="+mj-ea"/>
              </a:rPr>
              <a:t>00</a:t>
            </a:r>
            <a:endParaRPr lang="en-US" altLang="ko-KR" sz="10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67010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Bluetooth Pattern/Packet Parameter</a:t>
            </a:r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097390"/>
              </p:ext>
            </p:extLst>
          </p:nvPr>
        </p:nvGraphicFramePr>
        <p:xfrm>
          <a:off x="4902274" y="1257643"/>
          <a:ext cx="1812562" cy="52262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62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6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NULL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0x00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POLL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0x01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FHS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0x02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DM1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0x03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DH1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0x04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HV1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HV2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HV3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DV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AUX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DM3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DH3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DM5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DH5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EV3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EV4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EV5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2-DH1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2-EV3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2-DH3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2-EV5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0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2-DH5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1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3-EV3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2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3-DH1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3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3-DH3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4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  <a:latin typeface="+mn-lt"/>
                        </a:rPr>
                        <a:t>3-EV5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5"/>
                  </a:ext>
                </a:extLst>
              </a:tr>
              <a:tr h="1935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3-DH5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0x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</a:rPr>
                        <a:t>0F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601810"/>
              </p:ext>
            </p:extLst>
          </p:nvPr>
        </p:nvGraphicFramePr>
        <p:xfrm>
          <a:off x="541272" y="1257643"/>
          <a:ext cx="3528392" cy="1317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55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28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Pseudo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Random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Bit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Sequence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</a:t>
                      </a:r>
                      <a:r>
                        <a:rPr lang="en-US" altLang="zh-TW" sz="11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(Default) </a:t>
                      </a:r>
                      <a:endParaRPr lang="en-US" altLang="zh-TW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52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11110000</a:t>
                      </a:r>
                      <a:r>
                        <a:rPr lang="zh-TW" altLang="en-US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pattern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0x09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맑은 고딕" panose="020B0503020000020004" pitchFamily="50" charset="-127"/>
                      </a:endParaRPr>
                    </a:p>
                  </a:txBody>
                  <a:tcPr marL="7619" marR="7619" marT="761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060434"/>
              </p:ext>
            </p:extLst>
          </p:nvPr>
        </p:nvGraphicFramePr>
        <p:xfrm>
          <a:off x="535708" y="3082853"/>
          <a:ext cx="3519055" cy="3368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(Hex)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RR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S1</a:t>
                      </a:r>
                      <a:r>
                        <a:rPr lang="en-US" altLang="ko-KR" sz="1100" baseline="0" dirty="0" smtClean="0">
                          <a:latin typeface="+mn-lt"/>
                        </a:rPr>
                        <a:t> S2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Data length[Byte]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DM1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DM3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0A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121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DM5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224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DH1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DH3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0B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183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DH5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0F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339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2-DH1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54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2-DH3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0A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367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2-DH5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679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3-DH1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83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3-DH3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0B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552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3-DH5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0F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1021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423108" y="749812"/>
            <a:ext cx="14980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Patten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23107" y="2575022"/>
            <a:ext cx="35023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Packet Type &amp; Data Length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4814998" y="755897"/>
            <a:ext cx="19090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Packet Type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62714"/>
              </p:ext>
            </p:extLst>
          </p:nvPr>
        </p:nvGraphicFramePr>
        <p:xfrm>
          <a:off x="7436566" y="1257643"/>
          <a:ext cx="3519055" cy="1813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76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87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52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Channel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PP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+mn-lt"/>
                        </a:rPr>
                        <a:t>PP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Classic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Classic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78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4E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4E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Classic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BLE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19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13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BLE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21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39</a:t>
                      </a:r>
                      <a:endParaRPr lang="ko-KR" altLang="en-US" sz="110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BLE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7386380" y="749812"/>
            <a:ext cx="190907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Channel</a:t>
            </a:r>
          </a:p>
        </p:txBody>
      </p:sp>
    </p:spTree>
    <p:extLst>
      <p:ext uri="{BB962C8B-B14F-4D97-AF65-F5344CB8AC3E}">
        <p14:creationId xmlns:p14="http://schemas.microsoft.com/office/powerpoint/2010/main" val="29397389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Link Bluetooth Devices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0914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Pairing </a:t>
            </a:r>
            <a:r>
              <a:rPr lang="en-US" altLang="ko-KR" dirty="0" smtClean="0"/>
              <a:t>Device - Block diagram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02496" y="3623004"/>
            <a:ext cx="19543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 smtClean="0"/>
              <a:t>IPAddress</a:t>
            </a:r>
            <a:r>
              <a:rPr lang="en-US" altLang="ko-KR" sz="1000" dirty="0" smtClean="0"/>
              <a:t>: 192.168.1.3  ( DUT IP) 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20" y="2584266"/>
            <a:ext cx="1494221" cy="10913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9999" y="3584706"/>
            <a:ext cx="1483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 smtClean="0"/>
              <a:t>IPAddress</a:t>
            </a:r>
            <a:r>
              <a:rPr lang="en-US" altLang="ko-KR" sz="1000" dirty="0" smtClean="0"/>
              <a:t>: 192.168.1.2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423108" y="749812"/>
            <a:ext cx="609008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ko-KR" b="1" dirty="0" smtClean="0"/>
              <a:t>Block diagram</a:t>
            </a: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409" y="3024677"/>
            <a:ext cx="540090" cy="540090"/>
          </a:xfrm>
          <a:prstGeom prst="rect">
            <a:avLst/>
          </a:prstGeom>
        </p:spPr>
      </p:pic>
      <p:cxnSp>
        <p:nvCxnSpPr>
          <p:cNvPr id="22" name="직선 연결선 21"/>
          <p:cNvCxnSpPr>
            <a:endCxn id="20" idx="1"/>
          </p:cNvCxnSpPr>
          <p:nvPr/>
        </p:nvCxnSpPr>
        <p:spPr>
          <a:xfrm flipV="1">
            <a:off x="5829300" y="3294722"/>
            <a:ext cx="1097109" cy="18891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7505518" y="2196100"/>
            <a:ext cx="835400" cy="828577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7590458" y="3406683"/>
            <a:ext cx="1034949" cy="301134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7418302" y="3829467"/>
            <a:ext cx="504916" cy="79968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>
            <a:off x="8118667" y="1204650"/>
            <a:ext cx="1853730" cy="1592161"/>
            <a:chOff x="8118667" y="1204650"/>
            <a:chExt cx="1853730" cy="1592161"/>
          </a:xfrm>
        </p:grpSpPr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8667" y="1204650"/>
              <a:ext cx="1853730" cy="1592161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9163906" y="2215688"/>
              <a:ext cx="8084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smtClean="0"/>
                <a:t>Keyboard</a:t>
              </a:r>
              <a:endParaRPr lang="ko-KR" altLang="en-US" sz="120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8770835" y="3491667"/>
            <a:ext cx="1033765" cy="1164896"/>
            <a:chOff x="8770835" y="3491667"/>
            <a:chExt cx="1033765" cy="1164896"/>
          </a:xfrm>
        </p:grpSpPr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0835" y="3491667"/>
              <a:ext cx="1033765" cy="887897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9045532" y="4379564"/>
              <a:ext cx="6319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smtClean="0"/>
                <a:t>Mouse</a:t>
              </a:r>
              <a:endParaRPr lang="ko-KR" altLang="en-US" sz="1200"/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8007059" y="4757412"/>
            <a:ext cx="889746" cy="1301773"/>
            <a:chOff x="8007059" y="4757412"/>
            <a:chExt cx="889746" cy="1301773"/>
          </a:xfrm>
        </p:grpSpPr>
        <p:pic>
          <p:nvPicPr>
            <p:cNvPr id="19" name="그림 1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47" t="22999" r="15202" b="19912"/>
            <a:stretch/>
          </p:blipFill>
          <p:spPr>
            <a:xfrm>
              <a:off x="8007059" y="4757412"/>
              <a:ext cx="889746" cy="93853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8135980" y="5782186"/>
              <a:ext cx="7073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 smtClean="0"/>
                <a:t>Speaker</a:t>
              </a:r>
              <a:endParaRPr lang="ko-KR" altLang="en-US" sz="1200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906877" y="2488959"/>
            <a:ext cx="1248589" cy="978751"/>
            <a:chOff x="1878185" y="2334862"/>
            <a:chExt cx="1248589" cy="978751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7358" y="2924197"/>
              <a:ext cx="389416" cy="389416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878185" y="2919270"/>
              <a:ext cx="389416" cy="389416"/>
            </a:xfrm>
            <a:prstGeom prst="rect">
              <a:avLst/>
            </a:prstGeom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2134" y="2334862"/>
              <a:ext cx="1244640" cy="565067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2295102" y="2898018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LAN</a:t>
              </a:r>
              <a:endParaRPr lang="ko-KR" altLang="en-US" sz="100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295102" y="2354187"/>
              <a:ext cx="4908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000" dirty="0" smtClean="0"/>
                <a:t>Serial</a:t>
              </a:r>
            </a:p>
            <a:p>
              <a:r>
                <a:rPr lang="en-US" altLang="ko-KR" sz="1000" dirty="0" smtClean="0"/>
                <a:t>UART</a:t>
              </a:r>
              <a:endParaRPr lang="ko-KR" altLang="en-US" sz="1000"/>
            </a:p>
          </p:txBody>
        </p:sp>
      </p:grpSp>
      <p:pic>
        <p:nvPicPr>
          <p:cNvPr id="10" name="그림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840" y="3135220"/>
            <a:ext cx="247650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37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Segoe UI Light"/>
        <a:ea typeface="맑은 고딕"/>
        <a:cs typeface=""/>
      </a:majorFont>
      <a:minorFont>
        <a:latin typeface="Segoe UI Semilight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64717E"/>
        </a:solidFill>
        <a:ln>
          <a:noFill/>
        </a:ln>
        <a:extLst/>
      </a:spPr>
      <a:bodyPr/>
      <a:lstStyle>
        <a:defPPr marL="0" marR="0" indent="0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0" cap="none" spc="0" normalizeH="0" baseline="0" noProof="0" smtClean="0">
            <a:ln>
              <a:noFill/>
            </a:ln>
            <a:solidFill>
              <a:prstClr val="black"/>
            </a:solidFill>
            <a:effectLst/>
            <a:uLnTx/>
            <a:uFillTx/>
            <a:latin typeface="Segoe UI Semilight" panose="020B0402040204020203" pitchFamily="34" charset="0"/>
            <a:cs typeface="Segoe UI Semilight" panose="020B0402040204020203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00">
    <a:majorFont>
      <a:latin typeface="Arial"/>
      <a:ea typeface="맑은 고딕"/>
      <a:cs typeface=""/>
    </a:majorFont>
    <a:minorFont>
      <a:latin typeface="Arial Narrow"/>
      <a:ea typeface="맑은 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41617</TotalTime>
  <Words>2032</Words>
  <Application>Microsoft Office PowerPoint</Application>
  <PresentationFormat>와이드스크린</PresentationFormat>
  <Paragraphs>646</Paragraphs>
  <Slides>20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3" baseType="lpstr">
      <vt:lpstr>Microsoft JhengHei UI</vt:lpstr>
      <vt:lpstr>Microsoft JhengHei UI Light</vt:lpstr>
      <vt:lpstr>Taipei</vt:lpstr>
      <vt:lpstr>나눔고딕</vt:lpstr>
      <vt:lpstr>맑은 고딕</vt:lpstr>
      <vt:lpstr>Arial</vt:lpstr>
      <vt:lpstr>Cambria</vt:lpstr>
      <vt:lpstr>Segoe UI Light</vt:lpstr>
      <vt:lpstr>Segoe UI Semibold</vt:lpstr>
      <vt:lpstr>Segoe UI Semilight</vt:lpstr>
      <vt:lpstr>Wingdings</vt:lpstr>
      <vt:lpstr>Office 테마</vt:lpstr>
      <vt:lpstr>포장기 셸 개체</vt:lpstr>
      <vt:lpstr>Information </vt:lpstr>
      <vt:lpstr>Block diagram</vt:lpstr>
      <vt:lpstr>Load  BT driver for test</vt:lpstr>
      <vt:lpstr>인증용 CMD – Tx / Rx</vt:lpstr>
      <vt:lpstr>Test Mode – Classic</vt:lpstr>
      <vt:lpstr>Test Mode – BLE</vt:lpstr>
      <vt:lpstr>Classic(BR/EDR) CMD Description</vt:lpstr>
      <vt:lpstr>Entry  Bluetooth Test mode</vt:lpstr>
      <vt:lpstr>Tx Test</vt:lpstr>
      <vt:lpstr>Rx Test</vt:lpstr>
      <vt:lpstr>BLE CMD Description</vt:lpstr>
      <vt:lpstr>Entry  Bluetooth Test mode</vt:lpstr>
      <vt:lpstr>Set Tx Power Level</vt:lpstr>
      <vt:lpstr>Tx Test</vt:lpstr>
      <vt:lpstr>Tx Test - Examples</vt:lpstr>
      <vt:lpstr>Rx Test</vt:lpstr>
      <vt:lpstr>Rx Test - Examples</vt:lpstr>
      <vt:lpstr>Bluetooth Pattern/Packet Parameter</vt:lpstr>
      <vt:lpstr>Link Bluetooth Devices</vt:lpstr>
      <vt:lpstr>Pairing Device - Block diagram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김은아(Eunah Kim)</dc:creator>
  <cp:lastModifiedBy>Windows 사용자</cp:lastModifiedBy>
  <cp:revision>1832</cp:revision>
  <cp:lastPrinted>2015-08-13T08:14:08Z</cp:lastPrinted>
  <dcterms:created xsi:type="dcterms:W3CDTF">2014-09-24T06:49:20Z</dcterms:created>
  <dcterms:modified xsi:type="dcterms:W3CDTF">2019-05-09T08:10:13Z</dcterms:modified>
</cp:coreProperties>
</file>