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0"/>
  </p:notesMasterIdLst>
  <p:handoutMasterIdLst>
    <p:handoutMasterId r:id="rId21"/>
  </p:handoutMasterIdLst>
  <p:sldIdLst>
    <p:sldId id="259" r:id="rId2"/>
    <p:sldId id="15003710" r:id="rId3"/>
    <p:sldId id="15003711" r:id="rId4"/>
    <p:sldId id="15003712" r:id="rId5"/>
    <p:sldId id="15003713" r:id="rId6"/>
    <p:sldId id="15003724" r:id="rId7"/>
    <p:sldId id="15003717" r:id="rId8"/>
    <p:sldId id="15003718" r:id="rId9"/>
    <p:sldId id="15003719" r:id="rId10"/>
    <p:sldId id="15003722" r:id="rId11"/>
    <p:sldId id="15003725" r:id="rId12"/>
    <p:sldId id="15003723" r:id="rId13"/>
    <p:sldId id="15003714" r:id="rId14"/>
    <p:sldId id="15003727" r:id="rId15"/>
    <p:sldId id="15003715" r:id="rId16"/>
    <p:sldId id="15003728" r:id="rId17"/>
    <p:sldId id="15003730" r:id="rId18"/>
    <p:sldId id="15003729" r:id="rId19"/>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3C419CC-FF0A-D940-9B25-AE5956D689FB}">
          <p14:sldIdLst>
            <p14:sldId id="259"/>
            <p14:sldId id="15003710"/>
            <p14:sldId id="15003711"/>
            <p14:sldId id="15003712"/>
            <p14:sldId id="15003713"/>
            <p14:sldId id="15003724"/>
            <p14:sldId id="15003717"/>
            <p14:sldId id="15003718"/>
            <p14:sldId id="15003719"/>
            <p14:sldId id="15003722"/>
            <p14:sldId id="15003725"/>
            <p14:sldId id="15003723"/>
            <p14:sldId id="15003714"/>
            <p14:sldId id="15003727"/>
            <p14:sldId id="15003715"/>
            <p14:sldId id="15003728"/>
            <p14:sldId id="15003730"/>
            <p14:sldId id="15003729"/>
          </p14:sldIdLst>
        </p14:section>
      </p14:sectionLst>
    </p:ext>
    <p:ext uri="{EFAFB233-063F-42B5-8137-9DF3F51BA10A}">
      <p15:sldGuideLst xmlns:p15="http://schemas.microsoft.com/office/powerpoint/2012/main">
        <p15:guide id="5" pos="3904" userDrawn="1">
          <p15:clr>
            <a:srgbClr val="A4A3A4"/>
          </p15:clr>
        </p15:guide>
        <p15:guide id="6" pos="3002" userDrawn="1">
          <p15:clr>
            <a:srgbClr val="A4A3A4"/>
          </p15:clr>
        </p15:guide>
        <p15:guide id="7" orient="horz" pos="2116" userDrawn="1">
          <p15:clr>
            <a:srgbClr val="A4A3A4"/>
          </p15:clr>
        </p15:guide>
        <p15:guide id="8" orient="horz" pos="2160" userDrawn="1">
          <p15:clr>
            <a:srgbClr val="A4A3A4"/>
          </p15:clr>
        </p15:guide>
        <p15:guide id="9" orient="horz" pos="3024" userDrawn="1">
          <p15:clr>
            <a:srgbClr val="A4A3A4"/>
          </p15:clr>
        </p15:guide>
        <p15:guide id="10" orient="horz" pos="3166" userDrawn="1">
          <p15:clr>
            <a:srgbClr val="A4A3A4"/>
          </p15:clr>
        </p15:guide>
        <p15:guide id="11" orient="horz" pos="2586" userDrawn="1">
          <p15:clr>
            <a:srgbClr val="A4A3A4"/>
          </p15:clr>
        </p15:guide>
        <p15:guide id="12" pos="18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nie Che" initials="BC" lastIdx="1" clrIdx="0"/>
  <p:cmAuthor id="2" name="Nate Yoshizaki" initials="NY" lastIdx="1" clrIdx="1"/>
  <p:cmAuthor id="3" name="Jen Wei" initials="JW"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00"/>
    <a:srgbClr val="FFC000"/>
    <a:srgbClr val="BFBFBF"/>
    <a:srgbClr val="316857"/>
    <a:srgbClr val="1D6295"/>
    <a:srgbClr val="1F5970"/>
    <a:srgbClr val="283792"/>
    <a:srgbClr val="002060"/>
    <a:srgbClr val="5888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928" autoAdjust="0"/>
  </p:normalViewPr>
  <p:slideViewPr>
    <p:cSldViewPr snapToGrid="0" showGuides="1">
      <p:cViewPr varScale="1">
        <p:scale>
          <a:sx n="66" d="100"/>
          <a:sy n="66" d="100"/>
        </p:scale>
        <p:origin x="876" y="78"/>
      </p:cViewPr>
      <p:guideLst>
        <p:guide pos="3904"/>
        <p:guide pos="3002"/>
        <p:guide orient="horz" pos="2116"/>
        <p:guide orient="horz" pos="2160"/>
        <p:guide orient="horz" pos="3024"/>
        <p:guide orient="horz" pos="3166"/>
        <p:guide orient="horz" pos="2586"/>
        <p:guide pos="1848"/>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5838" y="0"/>
            <a:ext cx="2949787" cy="498693"/>
          </a:xfrm>
          <a:prstGeom prst="rect">
            <a:avLst/>
          </a:prstGeom>
        </p:spPr>
        <p:txBody>
          <a:bodyPr vert="horz" lIns="91440" tIns="45720" rIns="91440" bIns="45720" rtlCol="0"/>
          <a:lstStyle>
            <a:lvl1pPr algn="r">
              <a:defRPr sz="1200"/>
            </a:lvl1pPr>
          </a:lstStyle>
          <a:p>
            <a:fld id="{768D1602-2CBB-9241-A9A5-B13AFF301ADE}" type="datetimeFigureOut">
              <a:rPr lang="en-US" smtClean="0"/>
              <a:t>06/17/2025</a:t>
            </a:fld>
            <a:endParaRPr lang="en-US"/>
          </a:p>
        </p:txBody>
      </p:sp>
      <p:sp>
        <p:nvSpPr>
          <p:cNvPr id="4" name="Footer Placeholder 3"/>
          <p:cNvSpPr>
            <a:spLocks noGrp="1"/>
          </p:cNvSpPr>
          <p:nvPr>
            <p:ph type="ftr" sz="quarter" idx="2"/>
          </p:nvPr>
        </p:nvSpPr>
        <p:spPr>
          <a:xfrm>
            <a:off x="0" y="9440647"/>
            <a:ext cx="2949787" cy="49869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5838" y="9440647"/>
            <a:ext cx="2949787" cy="498692"/>
          </a:xfrm>
          <a:prstGeom prst="rect">
            <a:avLst/>
          </a:prstGeom>
        </p:spPr>
        <p:txBody>
          <a:bodyPr vert="horz" lIns="91440" tIns="45720" rIns="91440" bIns="45720" rtlCol="0" anchor="b"/>
          <a:lstStyle>
            <a:lvl1pPr algn="r">
              <a:defRPr sz="1200"/>
            </a:lvl1pPr>
          </a:lstStyle>
          <a:p>
            <a:fld id="{1A1D3D79-5DA9-DD4B-A3B6-DD97B3777EA0}" type="slidenum">
              <a:rPr lang="en-US" smtClean="0"/>
              <a:t>‹#›</a:t>
            </a:fld>
            <a:endParaRPr lang="en-US"/>
          </a:p>
        </p:txBody>
      </p:sp>
    </p:spTree>
    <p:extLst>
      <p:ext uri="{BB962C8B-B14F-4D97-AF65-F5344CB8AC3E}">
        <p14:creationId xmlns:p14="http://schemas.microsoft.com/office/powerpoint/2010/main" val="37864774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A4063496-3003-734B-8135-23687EAD52CB}" type="datetimeFigureOut">
              <a:rPr lang="en-US" smtClean="0"/>
              <a:t>06/17/2025</a:t>
            </a:fld>
            <a:endParaRPr lang="en-US"/>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FA9C2FC5-2F89-664C-921D-6E73919573CA}" type="slidenum">
              <a:rPr lang="en-US" smtClean="0"/>
              <a:t>‹#›</a:t>
            </a:fld>
            <a:endParaRPr lang="en-US"/>
          </a:p>
        </p:txBody>
      </p:sp>
    </p:spTree>
    <p:extLst>
      <p:ext uri="{BB962C8B-B14F-4D97-AF65-F5344CB8AC3E}">
        <p14:creationId xmlns:p14="http://schemas.microsoft.com/office/powerpoint/2010/main" val="11987162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10846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12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
        <p:nvSpPr>
          <p:cNvPr id="512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宋体" panose="02010600030101010101" pitchFamily="2" charset="-122"/>
              </a:defRPr>
            </a:lvl1pPr>
            <a:lvl2pPr marL="742950" indent="-285750">
              <a:defRPr kumimoji="1">
                <a:solidFill>
                  <a:schemeClr val="tx1"/>
                </a:solidFill>
                <a:latin typeface="Arial" panose="020B0604020202020204" pitchFamily="34" charset="0"/>
                <a:ea typeface="宋体" panose="02010600030101010101" pitchFamily="2" charset="-122"/>
              </a:defRPr>
            </a:lvl2pPr>
            <a:lvl3pPr marL="1143000" indent="-228600">
              <a:defRPr kumimoji="1">
                <a:solidFill>
                  <a:schemeClr val="tx1"/>
                </a:solidFill>
                <a:latin typeface="Arial" panose="020B0604020202020204" pitchFamily="34" charset="0"/>
                <a:ea typeface="宋体" panose="02010600030101010101" pitchFamily="2" charset="-122"/>
              </a:defRPr>
            </a:lvl3pPr>
            <a:lvl4pPr marL="1600200" indent="-228600">
              <a:defRPr kumimoji="1">
                <a:solidFill>
                  <a:schemeClr val="tx1"/>
                </a:solidFill>
                <a:latin typeface="Arial" panose="020B0604020202020204" pitchFamily="34" charset="0"/>
                <a:ea typeface="宋体" panose="02010600030101010101" pitchFamily="2" charset="-122"/>
              </a:defRPr>
            </a:lvl4pPr>
            <a:lvl5pPr marL="2057400" indent="-2286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9pPr>
          </a:lstStyle>
          <a:p>
            <a:fld id="{B376781E-C710-486E-81E4-125F6E6CED87}" type="slidenum">
              <a:rPr kumimoji="0" lang="zh-CN" altLang="en-US" smtClean="0">
                <a:latin typeface="Calibri" panose="020F0502020204030204" pitchFamily="34" charset="0"/>
              </a:rPr>
              <a:t>2</a:t>
            </a:fld>
            <a:endParaRPr kumimoji="0" lang="zh-CN" altLang="en-US" smtClean="0">
              <a:latin typeface="Calibri" panose="020F0502020204030204" pitchFamily="34" charset="0"/>
            </a:endParaRPr>
          </a:p>
        </p:txBody>
      </p:sp>
    </p:spTree>
    <p:extLst>
      <p:ext uri="{BB962C8B-B14F-4D97-AF65-F5344CB8AC3E}">
        <p14:creationId xmlns:p14="http://schemas.microsoft.com/office/powerpoint/2010/main" val="2120280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投影片圖像版面配置區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8195" name="備忘稿版面配置區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ea typeface="PMingLiU" panose="02020500000000000000" pitchFamily="18" charset="-120"/>
            </a:endParaRPr>
          </a:p>
        </p:txBody>
      </p:sp>
      <p:sp>
        <p:nvSpPr>
          <p:cNvPr id="8196" name="投影片編號版面配置區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宋体" panose="02010600030101010101" pitchFamily="2" charset="-122"/>
              </a:defRPr>
            </a:lvl1pPr>
            <a:lvl2pPr marL="742950" indent="-285750">
              <a:defRPr kumimoji="1">
                <a:solidFill>
                  <a:schemeClr val="tx1"/>
                </a:solidFill>
                <a:latin typeface="Arial" panose="020B0604020202020204" pitchFamily="34" charset="0"/>
                <a:ea typeface="宋体" panose="02010600030101010101" pitchFamily="2" charset="-122"/>
              </a:defRPr>
            </a:lvl2pPr>
            <a:lvl3pPr marL="1143000" indent="-228600">
              <a:defRPr kumimoji="1">
                <a:solidFill>
                  <a:schemeClr val="tx1"/>
                </a:solidFill>
                <a:latin typeface="Arial" panose="020B0604020202020204" pitchFamily="34" charset="0"/>
                <a:ea typeface="宋体" panose="02010600030101010101" pitchFamily="2" charset="-122"/>
              </a:defRPr>
            </a:lvl3pPr>
            <a:lvl4pPr marL="1600200" indent="-228600">
              <a:defRPr kumimoji="1">
                <a:solidFill>
                  <a:schemeClr val="tx1"/>
                </a:solidFill>
                <a:latin typeface="Arial" panose="020B0604020202020204" pitchFamily="34" charset="0"/>
                <a:ea typeface="宋体" panose="02010600030101010101" pitchFamily="2" charset="-122"/>
              </a:defRPr>
            </a:lvl4pPr>
            <a:lvl5pPr marL="2057400" indent="-2286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9pPr>
          </a:lstStyle>
          <a:p>
            <a:fld id="{7B04D427-C192-4413-B9B3-BFFC347F3E1B}" type="slidenum">
              <a:rPr kumimoji="0" lang="zh-CN" altLang="en-US" smtClean="0">
                <a:latin typeface="Calibri" panose="020F0502020204030204" pitchFamily="34" charset="0"/>
              </a:rPr>
              <a:t>4</a:t>
            </a:fld>
            <a:endParaRPr kumimoji="0" lang="zh-CN" altLang="en-US" smtClean="0">
              <a:latin typeface="Calibri" panose="020F0502020204030204" pitchFamily="34" charset="0"/>
            </a:endParaRPr>
          </a:p>
        </p:txBody>
      </p:sp>
    </p:spTree>
    <p:extLst>
      <p:ext uri="{BB962C8B-B14F-4D97-AF65-F5344CB8AC3E}">
        <p14:creationId xmlns:p14="http://schemas.microsoft.com/office/powerpoint/2010/main" val="1836191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
        <p:nvSpPr>
          <p:cNvPr id="1126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宋体" panose="02010600030101010101" pitchFamily="2" charset="-122"/>
              </a:defRPr>
            </a:lvl1pPr>
            <a:lvl2pPr marL="742950" indent="-285750">
              <a:defRPr kumimoji="1">
                <a:solidFill>
                  <a:schemeClr val="tx1"/>
                </a:solidFill>
                <a:latin typeface="Arial" panose="020B0604020202020204" pitchFamily="34" charset="0"/>
                <a:ea typeface="宋体" panose="02010600030101010101" pitchFamily="2" charset="-122"/>
              </a:defRPr>
            </a:lvl2pPr>
            <a:lvl3pPr marL="1143000" indent="-228600">
              <a:defRPr kumimoji="1">
                <a:solidFill>
                  <a:schemeClr val="tx1"/>
                </a:solidFill>
                <a:latin typeface="Arial" panose="020B0604020202020204" pitchFamily="34" charset="0"/>
                <a:ea typeface="宋体" panose="02010600030101010101" pitchFamily="2" charset="-122"/>
              </a:defRPr>
            </a:lvl3pPr>
            <a:lvl4pPr marL="1600200" indent="-228600">
              <a:defRPr kumimoji="1">
                <a:solidFill>
                  <a:schemeClr val="tx1"/>
                </a:solidFill>
                <a:latin typeface="Arial" panose="020B0604020202020204" pitchFamily="34" charset="0"/>
                <a:ea typeface="宋体" panose="02010600030101010101" pitchFamily="2" charset="-122"/>
              </a:defRPr>
            </a:lvl4pPr>
            <a:lvl5pPr marL="2057400" indent="-2286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9pPr>
          </a:lstStyle>
          <a:p>
            <a:fld id="{A6246A1E-9E37-46A7-B43E-D4B80433DD5B}" type="slidenum">
              <a:rPr kumimoji="0" lang="zh-CN" altLang="en-US" smtClean="0">
                <a:latin typeface="Calibri" panose="020F0502020204030204" pitchFamily="34" charset="0"/>
              </a:rPr>
              <a:t>13</a:t>
            </a:fld>
            <a:endParaRPr kumimoji="0" lang="zh-CN" altLang="en-US" smtClean="0">
              <a:latin typeface="Calibri" panose="020F0502020204030204" pitchFamily="34" charset="0"/>
            </a:endParaRPr>
          </a:p>
        </p:txBody>
      </p:sp>
    </p:spTree>
    <p:extLst>
      <p:ext uri="{BB962C8B-B14F-4D97-AF65-F5344CB8AC3E}">
        <p14:creationId xmlns:p14="http://schemas.microsoft.com/office/powerpoint/2010/main" val="1638973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投影片圖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smtClean="0"/>
          </a:p>
        </p:txBody>
      </p:sp>
      <p:sp>
        <p:nvSpPr>
          <p:cNvPr id="1126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宋体" panose="02010600030101010101" pitchFamily="2" charset="-122"/>
              </a:defRPr>
            </a:lvl1pPr>
            <a:lvl2pPr marL="742950" indent="-285750">
              <a:defRPr kumimoji="1">
                <a:solidFill>
                  <a:schemeClr val="tx1"/>
                </a:solidFill>
                <a:latin typeface="Arial" panose="020B0604020202020204" pitchFamily="34" charset="0"/>
                <a:ea typeface="宋体" panose="02010600030101010101" pitchFamily="2" charset="-122"/>
              </a:defRPr>
            </a:lvl2pPr>
            <a:lvl3pPr marL="1143000" indent="-228600">
              <a:defRPr kumimoji="1">
                <a:solidFill>
                  <a:schemeClr val="tx1"/>
                </a:solidFill>
                <a:latin typeface="Arial" panose="020B0604020202020204" pitchFamily="34" charset="0"/>
                <a:ea typeface="宋体" panose="02010600030101010101" pitchFamily="2" charset="-122"/>
              </a:defRPr>
            </a:lvl3pPr>
            <a:lvl4pPr marL="1600200" indent="-228600">
              <a:defRPr kumimoji="1">
                <a:solidFill>
                  <a:schemeClr val="tx1"/>
                </a:solidFill>
                <a:latin typeface="Arial" panose="020B0604020202020204" pitchFamily="34" charset="0"/>
                <a:ea typeface="宋体" panose="02010600030101010101" pitchFamily="2" charset="-122"/>
              </a:defRPr>
            </a:lvl4pPr>
            <a:lvl5pPr marL="2057400" indent="-2286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9pPr>
          </a:lstStyle>
          <a:p>
            <a:fld id="{A6246A1E-9E37-46A7-B43E-D4B80433DD5B}" type="slidenum">
              <a:rPr kumimoji="0" lang="zh-CN" altLang="en-US" smtClean="0">
                <a:latin typeface="Calibri" panose="020F0502020204030204" pitchFamily="34" charset="0"/>
              </a:rPr>
              <a:t>14</a:t>
            </a:fld>
            <a:endParaRPr kumimoji="0" lang="zh-CN" altLang="en-US" smtClean="0">
              <a:latin typeface="Calibri" panose="020F0502020204030204" pitchFamily="34" charset="0"/>
            </a:endParaRPr>
          </a:p>
        </p:txBody>
      </p:sp>
    </p:spTree>
    <p:extLst>
      <p:ext uri="{BB962C8B-B14F-4D97-AF65-F5344CB8AC3E}">
        <p14:creationId xmlns:p14="http://schemas.microsoft.com/office/powerpoint/2010/main" val="3933966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9_FIT Pres Temp - Primary">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Opener">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70338" y="0"/>
            <a:ext cx="11881337" cy="6857999"/>
          </a:xfrm>
          <a:prstGeom prst="rect">
            <a:avLst/>
          </a:prstGeom>
          <a:solidFill>
            <a:schemeClr val="bg1">
              <a:lumMod val="95000"/>
            </a:schemeClr>
          </a:solidFill>
        </p:spPr>
        <p:txBody>
          <a:bodyPr/>
          <a:lstStyle/>
          <a:p>
            <a:r>
              <a:rPr lang="zh-TW" altLang="en-US"/>
              <a:t>按一下圖示以新增圖片</a:t>
            </a:r>
            <a:endParaRPr lang="en-US"/>
          </a:p>
        </p:txBody>
      </p:sp>
      <p:sp>
        <p:nvSpPr>
          <p:cNvPr id="4" name="Rectangle 3"/>
          <p:cNvSpPr/>
          <p:nvPr/>
        </p:nvSpPr>
        <p:spPr>
          <a:xfrm>
            <a:off x="11811000" y="1"/>
            <a:ext cx="381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12"/>
          </p:nvPr>
        </p:nvSpPr>
        <p:spPr>
          <a:xfrm>
            <a:off x="11823690" y="6104964"/>
            <a:ext cx="368310" cy="194343"/>
          </a:xfrm>
          <a:prstGeom prst="rect">
            <a:avLst/>
          </a:prstGeom>
        </p:spPr>
        <p:txBody>
          <a:bodyPr lIns="0" rIns="0"/>
          <a:lstStyle>
            <a:lvl1pPr algn="ctr">
              <a:defRPr sz="1000" b="0" i="0" baseline="0">
                <a:solidFill>
                  <a:schemeClr val="bg1">
                    <a:lumMod val="65000"/>
                  </a:schemeClr>
                </a:solidFill>
                <a:latin typeface="Arial" panose="020B0604020202020204" pitchFamily="34" charset="0"/>
              </a:defRPr>
            </a:lvl1pPr>
          </a:lstStyle>
          <a:p>
            <a:fld id="{15213995-08BF-9544-B88D-65564A710159}" type="slidenum">
              <a:rPr lang="en-US" smtClean="0"/>
              <a:t>‹#›</a:t>
            </a:fld>
            <a:endParaRPr lang="en-US"/>
          </a:p>
        </p:txBody>
      </p:sp>
      <p:sp>
        <p:nvSpPr>
          <p:cNvPr id="7" name="Rectangle 6"/>
          <p:cNvSpPr/>
          <p:nvPr/>
        </p:nvSpPr>
        <p:spPr>
          <a:xfrm>
            <a:off x="0" y="1"/>
            <a:ext cx="5905500" cy="6858000"/>
          </a:xfrm>
          <a:prstGeom prst="rect">
            <a:avLst/>
          </a:prstGeom>
          <a:solidFill>
            <a:srgbClr val="40404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p:cNvSpPr>
            <a:spLocks noGrp="1"/>
          </p:cNvSpPr>
          <p:nvPr>
            <p:ph type="body" sz="quarter" idx="14" hasCustomPrompt="1"/>
          </p:nvPr>
        </p:nvSpPr>
        <p:spPr>
          <a:xfrm>
            <a:off x="571500" y="571500"/>
            <a:ext cx="4762500" cy="5727700"/>
          </a:xfrm>
          <a:prstGeom prst="rect">
            <a:avLst/>
          </a:prstGeom>
        </p:spPr>
        <p:txBody>
          <a:bodyPr lIns="0" tIns="0" rIns="0" bIns="0" anchor="ctr" anchorCtr="0"/>
          <a:lstStyle>
            <a:lvl1pPr marL="0" indent="0">
              <a:lnSpc>
                <a:spcPct val="100000"/>
              </a:lnSpc>
              <a:buNone/>
              <a:defRPr sz="4400" b="1">
                <a:solidFill>
                  <a:schemeClr val="bg1"/>
                </a:solidFill>
              </a:defRPr>
            </a:lvl1pPr>
          </a:lstStyle>
          <a:p>
            <a:pPr lvl="0"/>
            <a:r>
              <a:rPr lang="en-US"/>
              <a:t>Section Header</a:t>
            </a:r>
          </a:p>
        </p:txBody>
      </p:sp>
      <p:pic>
        <p:nvPicPr>
          <p:cNvPr id="8" name="Picture 7"/>
          <p:cNvPicPr>
            <a:picLocks noChangeAspect="1"/>
          </p:cNvPicPr>
          <p:nvPr/>
        </p:nvPicPr>
        <p:blipFill>
          <a:blip r:embed="rId2"/>
          <a:stretch>
            <a:fillRect/>
          </a:stretch>
        </p:blipFill>
        <p:spPr>
          <a:xfrm rot="5400000">
            <a:off x="10614538" y="1805269"/>
            <a:ext cx="2792210" cy="203997"/>
          </a:xfrm>
          <a:prstGeom prst="rect">
            <a:avLst/>
          </a:prstGeom>
        </p:spPr>
      </p:pic>
      <p:pic>
        <p:nvPicPr>
          <p:cNvPr id="9" name="Picture 5"/>
          <p:cNvPicPr>
            <a:picLocks noChangeAspect="1"/>
          </p:cNvPicPr>
          <p:nvPr/>
        </p:nvPicPr>
        <p:blipFill>
          <a:blip r:embed="rId3"/>
          <a:stretch>
            <a:fillRect/>
          </a:stretch>
        </p:blipFill>
        <p:spPr>
          <a:xfrm>
            <a:off x="11836985" y="1552360"/>
            <a:ext cx="341161" cy="2236860"/>
          </a:xfrm>
          <a:prstGeom prst="rect">
            <a:avLst/>
          </a:prstGeom>
        </p:spPr>
      </p:pic>
      <p:sp>
        <p:nvSpPr>
          <p:cNvPr id="11" name="Rectangle 3"/>
          <p:cNvSpPr/>
          <p:nvPr/>
        </p:nvSpPr>
        <p:spPr>
          <a:xfrm>
            <a:off x="11811000" y="1"/>
            <a:ext cx="381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6"/>
          <p:cNvSpPr/>
          <p:nvPr/>
        </p:nvSpPr>
        <p:spPr>
          <a:xfrm>
            <a:off x="0" y="1"/>
            <a:ext cx="5905500" cy="6858000"/>
          </a:xfrm>
          <a:prstGeom prst="rect">
            <a:avLst/>
          </a:prstGeom>
          <a:solidFill>
            <a:srgbClr val="40404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3"/>
          <p:cNvSpPr/>
          <p:nvPr/>
        </p:nvSpPr>
        <p:spPr>
          <a:xfrm>
            <a:off x="11811000" y="1"/>
            <a:ext cx="381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6"/>
          <p:cNvSpPr/>
          <p:nvPr/>
        </p:nvSpPr>
        <p:spPr>
          <a:xfrm>
            <a:off x="0" y="1"/>
            <a:ext cx="5905500" cy="6858000"/>
          </a:xfrm>
          <a:prstGeom prst="rect">
            <a:avLst/>
          </a:prstGeom>
          <a:solidFill>
            <a:srgbClr val="40404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7"/>
          <p:cNvPicPr>
            <a:picLocks noChangeAspect="1"/>
          </p:cNvPicPr>
          <p:nvPr/>
        </p:nvPicPr>
        <p:blipFill>
          <a:blip r:embed="rId2"/>
          <a:stretch>
            <a:fillRect/>
          </a:stretch>
        </p:blipFill>
        <p:spPr>
          <a:xfrm rot="5400000">
            <a:off x="10614538" y="1805269"/>
            <a:ext cx="2792210" cy="203997"/>
          </a:xfrm>
          <a:prstGeom prst="rect">
            <a:avLst/>
          </a:prstGeom>
        </p:spPr>
      </p:pic>
      <p:pic>
        <p:nvPicPr>
          <p:cNvPr id="14" name="Picture 3"/>
          <p:cNvPicPr>
            <a:picLocks noChangeAspect="1"/>
          </p:cNvPicPr>
          <p:nvPr/>
        </p:nvPicPr>
        <p:blipFill>
          <a:blip r:embed="rId3"/>
          <a:stretch>
            <a:fillRect/>
          </a:stretch>
        </p:blipFill>
        <p:spPr>
          <a:xfrm>
            <a:off x="11830919" y="1552360"/>
            <a:ext cx="341161" cy="2236860"/>
          </a:xfrm>
          <a:prstGeom prst="rect">
            <a:avLst/>
          </a:prstGeom>
        </p:spPr>
      </p:pic>
      <p:sp>
        <p:nvSpPr>
          <p:cNvPr id="15" name="Rectangle 3"/>
          <p:cNvSpPr/>
          <p:nvPr userDrawn="1"/>
        </p:nvSpPr>
        <p:spPr>
          <a:xfrm>
            <a:off x="11811000" y="1"/>
            <a:ext cx="381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
          <p:cNvSpPr/>
          <p:nvPr userDrawn="1"/>
        </p:nvSpPr>
        <p:spPr>
          <a:xfrm>
            <a:off x="0" y="1"/>
            <a:ext cx="5905500" cy="6858000"/>
          </a:xfrm>
          <a:prstGeom prst="rect">
            <a:avLst/>
          </a:prstGeom>
          <a:solidFill>
            <a:srgbClr val="40404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群組 27"/>
          <p:cNvGrpSpPr/>
          <p:nvPr userDrawn="1"/>
        </p:nvGrpSpPr>
        <p:grpSpPr>
          <a:xfrm>
            <a:off x="11756483" y="660266"/>
            <a:ext cx="392419" cy="2081042"/>
            <a:chOff x="4716778" y="1328148"/>
            <a:chExt cx="392419" cy="2081042"/>
          </a:xfrm>
        </p:grpSpPr>
        <p:pic>
          <p:nvPicPr>
            <p:cNvPr id="29" name="Picture 6"/>
            <p:cNvPicPr>
              <a:picLocks noChangeAspect="1"/>
            </p:cNvPicPr>
            <p:nvPr userDrawn="1"/>
          </p:nvPicPr>
          <p:blipFill rotWithShape="1">
            <a:blip r:embed="rId2"/>
            <a:srcRect r="61434" b="-36631"/>
            <a:stretch>
              <a:fillRect/>
            </a:stretch>
          </p:blipFill>
          <p:spPr>
            <a:xfrm rot="5400000">
              <a:off x="4287092" y="1757834"/>
              <a:ext cx="1240374" cy="381001"/>
            </a:xfrm>
            <a:prstGeom prst="rect">
              <a:avLst/>
            </a:prstGeom>
          </p:spPr>
        </p:pic>
        <p:pic>
          <p:nvPicPr>
            <p:cNvPr id="30" name="圖片 29" descr="一張含有 字型, 圖形, 文字, 標誌 的圖片&#10;&#10;自動產生的描述"/>
            <p:cNvPicPr>
              <a:picLocks noChangeAspect="1"/>
            </p:cNvPicPr>
            <p:nvPr userDrawn="1"/>
          </p:nvPicPr>
          <p:blipFill>
            <a:blip r:embed="rId4"/>
            <a:stretch>
              <a:fillRect/>
            </a:stretch>
          </p:blipFill>
          <p:spPr>
            <a:xfrm rot="5400000">
              <a:off x="4495000" y="2794994"/>
              <a:ext cx="904393" cy="324000"/>
            </a:xfrm>
            <a:prstGeom prst="rect">
              <a:avLst/>
            </a:prstGeom>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rimary - Blank - 1 Line Head">
    <p:spTree>
      <p:nvGrpSpPr>
        <p:cNvPr id="1" name=""/>
        <p:cNvGrpSpPr/>
        <p:nvPr/>
      </p:nvGrpSpPr>
      <p:grpSpPr>
        <a:xfrm>
          <a:off x="0" y="0"/>
          <a:ext cx="0" cy="0"/>
          <a:chOff x="0" y="0"/>
          <a:chExt cx="0" cy="0"/>
        </a:xfrm>
      </p:grpSpPr>
      <p:sp>
        <p:nvSpPr>
          <p:cNvPr id="4" name="Rectangle 3"/>
          <p:cNvSpPr/>
          <p:nvPr/>
        </p:nvSpPr>
        <p:spPr>
          <a:xfrm>
            <a:off x="11811000" y="1"/>
            <a:ext cx="381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12"/>
          </p:nvPr>
        </p:nvSpPr>
        <p:spPr>
          <a:xfrm>
            <a:off x="11823690" y="6104964"/>
            <a:ext cx="368310" cy="194343"/>
          </a:xfrm>
          <a:prstGeom prst="rect">
            <a:avLst/>
          </a:prstGeom>
        </p:spPr>
        <p:txBody>
          <a:bodyPr lIns="0" rIns="0"/>
          <a:lstStyle>
            <a:lvl1pPr algn="ctr">
              <a:defRPr sz="1000" b="0" i="0" baseline="0">
                <a:solidFill>
                  <a:schemeClr val="bg1">
                    <a:lumMod val="65000"/>
                  </a:schemeClr>
                </a:solidFill>
                <a:latin typeface="Arial" panose="020B0604020202020204" pitchFamily="34" charset="0"/>
              </a:defRPr>
            </a:lvl1pPr>
          </a:lstStyle>
          <a:p>
            <a:fld id="{15213995-08BF-9544-B88D-65564A710159}" type="slidenum">
              <a:rPr lang="en-US" smtClean="0"/>
              <a:t>‹#›</a:t>
            </a:fld>
            <a:endParaRPr lang="en-US"/>
          </a:p>
        </p:txBody>
      </p:sp>
      <p:sp>
        <p:nvSpPr>
          <p:cNvPr id="13" name="Text Placeholder 12"/>
          <p:cNvSpPr>
            <a:spLocks noGrp="1"/>
          </p:cNvSpPr>
          <p:nvPr>
            <p:ph type="body" sz="quarter" idx="13" hasCustomPrompt="1"/>
          </p:nvPr>
        </p:nvSpPr>
        <p:spPr>
          <a:xfrm>
            <a:off x="571501" y="571501"/>
            <a:ext cx="4762499" cy="366948"/>
          </a:xfrm>
          <a:prstGeom prst="rect">
            <a:avLst/>
          </a:prstGeom>
        </p:spPr>
        <p:txBody>
          <a:bodyPr lIns="0" tIns="0" rIns="0" bIns="0"/>
          <a:lstStyle>
            <a:lvl1pPr marL="0" indent="0">
              <a:buNone/>
              <a:defRPr sz="1800" b="1"/>
            </a:lvl1pPr>
          </a:lstStyle>
          <a:p>
            <a:pPr lvl="0"/>
            <a:r>
              <a:rPr lang="en-US"/>
              <a:t>Headline Goes Here</a:t>
            </a:r>
          </a:p>
        </p:txBody>
      </p:sp>
      <p:sp>
        <p:nvSpPr>
          <p:cNvPr id="18" name="Text Placeholder 17"/>
          <p:cNvSpPr>
            <a:spLocks noGrp="1"/>
          </p:cNvSpPr>
          <p:nvPr>
            <p:ph type="body" sz="quarter" idx="15" hasCustomPrompt="1"/>
          </p:nvPr>
        </p:nvSpPr>
        <p:spPr>
          <a:xfrm>
            <a:off x="571500" y="938449"/>
            <a:ext cx="4762500" cy="838477"/>
          </a:xfrm>
          <a:prstGeom prst="rect">
            <a:avLst/>
          </a:prstGeom>
        </p:spPr>
        <p:txBody>
          <a:bodyPr lIns="0" tIns="0" rIns="0" bIns="0"/>
          <a:lstStyle>
            <a:lvl1pPr marL="0" indent="0">
              <a:buNone/>
              <a:defRPr sz="1400">
                <a:solidFill>
                  <a:schemeClr val="tx1">
                    <a:lumMod val="50000"/>
                    <a:lumOff val="50000"/>
                  </a:schemeClr>
                </a:solidFill>
              </a:defRPr>
            </a:lvl1pPr>
          </a:lstStyle>
          <a:p>
            <a:pPr lvl="0"/>
            <a:r>
              <a:rPr lang="en-US"/>
              <a:t>Subhead goes here.</a:t>
            </a:r>
          </a:p>
        </p:txBody>
      </p:sp>
      <p:pic>
        <p:nvPicPr>
          <p:cNvPr id="7" name="Picture 6"/>
          <p:cNvPicPr>
            <a:picLocks noChangeAspect="1"/>
          </p:cNvPicPr>
          <p:nvPr/>
        </p:nvPicPr>
        <p:blipFill>
          <a:blip r:embed="rId2"/>
          <a:stretch>
            <a:fillRect/>
          </a:stretch>
        </p:blipFill>
        <p:spPr>
          <a:xfrm rot="5400000">
            <a:off x="10614538" y="1805269"/>
            <a:ext cx="2792210" cy="203997"/>
          </a:xfrm>
          <a:prstGeom prst="rect">
            <a:avLst/>
          </a:prstGeom>
        </p:spPr>
      </p:pic>
      <p:pic>
        <p:nvPicPr>
          <p:cNvPr id="8" name="Picture 5"/>
          <p:cNvPicPr>
            <a:picLocks noChangeAspect="1"/>
          </p:cNvPicPr>
          <p:nvPr/>
        </p:nvPicPr>
        <p:blipFill>
          <a:blip r:embed="rId3"/>
          <a:stretch>
            <a:fillRect/>
          </a:stretch>
        </p:blipFill>
        <p:spPr>
          <a:xfrm>
            <a:off x="11836985" y="1552360"/>
            <a:ext cx="341161" cy="2236860"/>
          </a:xfrm>
          <a:prstGeom prst="rect">
            <a:avLst/>
          </a:prstGeom>
        </p:spPr>
      </p:pic>
      <p:sp>
        <p:nvSpPr>
          <p:cNvPr id="9" name="Rectangle 3"/>
          <p:cNvSpPr/>
          <p:nvPr/>
        </p:nvSpPr>
        <p:spPr>
          <a:xfrm>
            <a:off x="11811000" y="1"/>
            <a:ext cx="381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3"/>
          <p:cNvSpPr/>
          <p:nvPr/>
        </p:nvSpPr>
        <p:spPr>
          <a:xfrm>
            <a:off x="11811000" y="1"/>
            <a:ext cx="381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6"/>
          <p:cNvPicPr>
            <a:picLocks noChangeAspect="1"/>
          </p:cNvPicPr>
          <p:nvPr/>
        </p:nvPicPr>
        <p:blipFill>
          <a:blip r:embed="rId2"/>
          <a:stretch>
            <a:fillRect/>
          </a:stretch>
        </p:blipFill>
        <p:spPr>
          <a:xfrm rot="5400000">
            <a:off x="10614538" y="1805269"/>
            <a:ext cx="2792210" cy="203997"/>
          </a:xfrm>
          <a:prstGeom prst="rect">
            <a:avLst/>
          </a:prstGeom>
        </p:spPr>
      </p:pic>
      <p:pic>
        <p:nvPicPr>
          <p:cNvPr id="6" name="Picture 3"/>
          <p:cNvPicPr>
            <a:picLocks noChangeAspect="1"/>
          </p:cNvPicPr>
          <p:nvPr/>
        </p:nvPicPr>
        <p:blipFill>
          <a:blip r:embed="rId3"/>
          <a:stretch>
            <a:fillRect/>
          </a:stretch>
        </p:blipFill>
        <p:spPr>
          <a:xfrm>
            <a:off x="11830919" y="1552360"/>
            <a:ext cx="341161" cy="2236860"/>
          </a:xfrm>
          <a:prstGeom prst="rect">
            <a:avLst/>
          </a:prstGeom>
        </p:spPr>
      </p:pic>
      <p:sp>
        <p:nvSpPr>
          <p:cNvPr id="10" name="Rectangle 3"/>
          <p:cNvSpPr/>
          <p:nvPr userDrawn="1"/>
        </p:nvSpPr>
        <p:spPr>
          <a:xfrm>
            <a:off x="11811000" y="1"/>
            <a:ext cx="381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群組 15"/>
          <p:cNvGrpSpPr/>
          <p:nvPr userDrawn="1"/>
        </p:nvGrpSpPr>
        <p:grpSpPr>
          <a:xfrm>
            <a:off x="11756483" y="660266"/>
            <a:ext cx="392419" cy="2081042"/>
            <a:chOff x="4716778" y="1328148"/>
            <a:chExt cx="392419" cy="2081042"/>
          </a:xfrm>
        </p:grpSpPr>
        <p:pic>
          <p:nvPicPr>
            <p:cNvPr id="17" name="Picture 6"/>
            <p:cNvPicPr>
              <a:picLocks noChangeAspect="1"/>
            </p:cNvPicPr>
            <p:nvPr userDrawn="1"/>
          </p:nvPicPr>
          <p:blipFill rotWithShape="1">
            <a:blip r:embed="rId2"/>
            <a:srcRect r="61434" b="-36631"/>
            <a:stretch>
              <a:fillRect/>
            </a:stretch>
          </p:blipFill>
          <p:spPr>
            <a:xfrm rot="5400000">
              <a:off x="4287092" y="1757834"/>
              <a:ext cx="1240374" cy="381001"/>
            </a:xfrm>
            <a:prstGeom prst="rect">
              <a:avLst/>
            </a:prstGeom>
          </p:spPr>
        </p:pic>
        <p:pic>
          <p:nvPicPr>
            <p:cNvPr id="19" name="圖片 18" descr="一張含有 字型, 圖形, 文字, 標誌 的圖片&#10;&#10;自動產生的描述"/>
            <p:cNvPicPr>
              <a:picLocks noChangeAspect="1"/>
            </p:cNvPicPr>
            <p:nvPr userDrawn="1"/>
          </p:nvPicPr>
          <p:blipFill>
            <a:blip r:embed="rId4"/>
            <a:stretch>
              <a:fillRect/>
            </a:stretch>
          </p:blipFill>
          <p:spPr>
            <a:xfrm rot="5400000">
              <a:off x="4495000" y="2794994"/>
              <a:ext cx="904393" cy="324000"/>
            </a:xfrm>
            <a:prstGeom prst="rect">
              <a:avLst/>
            </a:prstGeom>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rimary - Blank - 2 Line Head">
    <p:spTree>
      <p:nvGrpSpPr>
        <p:cNvPr id="1" name=""/>
        <p:cNvGrpSpPr/>
        <p:nvPr/>
      </p:nvGrpSpPr>
      <p:grpSpPr>
        <a:xfrm>
          <a:off x="0" y="0"/>
          <a:ext cx="0" cy="0"/>
          <a:chOff x="0" y="0"/>
          <a:chExt cx="0" cy="0"/>
        </a:xfrm>
      </p:grpSpPr>
      <p:sp>
        <p:nvSpPr>
          <p:cNvPr id="4" name="Rectangle 3"/>
          <p:cNvSpPr/>
          <p:nvPr/>
        </p:nvSpPr>
        <p:spPr>
          <a:xfrm>
            <a:off x="11811000" y="1"/>
            <a:ext cx="381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12"/>
          </p:nvPr>
        </p:nvSpPr>
        <p:spPr>
          <a:xfrm>
            <a:off x="11823690" y="6104964"/>
            <a:ext cx="368310" cy="194343"/>
          </a:xfrm>
          <a:prstGeom prst="rect">
            <a:avLst/>
          </a:prstGeom>
        </p:spPr>
        <p:txBody>
          <a:bodyPr lIns="0" rIns="0"/>
          <a:lstStyle>
            <a:lvl1pPr algn="ctr">
              <a:defRPr sz="1000" b="0" i="0" baseline="0">
                <a:solidFill>
                  <a:schemeClr val="bg1">
                    <a:lumMod val="65000"/>
                  </a:schemeClr>
                </a:solidFill>
                <a:latin typeface="Arial" panose="020B0604020202020204" pitchFamily="34" charset="0"/>
              </a:defRPr>
            </a:lvl1pPr>
          </a:lstStyle>
          <a:p>
            <a:fld id="{15213995-08BF-9544-B88D-65564A710159}" type="slidenum">
              <a:rPr lang="en-US" smtClean="0"/>
              <a:t>‹#›</a:t>
            </a:fld>
            <a:endParaRPr lang="en-US"/>
          </a:p>
        </p:txBody>
      </p:sp>
      <p:sp>
        <p:nvSpPr>
          <p:cNvPr id="13" name="Text Placeholder 12"/>
          <p:cNvSpPr>
            <a:spLocks noGrp="1"/>
          </p:cNvSpPr>
          <p:nvPr>
            <p:ph type="body" sz="quarter" idx="13" hasCustomPrompt="1"/>
          </p:nvPr>
        </p:nvSpPr>
        <p:spPr>
          <a:xfrm>
            <a:off x="571501" y="571501"/>
            <a:ext cx="4762499" cy="470646"/>
          </a:xfrm>
          <a:prstGeom prst="rect">
            <a:avLst/>
          </a:prstGeom>
        </p:spPr>
        <p:txBody>
          <a:bodyPr lIns="0" tIns="0" rIns="0" bIns="0"/>
          <a:lstStyle>
            <a:lvl1pPr marL="0" indent="0">
              <a:spcBef>
                <a:spcPts val="0"/>
              </a:spcBef>
              <a:buNone/>
              <a:defRPr sz="1800" b="1"/>
            </a:lvl1pPr>
          </a:lstStyle>
          <a:p>
            <a:pPr lvl="0"/>
            <a:r>
              <a:rPr lang="en-US"/>
              <a:t>Headline </a:t>
            </a:r>
          </a:p>
          <a:p>
            <a:pPr lvl="0"/>
            <a:r>
              <a:rPr lang="en-US"/>
              <a:t>Goes Here</a:t>
            </a:r>
          </a:p>
        </p:txBody>
      </p:sp>
      <p:sp>
        <p:nvSpPr>
          <p:cNvPr id="18" name="Text Placeholder 17"/>
          <p:cNvSpPr>
            <a:spLocks noGrp="1"/>
          </p:cNvSpPr>
          <p:nvPr>
            <p:ph type="body" sz="quarter" idx="15" hasCustomPrompt="1"/>
          </p:nvPr>
        </p:nvSpPr>
        <p:spPr>
          <a:xfrm>
            <a:off x="571500" y="1196791"/>
            <a:ext cx="4762500" cy="625285"/>
          </a:xfrm>
          <a:prstGeom prst="rect">
            <a:avLst/>
          </a:prstGeom>
        </p:spPr>
        <p:txBody>
          <a:bodyPr lIns="0" tIns="0" rIns="0" bIns="0"/>
          <a:lstStyle>
            <a:lvl1pPr marL="0" indent="0">
              <a:buNone/>
              <a:defRPr sz="1400">
                <a:solidFill>
                  <a:schemeClr val="tx1">
                    <a:lumMod val="50000"/>
                    <a:lumOff val="50000"/>
                  </a:schemeClr>
                </a:solidFill>
              </a:defRPr>
            </a:lvl1pPr>
          </a:lstStyle>
          <a:p>
            <a:pPr lvl="0"/>
            <a:r>
              <a:rPr lang="en-US"/>
              <a:t>Subhead goes here.</a:t>
            </a:r>
          </a:p>
        </p:txBody>
      </p:sp>
      <p:pic>
        <p:nvPicPr>
          <p:cNvPr id="7" name="Picture 6"/>
          <p:cNvPicPr>
            <a:picLocks noChangeAspect="1"/>
          </p:cNvPicPr>
          <p:nvPr/>
        </p:nvPicPr>
        <p:blipFill>
          <a:blip r:embed="rId2"/>
          <a:stretch>
            <a:fillRect/>
          </a:stretch>
        </p:blipFill>
        <p:spPr>
          <a:xfrm rot="5400000">
            <a:off x="10614538" y="1805269"/>
            <a:ext cx="2792210" cy="203997"/>
          </a:xfrm>
          <a:prstGeom prst="rect">
            <a:avLst/>
          </a:prstGeom>
        </p:spPr>
      </p:pic>
      <p:pic>
        <p:nvPicPr>
          <p:cNvPr id="8" name="Picture 5"/>
          <p:cNvPicPr>
            <a:picLocks noChangeAspect="1"/>
          </p:cNvPicPr>
          <p:nvPr/>
        </p:nvPicPr>
        <p:blipFill>
          <a:blip r:embed="rId3"/>
          <a:stretch>
            <a:fillRect/>
          </a:stretch>
        </p:blipFill>
        <p:spPr>
          <a:xfrm>
            <a:off x="11836985" y="1552360"/>
            <a:ext cx="341161" cy="2236860"/>
          </a:xfrm>
          <a:prstGeom prst="rect">
            <a:avLst/>
          </a:prstGeom>
        </p:spPr>
      </p:pic>
      <p:sp>
        <p:nvSpPr>
          <p:cNvPr id="9" name="Rectangle 3"/>
          <p:cNvSpPr/>
          <p:nvPr/>
        </p:nvSpPr>
        <p:spPr>
          <a:xfrm>
            <a:off x="11811000" y="1"/>
            <a:ext cx="381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3"/>
          <p:cNvSpPr/>
          <p:nvPr/>
        </p:nvSpPr>
        <p:spPr>
          <a:xfrm>
            <a:off x="11811000" y="1"/>
            <a:ext cx="381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6"/>
          <p:cNvPicPr>
            <a:picLocks noChangeAspect="1"/>
          </p:cNvPicPr>
          <p:nvPr/>
        </p:nvPicPr>
        <p:blipFill>
          <a:blip r:embed="rId2"/>
          <a:stretch>
            <a:fillRect/>
          </a:stretch>
        </p:blipFill>
        <p:spPr>
          <a:xfrm rot="5400000">
            <a:off x="10614538" y="1805269"/>
            <a:ext cx="2792210" cy="203997"/>
          </a:xfrm>
          <a:prstGeom prst="rect">
            <a:avLst/>
          </a:prstGeom>
        </p:spPr>
      </p:pic>
      <p:pic>
        <p:nvPicPr>
          <p:cNvPr id="6" name="Picture 3"/>
          <p:cNvPicPr>
            <a:picLocks noChangeAspect="1"/>
          </p:cNvPicPr>
          <p:nvPr/>
        </p:nvPicPr>
        <p:blipFill>
          <a:blip r:embed="rId3"/>
          <a:stretch>
            <a:fillRect/>
          </a:stretch>
        </p:blipFill>
        <p:spPr>
          <a:xfrm>
            <a:off x="11830919" y="1552360"/>
            <a:ext cx="341161" cy="2236860"/>
          </a:xfrm>
          <a:prstGeom prst="rect">
            <a:avLst/>
          </a:prstGeom>
        </p:spPr>
      </p:pic>
      <p:sp>
        <p:nvSpPr>
          <p:cNvPr id="10" name="Rectangle 3"/>
          <p:cNvSpPr/>
          <p:nvPr userDrawn="1"/>
        </p:nvSpPr>
        <p:spPr>
          <a:xfrm>
            <a:off x="11811000" y="1"/>
            <a:ext cx="381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群組 15"/>
          <p:cNvGrpSpPr/>
          <p:nvPr userDrawn="1"/>
        </p:nvGrpSpPr>
        <p:grpSpPr>
          <a:xfrm>
            <a:off x="11756483" y="660266"/>
            <a:ext cx="392419" cy="2081042"/>
            <a:chOff x="4716778" y="1328148"/>
            <a:chExt cx="392419" cy="2081042"/>
          </a:xfrm>
        </p:grpSpPr>
        <p:pic>
          <p:nvPicPr>
            <p:cNvPr id="17" name="Picture 6"/>
            <p:cNvPicPr>
              <a:picLocks noChangeAspect="1"/>
            </p:cNvPicPr>
            <p:nvPr userDrawn="1"/>
          </p:nvPicPr>
          <p:blipFill rotWithShape="1">
            <a:blip r:embed="rId2"/>
            <a:srcRect r="61434" b="-36631"/>
            <a:stretch>
              <a:fillRect/>
            </a:stretch>
          </p:blipFill>
          <p:spPr>
            <a:xfrm rot="5400000">
              <a:off x="4287092" y="1757834"/>
              <a:ext cx="1240374" cy="381001"/>
            </a:xfrm>
            <a:prstGeom prst="rect">
              <a:avLst/>
            </a:prstGeom>
          </p:spPr>
        </p:pic>
        <p:pic>
          <p:nvPicPr>
            <p:cNvPr id="19" name="圖片 18" descr="一張含有 字型, 圖形, 文字, 標誌 的圖片&#10;&#10;自動產生的描述"/>
            <p:cNvPicPr>
              <a:picLocks noChangeAspect="1"/>
            </p:cNvPicPr>
            <p:nvPr userDrawn="1"/>
          </p:nvPicPr>
          <p:blipFill>
            <a:blip r:embed="rId4"/>
            <a:stretch>
              <a:fillRect/>
            </a:stretch>
          </p:blipFill>
          <p:spPr>
            <a:xfrm rot="5400000">
              <a:off x="4495000" y="2794994"/>
              <a:ext cx="904393" cy="324000"/>
            </a:xfrm>
            <a:prstGeom prst="rect">
              <a:avLst/>
            </a:prstGeom>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307709" y="401637"/>
            <a:ext cx="4468495" cy="1855470"/>
          </a:xfrm>
          <a:prstGeom prst="rect">
            <a:avLst/>
          </a:prstGeom>
        </p:spPr>
        <p:txBody>
          <a:bodyPr wrap="square" lIns="0" tIns="0" rIns="0" bIns="0">
            <a:spAutoFit/>
          </a:bodyPr>
          <a:lstStyle>
            <a:lvl1pPr>
              <a:defRPr sz="4800" b="1" i="0">
                <a:solidFill>
                  <a:srgbClr val="4471C4"/>
                </a:solidFill>
                <a:latin typeface="Arial" panose="020B0604020202020204"/>
                <a:cs typeface="Arial" panose="020B0604020202020204"/>
              </a:defRPr>
            </a:lvl1pPr>
          </a:lstStyle>
          <a:p>
            <a:r>
              <a:rPr lang="zh-TW" altLang="en-US"/>
              <a:t>按一下以編輯母片標題樣式</a:t>
            </a:r>
          </a:p>
        </p:txBody>
      </p:sp>
      <p:sp>
        <p:nvSpPr>
          <p:cNvPr id="3" name="Holder 3"/>
          <p:cNvSpPr>
            <a:spLocks noGrp="1"/>
          </p:cNvSpPr>
          <p:nvPr>
            <p:ph type="subTitle" idx="4" hasCustomPrompt="1"/>
          </p:nvPr>
        </p:nvSpPr>
        <p:spPr>
          <a:xfrm>
            <a:off x="1828800" y="3840480"/>
            <a:ext cx="8534400" cy="1714500"/>
          </a:xfrm>
          <a:prstGeom prst="rect">
            <a:avLst/>
          </a:prstGeom>
        </p:spPr>
        <p:txBody>
          <a:bodyPr wrap="square" lIns="0" tIns="0" rIns="0" bIns="0">
            <a:spAutoFit/>
          </a:bodyPr>
          <a:lstStyle>
            <a:lvl1pPr>
              <a:defRPr/>
            </a:lvl1pPr>
          </a:lstStyle>
          <a:p>
            <a:r>
              <a:rPr lang="zh-TW" altLang="en-US"/>
              <a:t>按一下以編輯母片子標題樣式</a:t>
            </a: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lang="zh-TW" altLang="en-US"/>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D329293E-9D38-41A8-95E3-36BD25464F5C}" type="datetime1">
              <a:rPr lang="en-US" smtClean="0"/>
              <a:t>06/17/2025</a:t>
            </a:fld>
            <a:endParaRPr lang="en-US"/>
          </a:p>
        </p:txBody>
      </p:sp>
      <p:sp>
        <p:nvSpPr>
          <p:cNvPr id="6" name="Holder 6"/>
          <p:cNvSpPr>
            <a:spLocks noGrp="1"/>
          </p:cNvSpPr>
          <p:nvPr>
            <p:ph type="sldNum" sz="quarter" idx="7"/>
          </p:nvPr>
        </p:nvSpPr>
        <p:spPr/>
        <p:txBody>
          <a:bodyPr lIns="0" tIns="0" rIns="0" bIns="0"/>
          <a:lstStyle>
            <a:lvl1pPr>
              <a:defRPr sz="1000" b="0" i="0">
                <a:solidFill>
                  <a:srgbClr val="A6A6A6"/>
                </a:solidFill>
                <a:latin typeface="Arial" panose="020B0604020202020204"/>
                <a:cs typeface="Arial" panose="020B0604020202020204"/>
              </a:defRPr>
            </a:lvl1pPr>
          </a:lstStyle>
          <a:p>
            <a:pPr marL="38100">
              <a:lnSpc>
                <a:spcPts val="1200"/>
              </a:lnSpc>
            </a:pPr>
            <a:fld id="{81D60167-4931-47E6-BA6A-407CBD079E47}" type="slidenum">
              <a:rPr lang="en-US" altLang="zh-TW" spc="-5" smtClean="0"/>
              <a:t>‹#›</a:t>
            </a:fld>
            <a:endParaRPr lang="zh-TW" altLang="en-US" spc="-5"/>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1_Section Opener">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1810999" cy="6857999"/>
          </a:xfrm>
          <a:prstGeom prst="rect">
            <a:avLst/>
          </a:prstGeom>
          <a:solidFill>
            <a:schemeClr val="bg1">
              <a:lumMod val="95000"/>
            </a:schemeClr>
          </a:solidFill>
        </p:spPr>
        <p:txBody>
          <a:bodyPr/>
          <a:lstStyle/>
          <a:p>
            <a:r>
              <a:rPr lang="zh-TW" altLang="en-US"/>
              <a:t>按一下圖示以新增圖片</a:t>
            </a:r>
            <a:endParaRPr lang="en-US"/>
          </a:p>
        </p:txBody>
      </p:sp>
      <p:sp>
        <p:nvSpPr>
          <p:cNvPr id="4" name="Rectangle 3"/>
          <p:cNvSpPr/>
          <p:nvPr/>
        </p:nvSpPr>
        <p:spPr>
          <a:xfrm>
            <a:off x="11811000" y="1"/>
            <a:ext cx="381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12"/>
          </p:nvPr>
        </p:nvSpPr>
        <p:spPr>
          <a:xfrm>
            <a:off x="11823690" y="6104964"/>
            <a:ext cx="368310" cy="194343"/>
          </a:xfrm>
          <a:prstGeom prst="rect">
            <a:avLst/>
          </a:prstGeom>
        </p:spPr>
        <p:txBody>
          <a:bodyPr lIns="0" rIns="0"/>
          <a:lstStyle>
            <a:lvl1pPr algn="ctr">
              <a:defRPr sz="1000" b="0" i="0" baseline="0">
                <a:solidFill>
                  <a:schemeClr val="bg1">
                    <a:lumMod val="65000"/>
                  </a:schemeClr>
                </a:solidFill>
                <a:latin typeface="Arial" panose="020B0604020202020204" pitchFamily="34" charset="0"/>
              </a:defRPr>
            </a:lvl1pPr>
          </a:lstStyle>
          <a:p>
            <a:fld id="{15213995-08BF-9544-B88D-65564A710159}" type="slidenum">
              <a:rPr lang="en-US" smtClean="0"/>
              <a:t>‹#›</a:t>
            </a:fld>
            <a:endParaRPr lang="en-US"/>
          </a:p>
        </p:txBody>
      </p:sp>
      <p:sp>
        <p:nvSpPr>
          <p:cNvPr id="7" name="Rectangle 6"/>
          <p:cNvSpPr/>
          <p:nvPr/>
        </p:nvSpPr>
        <p:spPr>
          <a:xfrm>
            <a:off x="0" y="1"/>
            <a:ext cx="5905500" cy="6858000"/>
          </a:xfrm>
          <a:prstGeom prst="rect">
            <a:avLst/>
          </a:prstGeom>
          <a:solidFill>
            <a:srgbClr val="40404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p:cNvSpPr>
            <a:spLocks noGrp="1"/>
          </p:cNvSpPr>
          <p:nvPr>
            <p:ph type="body" sz="quarter" idx="14" hasCustomPrompt="1"/>
          </p:nvPr>
        </p:nvSpPr>
        <p:spPr>
          <a:xfrm>
            <a:off x="571500" y="571500"/>
            <a:ext cx="4762500" cy="5727700"/>
          </a:xfrm>
          <a:prstGeom prst="rect">
            <a:avLst/>
          </a:prstGeom>
        </p:spPr>
        <p:txBody>
          <a:bodyPr lIns="0" tIns="0" rIns="0" bIns="0" anchor="ctr" anchorCtr="0"/>
          <a:lstStyle>
            <a:lvl1pPr marL="0" indent="0">
              <a:lnSpc>
                <a:spcPct val="100000"/>
              </a:lnSpc>
              <a:buNone/>
              <a:defRPr sz="4400" b="1">
                <a:solidFill>
                  <a:schemeClr val="bg1"/>
                </a:solidFill>
              </a:defRPr>
            </a:lvl1pPr>
          </a:lstStyle>
          <a:p>
            <a:pPr lvl="0"/>
            <a:r>
              <a:rPr lang="en-US"/>
              <a:t>Section Header</a:t>
            </a:r>
          </a:p>
        </p:txBody>
      </p:sp>
      <p:pic>
        <p:nvPicPr>
          <p:cNvPr id="9" name="Picture 8"/>
          <p:cNvPicPr>
            <a:picLocks noChangeAspect="1"/>
          </p:cNvPicPr>
          <p:nvPr/>
        </p:nvPicPr>
        <p:blipFill>
          <a:blip r:embed="rId2"/>
          <a:stretch>
            <a:fillRect/>
          </a:stretch>
        </p:blipFill>
        <p:spPr>
          <a:xfrm rot="5400000">
            <a:off x="10577457" y="1827871"/>
            <a:ext cx="2837417" cy="203997"/>
          </a:xfrm>
          <a:prstGeom prst="rect">
            <a:avLst/>
          </a:prstGeom>
        </p:spPr>
      </p:pic>
      <p:sp>
        <p:nvSpPr>
          <p:cNvPr id="8" name="Rectangle 7"/>
          <p:cNvSpPr/>
          <p:nvPr/>
        </p:nvSpPr>
        <p:spPr>
          <a:xfrm>
            <a:off x="11762481" y="0"/>
            <a:ext cx="54864" cy="6857999"/>
          </a:xfrm>
          <a:prstGeom prst="rect">
            <a:avLst/>
          </a:prstGeom>
          <a:gradFill>
            <a:gsLst>
              <a:gs pos="0">
                <a:srgbClr val="8FCE51"/>
              </a:gs>
              <a:gs pos="100000">
                <a:srgbClr val="1275C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5"/>
          <p:cNvPicPr>
            <a:picLocks noChangeAspect="1"/>
          </p:cNvPicPr>
          <p:nvPr/>
        </p:nvPicPr>
        <p:blipFill>
          <a:blip r:embed="rId3"/>
          <a:stretch>
            <a:fillRect/>
          </a:stretch>
        </p:blipFill>
        <p:spPr>
          <a:xfrm>
            <a:off x="11836985" y="1552360"/>
            <a:ext cx="341161" cy="2236860"/>
          </a:xfrm>
          <a:prstGeom prst="rect">
            <a:avLst/>
          </a:prstGeom>
        </p:spPr>
      </p:pic>
      <p:pic>
        <p:nvPicPr>
          <p:cNvPr id="12" name="Picture 5"/>
          <p:cNvPicPr>
            <a:picLocks noChangeAspect="1"/>
          </p:cNvPicPr>
          <p:nvPr/>
        </p:nvPicPr>
        <p:blipFill>
          <a:blip r:embed="rId3"/>
          <a:stretch>
            <a:fillRect/>
          </a:stretch>
        </p:blipFill>
        <p:spPr>
          <a:xfrm>
            <a:off x="11823690" y="1622878"/>
            <a:ext cx="341161" cy="2236860"/>
          </a:xfrm>
          <a:prstGeom prst="rect">
            <a:avLst/>
          </a:prstGeom>
        </p:spPr>
      </p:pic>
      <p:sp>
        <p:nvSpPr>
          <p:cNvPr id="2" name="Rectangle 3"/>
          <p:cNvSpPr/>
          <p:nvPr/>
        </p:nvSpPr>
        <p:spPr>
          <a:xfrm>
            <a:off x="11811000" y="1"/>
            <a:ext cx="381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6"/>
          <p:cNvSpPr/>
          <p:nvPr/>
        </p:nvSpPr>
        <p:spPr>
          <a:xfrm>
            <a:off x="0" y="1"/>
            <a:ext cx="5905500" cy="6858000"/>
          </a:xfrm>
          <a:prstGeom prst="rect">
            <a:avLst/>
          </a:prstGeom>
          <a:solidFill>
            <a:srgbClr val="40404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7"/>
          <p:cNvSpPr/>
          <p:nvPr/>
        </p:nvSpPr>
        <p:spPr>
          <a:xfrm>
            <a:off x="11762481" y="0"/>
            <a:ext cx="54864" cy="6857999"/>
          </a:xfrm>
          <a:prstGeom prst="rect">
            <a:avLst/>
          </a:prstGeom>
          <a:gradFill>
            <a:gsLst>
              <a:gs pos="0">
                <a:srgbClr val="8FCE51"/>
              </a:gs>
              <a:gs pos="100000">
                <a:srgbClr val="1275C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群組 21"/>
          <p:cNvGrpSpPr/>
          <p:nvPr userDrawn="1"/>
        </p:nvGrpSpPr>
        <p:grpSpPr>
          <a:xfrm>
            <a:off x="11756483" y="660266"/>
            <a:ext cx="392419" cy="2081042"/>
            <a:chOff x="4716778" y="1328148"/>
            <a:chExt cx="392419" cy="2081042"/>
          </a:xfrm>
        </p:grpSpPr>
        <p:pic>
          <p:nvPicPr>
            <p:cNvPr id="17" name="Picture 6"/>
            <p:cNvPicPr>
              <a:picLocks noChangeAspect="1"/>
            </p:cNvPicPr>
            <p:nvPr userDrawn="1"/>
          </p:nvPicPr>
          <p:blipFill rotWithShape="1">
            <a:blip r:embed="rId4"/>
            <a:srcRect r="61434" b="-36631"/>
            <a:stretch>
              <a:fillRect/>
            </a:stretch>
          </p:blipFill>
          <p:spPr>
            <a:xfrm rot="5400000">
              <a:off x="4287092" y="1757834"/>
              <a:ext cx="1240374" cy="381001"/>
            </a:xfrm>
            <a:prstGeom prst="rect">
              <a:avLst/>
            </a:prstGeom>
          </p:spPr>
        </p:pic>
        <p:pic>
          <p:nvPicPr>
            <p:cNvPr id="21" name="圖片 20" descr="一張含有 字型, 圖形, 文字, 標誌 的圖片&#10;&#10;自動產生的描述"/>
            <p:cNvPicPr>
              <a:picLocks noChangeAspect="1"/>
            </p:cNvPicPr>
            <p:nvPr userDrawn="1"/>
          </p:nvPicPr>
          <p:blipFill>
            <a:blip r:embed="rId5"/>
            <a:stretch>
              <a:fillRect/>
            </a:stretch>
          </p:blipFill>
          <p:spPr>
            <a:xfrm rot="5400000">
              <a:off x="4495000" y="2794994"/>
              <a:ext cx="904393" cy="324000"/>
            </a:xfrm>
            <a:prstGeom prst="rect">
              <a:avLst/>
            </a:prstGeom>
          </p:spPr>
        </p:pic>
      </p:gr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cSld name="2_Section Opener">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70338" y="0"/>
            <a:ext cx="11881337" cy="6857999"/>
          </a:xfrm>
          <a:prstGeom prst="rect">
            <a:avLst/>
          </a:prstGeom>
          <a:solidFill>
            <a:schemeClr val="bg1">
              <a:lumMod val="95000"/>
            </a:schemeClr>
          </a:solidFill>
        </p:spPr>
        <p:txBody>
          <a:bodyPr/>
          <a:lstStyle/>
          <a:p>
            <a:r>
              <a:rPr lang="zh-TW" altLang="en-US"/>
              <a:t>按一下圖示以新增圖片</a:t>
            </a:r>
            <a:endParaRPr lang="en-US"/>
          </a:p>
        </p:txBody>
      </p:sp>
      <p:sp>
        <p:nvSpPr>
          <p:cNvPr id="4" name="Rectangle 3"/>
          <p:cNvSpPr/>
          <p:nvPr/>
        </p:nvSpPr>
        <p:spPr>
          <a:xfrm>
            <a:off x="11811000" y="1"/>
            <a:ext cx="381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12"/>
          </p:nvPr>
        </p:nvSpPr>
        <p:spPr>
          <a:xfrm>
            <a:off x="11823690" y="6104964"/>
            <a:ext cx="368310" cy="194343"/>
          </a:xfrm>
          <a:prstGeom prst="rect">
            <a:avLst/>
          </a:prstGeom>
        </p:spPr>
        <p:txBody>
          <a:bodyPr lIns="0" rIns="0"/>
          <a:lstStyle>
            <a:lvl1pPr algn="ctr">
              <a:defRPr sz="1000" b="0" i="0" baseline="0">
                <a:solidFill>
                  <a:schemeClr val="bg1">
                    <a:lumMod val="65000"/>
                  </a:schemeClr>
                </a:solidFill>
                <a:latin typeface="Arial" panose="020B0604020202020204" pitchFamily="34" charset="0"/>
              </a:defRPr>
            </a:lvl1pPr>
          </a:lstStyle>
          <a:p>
            <a:fld id="{15213995-08BF-9544-B88D-65564A710159}" type="slidenum">
              <a:rPr lang="en-US" smtClean="0"/>
              <a:t>‹#›</a:t>
            </a:fld>
            <a:endParaRPr lang="en-US"/>
          </a:p>
        </p:txBody>
      </p:sp>
      <p:sp>
        <p:nvSpPr>
          <p:cNvPr id="7" name="Rectangle 6"/>
          <p:cNvSpPr/>
          <p:nvPr/>
        </p:nvSpPr>
        <p:spPr>
          <a:xfrm>
            <a:off x="0" y="1"/>
            <a:ext cx="5905500" cy="6858000"/>
          </a:xfrm>
          <a:prstGeom prst="rect">
            <a:avLst/>
          </a:prstGeom>
          <a:solidFill>
            <a:srgbClr val="40404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p:cNvSpPr>
            <a:spLocks noGrp="1"/>
          </p:cNvSpPr>
          <p:nvPr>
            <p:ph type="body" sz="quarter" idx="14" hasCustomPrompt="1"/>
          </p:nvPr>
        </p:nvSpPr>
        <p:spPr>
          <a:xfrm>
            <a:off x="571500" y="571500"/>
            <a:ext cx="4762500" cy="5727700"/>
          </a:xfrm>
          <a:prstGeom prst="rect">
            <a:avLst/>
          </a:prstGeom>
        </p:spPr>
        <p:txBody>
          <a:bodyPr lIns="0" tIns="0" rIns="0" bIns="0" anchor="ctr" anchorCtr="0"/>
          <a:lstStyle>
            <a:lvl1pPr marL="0" indent="0">
              <a:lnSpc>
                <a:spcPct val="100000"/>
              </a:lnSpc>
              <a:buNone/>
              <a:defRPr sz="4400" b="1">
                <a:solidFill>
                  <a:schemeClr val="bg1"/>
                </a:solidFill>
              </a:defRPr>
            </a:lvl1pPr>
          </a:lstStyle>
          <a:p>
            <a:pPr lvl="0"/>
            <a:r>
              <a:rPr lang="en-US"/>
              <a:t>Section Header</a:t>
            </a:r>
          </a:p>
        </p:txBody>
      </p:sp>
      <p:grpSp>
        <p:nvGrpSpPr>
          <p:cNvPr id="11" name="群組 10"/>
          <p:cNvGrpSpPr/>
          <p:nvPr userDrawn="1"/>
        </p:nvGrpSpPr>
        <p:grpSpPr>
          <a:xfrm>
            <a:off x="11756483" y="660266"/>
            <a:ext cx="392419" cy="2081042"/>
            <a:chOff x="4716778" y="1328148"/>
            <a:chExt cx="392419" cy="2081042"/>
          </a:xfrm>
        </p:grpSpPr>
        <p:pic>
          <p:nvPicPr>
            <p:cNvPr id="12" name="Picture 6"/>
            <p:cNvPicPr>
              <a:picLocks noChangeAspect="1"/>
            </p:cNvPicPr>
            <p:nvPr userDrawn="1"/>
          </p:nvPicPr>
          <p:blipFill rotWithShape="1">
            <a:blip r:embed="rId2"/>
            <a:srcRect r="61434" b="-36631"/>
            <a:stretch>
              <a:fillRect/>
            </a:stretch>
          </p:blipFill>
          <p:spPr>
            <a:xfrm rot="5400000">
              <a:off x="4287092" y="1757834"/>
              <a:ext cx="1240374" cy="381001"/>
            </a:xfrm>
            <a:prstGeom prst="rect">
              <a:avLst/>
            </a:prstGeom>
          </p:spPr>
        </p:pic>
        <p:pic>
          <p:nvPicPr>
            <p:cNvPr id="14" name="圖片 13" descr="一張含有 字型, 圖形, 文字, 標誌 的圖片&#10;&#10;自動產生的描述"/>
            <p:cNvPicPr>
              <a:picLocks noChangeAspect="1"/>
            </p:cNvPicPr>
            <p:nvPr userDrawn="1"/>
          </p:nvPicPr>
          <p:blipFill>
            <a:blip r:embed="rId3"/>
            <a:stretch>
              <a:fillRect/>
            </a:stretch>
          </p:blipFill>
          <p:spPr>
            <a:xfrm rot="5400000">
              <a:off x="4495000" y="2794994"/>
              <a:ext cx="904393" cy="324000"/>
            </a:xfrm>
            <a:prstGeom prst="rect">
              <a:avLst/>
            </a:prstGeom>
          </p:spPr>
        </p:pic>
      </p:gr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0_FIT Pres Temp - Primary">
    <p:spTree>
      <p:nvGrpSpPr>
        <p:cNvPr id="1" name=""/>
        <p:cNvGrpSpPr/>
        <p:nvPr/>
      </p:nvGrpSpPr>
      <p:grpSpPr>
        <a:xfrm>
          <a:off x="0" y="0"/>
          <a:ext cx="0" cy="0"/>
          <a:chOff x="0" y="0"/>
          <a:chExt cx="0" cy="0"/>
        </a:xfrm>
      </p:grpSpPr>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Agenda">
    <p:spTree>
      <p:nvGrpSpPr>
        <p:cNvPr id="1" name=""/>
        <p:cNvGrpSpPr/>
        <p:nvPr/>
      </p:nvGrpSpPr>
      <p:grpSpPr>
        <a:xfrm>
          <a:off x="0" y="0"/>
          <a:ext cx="0" cy="0"/>
          <a:chOff x="0" y="0"/>
          <a:chExt cx="0" cy="0"/>
        </a:xfrm>
      </p:grpSpPr>
      <p:sp>
        <p:nvSpPr>
          <p:cNvPr id="6" name="Text Placeholder 5"/>
          <p:cNvSpPr>
            <a:spLocks noGrp="1"/>
          </p:cNvSpPr>
          <p:nvPr>
            <p:ph type="body" sz="quarter" idx="13" hasCustomPrompt="1"/>
          </p:nvPr>
        </p:nvSpPr>
        <p:spPr>
          <a:xfrm>
            <a:off x="6477000" y="571500"/>
            <a:ext cx="4762500" cy="5715000"/>
          </a:xfrm>
          <a:prstGeom prst="rect">
            <a:avLst/>
          </a:prstGeom>
        </p:spPr>
        <p:txBody>
          <a:bodyPr lIns="548640" rIns="548640" anchor="ctr" anchorCtr="0"/>
          <a:lstStyle>
            <a:lvl1pPr marL="0" indent="0">
              <a:lnSpc>
                <a:spcPct val="100000"/>
              </a:lnSpc>
              <a:spcBef>
                <a:spcPts val="1050"/>
              </a:spcBef>
              <a:buNone/>
              <a:defRPr sz="1050" b="1"/>
            </a:lvl1pPr>
          </a:lstStyle>
          <a:p>
            <a:pPr lvl="0"/>
            <a:r>
              <a:rPr lang="en-US"/>
              <a:t>Agenda Item goes here</a:t>
            </a:r>
          </a:p>
          <a:p>
            <a:pPr lvl="0"/>
            <a:r>
              <a:rPr lang="en-US"/>
              <a:t>Agenda Item</a:t>
            </a:r>
          </a:p>
          <a:p>
            <a:pPr lvl="0"/>
            <a:r>
              <a:rPr lang="en-US"/>
              <a:t>Agenda Item</a:t>
            </a:r>
          </a:p>
          <a:p>
            <a:pPr lvl="0"/>
            <a:r>
              <a:rPr lang="en-US"/>
              <a:t>Agenda Item</a:t>
            </a:r>
          </a:p>
          <a:p>
            <a:pPr lvl="0"/>
            <a:r>
              <a:rPr lang="en-US"/>
              <a:t>Agenda Item</a:t>
            </a:r>
          </a:p>
          <a:p>
            <a:pPr lvl="0"/>
            <a:r>
              <a:rPr lang="en-US"/>
              <a:t>Agenda Item</a:t>
            </a:r>
          </a:p>
          <a:p>
            <a:pPr lvl="0"/>
            <a:r>
              <a:rPr lang="en-US"/>
              <a:t>Agenda Item</a:t>
            </a:r>
          </a:p>
          <a:p>
            <a:pPr lvl="0"/>
            <a:r>
              <a:rPr lang="en-US"/>
              <a:t>Agenda Item</a:t>
            </a:r>
          </a:p>
        </p:txBody>
      </p:sp>
      <p:sp>
        <p:nvSpPr>
          <p:cNvPr id="4" name="Rectangle 3"/>
          <p:cNvSpPr/>
          <p:nvPr userDrawn="1"/>
        </p:nvSpPr>
        <p:spPr>
          <a:xfrm>
            <a:off x="11811000" y="1"/>
            <a:ext cx="381000" cy="685799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12"/>
          </p:nvPr>
        </p:nvSpPr>
        <p:spPr>
          <a:xfrm>
            <a:off x="11823690" y="6104964"/>
            <a:ext cx="368310" cy="194343"/>
          </a:xfrm>
          <a:prstGeom prst="rect">
            <a:avLst/>
          </a:prstGeom>
        </p:spPr>
        <p:txBody>
          <a:bodyPr lIns="0" rIns="0"/>
          <a:lstStyle>
            <a:lvl1pPr algn="ctr">
              <a:defRPr sz="1000" b="0" i="0" baseline="0">
                <a:solidFill>
                  <a:schemeClr val="bg1">
                    <a:lumMod val="65000"/>
                  </a:schemeClr>
                </a:solidFill>
                <a:latin typeface="Arial" panose="020B0604020202020204" pitchFamily="34" charset="0"/>
              </a:defRPr>
            </a:lvl1pPr>
          </a:lstStyle>
          <a:p>
            <a:fld id="{15213995-08BF-9544-B88D-65564A710159}" type="slidenum">
              <a:rPr lang="en-US" smtClean="0"/>
              <a:t>‹#›</a:t>
            </a:fld>
            <a:endParaRPr lang="en-US"/>
          </a:p>
        </p:txBody>
      </p:sp>
      <p:sp>
        <p:nvSpPr>
          <p:cNvPr id="7" name="Rectangle 6"/>
          <p:cNvSpPr/>
          <p:nvPr/>
        </p:nvSpPr>
        <p:spPr>
          <a:xfrm>
            <a:off x="0" y="1"/>
            <a:ext cx="590550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71500" y="571500"/>
            <a:ext cx="4762500" cy="5715000"/>
          </a:xfrm>
          <a:prstGeom prst="rect">
            <a:avLst/>
          </a:prstGeom>
          <a:noFill/>
        </p:spPr>
        <p:txBody>
          <a:bodyPr wrap="square" lIns="0" rtlCol="0" anchor="ctr">
            <a:noAutofit/>
          </a:bodyPr>
          <a:lstStyle/>
          <a:p>
            <a:r>
              <a:rPr lang="en-US" sz="4400" b="1" spc="-100">
                <a:solidFill>
                  <a:schemeClr val="bg1"/>
                </a:solidFill>
                <a:latin typeface="Arial" panose="020B0604020202020204" pitchFamily="34" charset="0"/>
                <a:cs typeface="Arial" panose="020B0604020202020204" pitchFamily="34" charset="0"/>
              </a:rPr>
              <a:t>Agenda</a:t>
            </a:r>
          </a:p>
        </p:txBody>
      </p:sp>
      <p:pic>
        <p:nvPicPr>
          <p:cNvPr id="10" name="Picture 5"/>
          <p:cNvPicPr>
            <a:picLocks noChangeAspect="1"/>
          </p:cNvPicPr>
          <p:nvPr/>
        </p:nvPicPr>
        <p:blipFill>
          <a:blip r:embed="rId2"/>
          <a:stretch>
            <a:fillRect/>
          </a:stretch>
        </p:blipFill>
        <p:spPr>
          <a:xfrm>
            <a:off x="13106985" y="1425360"/>
            <a:ext cx="341161" cy="2236860"/>
          </a:xfrm>
          <a:prstGeom prst="rect">
            <a:avLst/>
          </a:prstGeom>
        </p:spPr>
      </p:pic>
      <p:grpSp>
        <p:nvGrpSpPr>
          <p:cNvPr id="12" name="群組 11"/>
          <p:cNvGrpSpPr/>
          <p:nvPr userDrawn="1"/>
        </p:nvGrpSpPr>
        <p:grpSpPr>
          <a:xfrm>
            <a:off x="11756483" y="660266"/>
            <a:ext cx="392419" cy="2081042"/>
            <a:chOff x="4716778" y="1328148"/>
            <a:chExt cx="392419" cy="2081042"/>
          </a:xfrm>
        </p:grpSpPr>
        <p:pic>
          <p:nvPicPr>
            <p:cNvPr id="13" name="Picture 6"/>
            <p:cNvPicPr>
              <a:picLocks noChangeAspect="1"/>
            </p:cNvPicPr>
            <p:nvPr userDrawn="1"/>
          </p:nvPicPr>
          <p:blipFill rotWithShape="1">
            <a:blip r:embed="rId3"/>
            <a:srcRect r="61434" b="-36631"/>
            <a:stretch>
              <a:fillRect/>
            </a:stretch>
          </p:blipFill>
          <p:spPr>
            <a:xfrm rot="5400000">
              <a:off x="4287092" y="1757834"/>
              <a:ext cx="1240374" cy="381001"/>
            </a:xfrm>
            <a:prstGeom prst="rect">
              <a:avLst/>
            </a:prstGeom>
          </p:spPr>
        </p:pic>
        <p:pic>
          <p:nvPicPr>
            <p:cNvPr id="14" name="圖片 13" descr="一張含有 字型, 圖形, 文字, 標誌 的圖片&#10;&#10;自動產生的描述"/>
            <p:cNvPicPr>
              <a:picLocks noChangeAspect="1"/>
            </p:cNvPicPr>
            <p:nvPr userDrawn="1"/>
          </p:nvPicPr>
          <p:blipFill>
            <a:blip r:embed="rId4"/>
            <a:stretch>
              <a:fillRect/>
            </a:stretch>
          </p:blipFill>
          <p:spPr>
            <a:xfrm rot="5400000">
              <a:off x="4495000" y="2794994"/>
              <a:ext cx="904393" cy="324000"/>
            </a:xfrm>
            <a:prstGeom prst="rect">
              <a:avLst/>
            </a:prstGeom>
          </p:spPr>
        </p:pic>
      </p:gr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Primary - Blank - 1 Line Head">
    <p:spTree>
      <p:nvGrpSpPr>
        <p:cNvPr id="1" name=""/>
        <p:cNvGrpSpPr/>
        <p:nvPr/>
      </p:nvGrpSpPr>
      <p:grpSpPr>
        <a:xfrm>
          <a:off x="0" y="0"/>
          <a:ext cx="0" cy="0"/>
          <a:chOff x="0" y="0"/>
          <a:chExt cx="0" cy="0"/>
        </a:xfrm>
      </p:grpSpPr>
      <p:sp>
        <p:nvSpPr>
          <p:cNvPr id="4" name="Rectangle 3"/>
          <p:cNvSpPr/>
          <p:nvPr/>
        </p:nvSpPr>
        <p:spPr>
          <a:xfrm>
            <a:off x="11811000" y="1"/>
            <a:ext cx="381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12"/>
          </p:nvPr>
        </p:nvSpPr>
        <p:spPr>
          <a:xfrm>
            <a:off x="11823690" y="6104964"/>
            <a:ext cx="368310" cy="194343"/>
          </a:xfrm>
          <a:prstGeom prst="rect">
            <a:avLst/>
          </a:prstGeom>
        </p:spPr>
        <p:txBody>
          <a:bodyPr lIns="0" rIns="0"/>
          <a:lstStyle>
            <a:lvl1pPr algn="ctr">
              <a:defRPr sz="1000" b="0" i="0" baseline="0">
                <a:solidFill>
                  <a:schemeClr val="bg1">
                    <a:lumMod val="65000"/>
                  </a:schemeClr>
                </a:solidFill>
                <a:latin typeface="Arial" panose="020B0604020202020204" pitchFamily="34" charset="0"/>
              </a:defRPr>
            </a:lvl1pPr>
          </a:lstStyle>
          <a:p>
            <a:fld id="{15213995-08BF-9544-B88D-65564A710159}" type="slidenum">
              <a:rPr lang="en-US" smtClean="0"/>
              <a:t>‹#›</a:t>
            </a:fld>
            <a:endParaRPr lang="en-US"/>
          </a:p>
        </p:txBody>
      </p:sp>
      <p:sp>
        <p:nvSpPr>
          <p:cNvPr id="13" name="Text Placeholder 12"/>
          <p:cNvSpPr>
            <a:spLocks noGrp="1"/>
          </p:cNvSpPr>
          <p:nvPr>
            <p:ph type="body" sz="quarter" idx="13" hasCustomPrompt="1"/>
          </p:nvPr>
        </p:nvSpPr>
        <p:spPr>
          <a:xfrm>
            <a:off x="571501" y="571501"/>
            <a:ext cx="4762499" cy="366948"/>
          </a:xfrm>
          <a:prstGeom prst="rect">
            <a:avLst/>
          </a:prstGeom>
        </p:spPr>
        <p:txBody>
          <a:bodyPr lIns="0" tIns="0" rIns="0" bIns="0"/>
          <a:lstStyle>
            <a:lvl1pPr marL="0" indent="0">
              <a:buNone/>
              <a:defRPr sz="1800" b="1"/>
            </a:lvl1pPr>
          </a:lstStyle>
          <a:p>
            <a:pPr lvl="0"/>
            <a:r>
              <a:rPr lang="en-US"/>
              <a:t>Headline Goes Here</a:t>
            </a:r>
          </a:p>
        </p:txBody>
      </p:sp>
      <p:sp>
        <p:nvSpPr>
          <p:cNvPr id="18" name="Text Placeholder 17"/>
          <p:cNvSpPr>
            <a:spLocks noGrp="1"/>
          </p:cNvSpPr>
          <p:nvPr>
            <p:ph type="body" sz="quarter" idx="15" hasCustomPrompt="1"/>
          </p:nvPr>
        </p:nvSpPr>
        <p:spPr>
          <a:xfrm>
            <a:off x="571500" y="938449"/>
            <a:ext cx="4762500" cy="838477"/>
          </a:xfrm>
          <a:prstGeom prst="rect">
            <a:avLst/>
          </a:prstGeom>
        </p:spPr>
        <p:txBody>
          <a:bodyPr lIns="0" tIns="0" rIns="0" bIns="0"/>
          <a:lstStyle>
            <a:lvl1pPr marL="0" indent="0">
              <a:buNone/>
              <a:defRPr sz="1400">
                <a:solidFill>
                  <a:schemeClr val="tx1">
                    <a:lumMod val="50000"/>
                    <a:lumOff val="50000"/>
                  </a:schemeClr>
                </a:solidFill>
              </a:defRPr>
            </a:lvl1pPr>
          </a:lstStyle>
          <a:p>
            <a:pPr lvl="0"/>
            <a:r>
              <a:rPr lang="en-US"/>
              <a:t>Subhead goes here.</a:t>
            </a:r>
          </a:p>
        </p:txBody>
      </p:sp>
      <p:grpSp>
        <p:nvGrpSpPr>
          <p:cNvPr id="9" name="群組 8"/>
          <p:cNvGrpSpPr/>
          <p:nvPr userDrawn="1"/>
        </p:nvGrpSpPr>
        <p:grpSpPr>
          <a:xfrm>
            <a:off x="11756483" y="660266"/>
            <a:ext cx="392419" cy="2081042"/>
            <a:chOff x="4716778" y="1328148"/>
            <a:chExt cx="392419" cy="2081042"/>
          </a:xfrm>
        </p:grpSpPr>
        <p:pic>
          <p:nvPicPr>
            <p:cNvPr id="10" name="Picture 6"/>
            <p:cNvPicPr>
              <a:picLocks noChangeAspect="1"/>
            </p:cNvPicPr>
            <p:nvPr userDrawn="1"/>
          </p:nvPicPr>
          <p:blipFill rotWithShape="1">
            <a:blip r:embed="rId2"/>
            <a:srcRect r="61434" b="-36631"/>
            <a:stretch>
              <a:fillRect/>
            </a:stretch>
          </p:blipFill>
          <p:spPr>
            <a:xfrm rot="5400000">
              <a:off x="4287092" y="1757834"/>
              <a:ext cx="1240374" cy="381001"/>
            </a:xfrm>
            <a:prstGeom prst="rect">
              <a:avLst/>
            </a:prstGeom>
          </p:spPr>
        </p:pic>
        <p:pic>
          <p:nvPicPr>
            <p:cNvPr id="11" name="圖片 10" descr="一張含有 字型, 圖形, 文字, 標誌 的圖片&#10;&#10;自動產生的描述"/>
            <p:cNvPicPr>
              <a:picLocks noChangeAspect="1"/>
            </p:cNvPicPr>
            <p:nvPr userDrawn="1"/>
          </p:nvPicPr>
          <p:blipFill>
            <a:blip r:embed="rId3"/>
            <a:stretch>
              <a:fillRect/>
            </a:stretch>
          </p:blipFill>
          <p:spPr>
            <a:xfrm rot="5400000">
              <a:off x="4495000" y="2794994"/>
              <a:ext cx="904393" cy="324000"/>
            </a:xfrm>
            <a:prstGeom prst="rect">
              <a:avLst/>
            </a:prstGeom>
          </p:spPr>
        </p:pic>
      </p:gr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Product Catalog - Primary">
    <p:spTree>
      <p:nvGrpSpPr>
        <p:cNvPr id="1" name=""/>
        <p:cNvGrpSpPr/>
        <p:nvPr/>
      </p:nvGrpSpPr>
      <p:grpSpPr>
        <a:xfrm>
          <a:off x="0" y="0"/>
          <a:ext cx="0" cy="0"/>
          <a:chOff x="0" y="0"/>
          <a:chExt cx="0" cy="0"/>
        </a:xfrm>
      </p:grpSpPr>
      <p:sp>
        <p:nvSpPr>
          <p:cNvPr id="4" name="Rectangle 3"/>
          <p:cNvSpPr/>
          <p:nvPr/>
        </p:nvSpPr>
        <p:spPr>
          <a:xfrm>
            <a:off x="11811000" y="1"/>
            <a:ext cx="381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12"/>
          </p:nvPr>
        </p:nvSpPr>
        <p:spPr>
          <a:xfrm>
            <a:off x="11823690" y="6104964"/>
            <a:ext cx="368310" cy="194343"/>
          </a:xfrm>
          <a:prstGeom prst="rect">
            <a:avLst/>
          </a:prstGeom>
        </p:spPr>
        <p:txBody>
          <a:bodyPr lIns="0" rIns="0"/>
          <a:lstStyle>
            <a:lvl1pPr algn="ctr">
              <a:defRPr sz="1000" b="0" i="0" baseline="0">
                <a:solidFill>
                  <a:schemeClr val="bg1">
                    <a:lumMod val="65000"/>
                  </a:schemeClr>
                </a:solidFill>
                <a:latin typeface="Arial" panose="020B0604020202020204" pitchFamily="34" charset="0"/>
              </a:defRPr>
            </a:lvl1pPr>
          </a:lstStyle>
          <a:p>
            <a:fld id="{15213995-08BF-9544-B88D-65564A710159}" type="slidenum">
              <a:rPr lang="en-US" smtClean="0"/>
              <a:t>‹#›</a:t>
            </a:fld>
            <a:endParaRPr lang="en-US"/>
          </a:p>
        </p:txBody>
      </p:sp>
      <p:sp>
        <p:nvSpPr>
          <p:cNvPr id="6" name="Rectangle 5"/>
          <p:cNvSpPr/>
          <p:nvPr/>
        </p:nvSpPr>
        <p:spPr>
          <a:xfrm>
            <a:off x="0" y="3429000"/>
            <a:ext cx="11811000" cy="2870307"/>
          </a:xfrm>
          <a:prstGeom prst="rect">
            <a:avLst/>
          </a:prstGeom>
          <a:gradFill>
            <a:gsLst>
              <a:gs pos="0">
                <a:srgbClr val="E6E6E7">
                  <a:alpha val="0"/>
                  <a:lumMod val="100000"/>
                </a:srgbClr>
              </a:gs>
              <a:gs pos="50000">
                <a:srgbClr val="E6E6E7"/>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57665" y="5542672"/>
            <a:ext cx="1129716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2"/>
          <p:cNvSpPr>
            <a:spLocks noGrp="1"/>
          </p:cNvSpPr>
          <p:nvPr>
            <p:ph type="body" sz="quarter" idx="13" hasCustomPrompt="1"/>
          </p:nvPr>
        </p:nvSpPr>
        <p:spPr>
          <a:xfrm>
            <a:off x="571501" y="571501"/>
            <a:ext cx="4762499" cy="470646"/>
          </a:xfrm>
          <a:prstGeom prst="rect">
            <a:avLst/>
          </a:prstGeom>
        </p:spPr>
        <p:txBody>
          <a:bodyPr lIns="0" tIns="0" rIns="0" bIns="0"/>
          <a:lstStyle>
            <a:lvl1pPr marL="0" indent="0">
              <a:spcBef>
                <a:spcPts val="0"/>
              </a:spcBef>
              <a:buNone/>
              <a:defRPr sz="1800" b="1"/>
            </a:lvl1pPr>
          </a:lstStyle>
          <a:p>
            <a:pPr lvl="0"/>
            <a:r>
              <a:rPr lang="en-US"/>
              <a:t>Headline </a:t>
            </a:r>
          </a:p>
          <a:p>
            <a:pPr lvl="0"/>
            <a:r>
              <a:rPr lang="en-US"/>
              <a:t>Goes Here</a:t>
            </a:r>
          </a:p>
        </p:txBody>
      </p:sp>
      <p:sp>
        <p:nvSpPr>
          <p:cNvPr id="12" name="Text Placeholder 17"/>
          <p:cNvSpPr>
            <a:spLocks noGrp="1"/>
          </p:cNvSpPr>
          <p:nvPr>
            <p:ph type="body" sz="quarter" idx="15" hasCustomPrompt="1"/>
          </p:nvPr>
        </p:nvSpPr>
        <p:spPr>
          <a:xfrm>
            <a:off x="571500" y="1196791"/>
            <a:ext cx="4762500" cy="1959028"/>
          </a:xfrm>
          <a:prstGeom prst="rect">
            <a:avLst/>
          </a:prstGeom>
        </p:spPr>
        <p:txBody>
          <a:bodyPr lIns="0" tIns="0" rIns="0" bIns="0"/>
          <a:lstStyle>
            <a:lvl1pPr marL="0" indent="0">
              <a:buNone/>
              <a:defRPr sz="1050">
                <a:solidFill>
                  <a:schemeClr val="tx1">
                    <a:lumMod val="50000"/>
                    <a:lumOff val="50000"/>
                  </a:schemeClr>
                </a:solidFill>
              </a:defRPr>
            </a:lvl1pPr>
          </a:lstStyle>
          <a:p>
            <a:pPr lvl="0"/>
            <a:r>
              <a:rPr lang="en-US"/>
              <a:t>Copy goes here.</a:t>
            </a:r>
          </a:p>
        </p:txBody>
      </p:sp>
      <p:sp>
        <p:nvSpPr>
          <p:cNvPr id="3" name="Picture Placeholder 2"/>
          <p:cNvSpPr>
            <a:spLocks noGrp="1"/>
          </p:cNvSpPr>
          <p:nvPr>
            <p:ph type="pic" sz="quarter" idx="16"/>
          </p:nvPr>
        </p:nvSpPr>
        <p:spPr>
          <a:xfrm>
            <a:off x="5905500" y="258762"/>
            <a:ext cx="5334000" cy="2935011"/>
          </a:xfrm>
          <a:prstGeom prst="rect">
            <a:avLst/>
          </a:prstGeom>
        </p:spPr>
        <p:txBody>
          <a:bodyPr/>
          <a:lstStyle/>
          <a:p>
            <a:r>
              <a:rPr lang="zh-TW" altLang="en-US"/>
              <a:t>按一下圖示以新增圖片</a:t>
            </a:r>
            <a:endParaRPr lang="en-US"/>
          </a:p>
        </p:txBody>
      </p:sp>
      <p:sp>
        <p:nvSpPr>
          <p:cNvPr id="19" name="Rectangle 18"/>
          <p:cNvSpPr/>
          <p:nvPr/>
        </p:nvSpPr>
        <p:spPr>
          <a:xfrm>
            <a:off x="571500" y="3721083"/>
            <a:ext cx="4419600" cy="161583"/>
          </a:xfrm>
          <a:prstGeom prst="rect">
            <a:avLst/>
          </a:prstGeom>
        </p:spPr>
        <p:txBody>
          <a:bodyPr wrap="square" lIns="0" tIns="0" rIns="0" bIns="0">
            <a:spAutoFit/>
          </a:bodyPr>
          <a:lstStyle/>
          <a:p>
            <a:r>
              <a:rPr lang="en-AU" sz="1050" b="1">
                <a:latin typeface="Arial" panose="020B0604020202020204" pitchFamily="34" charset="0"/>
                <a:cs typeface="Arial" panose="020B0604020202020204" pitchFamily="34" charset="0"/>
              </a:rPr>
              <a:t>Unique Selling Features</a:t>
            </a:r>
          </a:p>
        </p:txBody>
      </p:sp>
      <p:sp>
        <p:nvSpPr>
          <p:cNvPr id="21" name="Rectangle 20"/>
          <p:cNvSpPr/>
          <p:nvPr/>
        </p:nvSpPr>
        <p:spPr>
          <a:xfrm>
            <a:off x="6050542" y="3741449"/>
            <a:ext cx="4419600" cy="161583"/>
          </a:xfrm>
          <a:prstGeom prst="rect">
            <a:avLst/>
          </a:prstGeom>
        </p:spPr>
        <p:txBody>
          <a:bodyPr wrap="square" lIns="0" tIns="0" rIns="0" bIns="0">
            <a:spAutoFit/>
          </a:bodyPr>
          <a:lstStyle/>
          <a:p>
            <a:r>
              <a:rPr lang="en-AU" sz="1050" b="1">
                <a:latin typeface="Arial" panose="020B0604020202020204" pitchFamily="34" charset="0"/>
                <a:cs typeface="Arial" panose="020B0604020202020204" pitchFamily="34" charset="0"/>
              </a:rPr>
              <a:t>Specifications</a:t>
            </a:r>
          </a:p>
        </p:txBody>
      </p:sp>
      <p:sp>
        <p:nvSpPr>
          <p:cNvPr id="27" name="TextBox 26"/>
          <p:cNvSpPr txBox="1"/>
          <p:nvPr/>
        </p:nvSpPr>
        <p:spPr>
          <a:xfrm>
            <a:off x="571500" y="5745919"/>
            <a:ext cx="10668000" cy="147323"/>
          </a:xfrm>
          <a:prstGeom prst="rect">
            <a:avLst/>
          </a:prstGeom>
          <a:noFill/>
        </p:spPr>
        <p:txBody>
          <a:bodyPr wrap="square" lIns="0" tIns="0" rIns="0" bIns="0" numCol="6" spcCol="274320" rtlCol="0">
            <a:noAutofit/>
          </a:bodyPr>
          <a:lstStyle/>
          <a:p>
            <a:r>
              <a:rPr lang="en-US" sz="1050" b="1"/>
              <a:t>SKU</a:t>
            </a:r>
          </a:p>
          <a:p>
            <a:r>
              <a:rPr lang="en-US" sz="1050" b="1"/>
              <a:t>Case Pack Quantity</a:t>
            </a:r>
          </a:p>
          <a:p>
            <a:r>
              <a:rPr lang="en-US" sz="1050" b="1"/>
              <a:t>RRP AU</a:t>
            </a:r>
          </a:p>
          <a:p>
            <a:r>
              <a:rPr lang="en-US" sz="1050" b="1"/>
              <a:t>RRP NZ</a:t>
            </a:r>
          </a:p>
          <a:p>
            <a:r>
              <a:rPr lang="en-US" sz="1050" b="1"/>
              <a:t>Warranty</a:t>
            </a:r>
          </a:p>
          <a:p>
            <a:r>
              <a:rPr lang="en-US" sz="1050" b="1"/>
              <a:t>CEW</a:t>
            </a:r>
          </a:p>
        </p:txBody>
      </p:sp>
      <p:sp>
        <p:nvSpPr>
          <p:cNvPr id="29" name="Text Placeholder 28"/>
          <p:cNvSpPr>
            <a:spLocks noGrp="1"/>
          </p:cNvSpPr>
          <p:nvPr>
            <p:ph type="body" sz="quarter" idx="21" hasCustomPrompt="1"/>
          </p:nvPr>
        </p:nvSpPr>
        <p:spPr>
          <a:xfrm>
            <a:off x="571500" y="5988804"/>
            <a:ext cx="1141168" cy="183784"/>
          </a:xfrm>
          <a:prstGeom prst="rect">
            <a:avLst/>
          </a:prstGeom>
        </p:spPr>
        <p:txBody>
          <a:bodyPr lIns="0" tIns="0" rIns="0" bIns="0"/>
          <a:lstStyle>
            <a:lvl1pPr marL="0" indent="0">
              <a:buNone/>
              <a:defRPr sz="1050"/>
            </a:lvl1pPr>
          </a:lstStyle>
          <a:p>
            <a:pPr lvl="0"/>
            <a:r>
              <a:rPr lang="en-US"/>
              <a:t>XXXXX</a:t>
            </a:r>
          </a:p>
        </p:txBody>
      </p:sp>
      <p:sp>
        <p:nvSpPr>
          <p:cNvPr id="30" name="Text Placeholder 28"/>
          <p:cNvSpPr>
            <a:spLocks noGrp="1"/>
          </p:cNvSpPr>
          <p:nvPr>
            <p:ph type="body" sz="quarter" idx="22" hasCustomPrompt="1"/>
          </p:nvPr>
        </p:nvSpPr>
        <p:spPr>
          <a:xfrm>
            <a:off x="2400300" y="5988804"/>
            <a:ext cx="1141168" cy="183784"/>
          </a:xfrm>
          <a:prstGeom prst="rect">
            <a:avLst/>
          </a:prstGeom>
        </p:spPr>
        <p:txBody>
          <a:bodyPr lIns="0" tIns="0" rIns="0" bIns="0"/>
          <a:lstStyle>
            <a:lvl1pPr marL="0" indent="0">
              <a:buNone/>
              <a:defRPr sz="1050"/>
            </a:lvl1pPr>
          </a:lstStyle>
          <a:p>
            <a:pPr lvl="0"/>
            <a:r>
              <a:rPr lang="en-US"/>
              <a:t>XXXXX</a:t>
            </a:r>
          </a:p>
        </p:txBody>
      </p:sp>
      <p:sp>
        <p:nvSpPr>
          <p:cNvPr id="31" name="Text Placeholder 28"/>
          <p:cNvSpPr>
            <a:spLocks noGrp="1"/>
          </p:cNvSpPr>
          <p:nvPr>
            <p:ph type="body" sz="quarter" idx="23" hasCustomPrompt="1"/>
          </p:nvPr>
        </p:nvSpPr>
        <p:spPr>
          <a:xfrm>
            <a:off x="4229100" y="5988804"/>
            <a:ext cx="1141168" cy="183784"/>
          </a:xfrm>
          <a:prstGeom prst="rect">
            <a:avLst/>
          </a:prstGeom>
        </p:spPr>
        <p:txBody>
          <a:bodyPr lIns="0" tIns="0" rIns="0" bIns="0"/>
          <a:lstStyle>
            <a:lvl1pPr marL="0" indent="0">
              <a:buNone/>
              <a:defRPr sz="1050"/>
            </a:lvl1pPr>
          </a:lstStyle>
          <a:p>
            <a:pPr lvl="0"/>
            <a:r>
              <a:rPr lang="en-US"/>
              <a:t>XXXXX</a:t>
            </a:r>
          </a:p>
        </p:txBody>
      </p:sp>
      <p:sp>
        <p:nvSpPr>
          <p:cNvPr id="32" name="Text Placeholder 28"/>
          <p:cNvSpPr>
            <a:spLocks noGrp="1"/>
          </p:cNvSpPr>
          <p:nvPr>
            <p:ph type="body" sz="quarter" idx="24" hasCustomPrompt="1"/>
          </p:nvPr>
        </p:nvSpPr>
        <p:spPr>
          <a:xfrm>
            <a:off x="6042270" y="5988804"/>
            <a:ext cx="1141168" cy="183784"/>
          </a:xfrm>
          <a:prstGeom prst="rect">
            <a:avLst/>
          </a:prstGeom>
        </p:spPr>
        <p:txBody>
          <a:bodyPr lIns="0" tIns="0" rIns="0" bIns="0"/>
          <a:lstStyle>
            <a:lvl1pPr marL="0" indent="0">
              <a:buNone/>
              <a:defRPr sz="1050"/>
            </a:lvl1pPr>
          </a:lstStyle>
          <a:p>
            <a:pPr lvl="0"/>
            <a:r>
              <a:rPr lang="en-US"/>
              <a:t>XXXXX</a:t>
            </a:r>
          </a:p>
        </p:txBody>
      </p:sp>
      <p:sp>
        <p:nvSpPr>
          <p:cNvPr id="33" name="Text Placeholder 28"/>
          <p:cNvSpPr>
            <a:spLocks noGrp="1"/>
          </p:cNvSpPr>
          <p:nvPr>
            <p:ph type="body" sz="quarter" idx="25" hasCustomPrompt="1"/>
          </p:nvPr>
        </p:nvSpPr>
        <p:spPr>
          <a:xfrm>
            <a:off x="7871070" y="5988804"/>
            <a:ext cx="1141168" cy="183784"/>
          </a:xfrm>
          <a:prstGeom prst="rect">
            <a:avLst/>
          </a:prstGeom>
        </p:spPr>
        <p:txBody>
          <a:bodyPr lIns="0" tIns="0" rIns="0" bIns="0"/>
          <a:lstStyle>
            <a:lvl1pPr marL="0" indent="0">
              <a:buNone/>
              <a:defRPr sz="1050"/>
            </a:lvl1pPr>
          </a:lstStyle>
          <a:p>
            <a:pPr lvl="0"/>
            <a:r>
              <a:rPr lang="en-US"/>
              <a:t>XXXXX</a:t>
            </a:r>
          </a:p>
        </p:txBody>
      </p:sp>
      <p:sp>
        <p:nvSpPr>
          <p:cNvPr id="34" name="Text Placeholder 28"/>
          <p:cNvSpPr>
            <a:spLocks noGrp="1"/>
          </p:cNvSpPr>
          <p:nvPr>
            <p:ph type="body" sz="quarter" idx="26" hasCustomPrompt="1"/>
          </p:nvPr>
        </p:nvSpPr>
        <p:spPr>
          <a:xfrm>
            <a:off x="9692054" y="5988804"/>
            <a:ext cx="1141168" cy="183784"/>
          </a:xfrm>
          <a:prstGeom prst="rect">
            <a:avLst/>
          </a:prstGeom>
        </p:spPr>
        <p:txBody>
          <a:bodyPr lIns="0" tIns="0" rIns="0" bIns="0"/>
          <a:lstStyle>
            <a:lvl1pPr marL="0" indent="0">
              <a:buNone/>
              <a:defRPr sz="1050"/>
            </a:lvl1pPr>
          </a:lstStyle>
          <a:p>
            <a:pPr lvl="0"/>
            <a:r>
              <a:rPr lang="en-US"/>
              <a:t>XXXXX</a:t>
            </a:r>
          </a:p>
        </p:txBody>
      </p:sp>
      <p:sp>
        <p:nvSpPr>
          <p:cNvPr id="36" name="Text Placeholder 35"/>
          <p:cNvSpPr>
            <a:spLocks noGrp="1"/>
          </p:cNvSpPr>
          <p:nvPr>
            <p:ph type="body" sz="quarter" idx="27" hasCustomPrompt="1"/>
          </p:nvPr>
        </p:nvSpPr>
        <p:spPr>
          <a:xfrm>
            <a:off x="571501" y="3978228"/>
            <a:ext cx="4762499" cy="1375310"/>
          </a:xfrm>
          <a:prstGeom prst="rect">
            <a:avLst/>
          </a:prstGeom>
        </p:spPr>
        <p:txBody>
          <a:bodyPr lIns="0" tIns="0" rIns="0" bIns="0"/>
          <a:lstStyle>
            <a:lvl1pPr marL="173990" indent="-173990">
              <a:lnSpc>
                <a:spcPct val="100000"/>
              </a:lnSpc>
              <a:spcBef>
                <a:spcPts val="600"/>
              </a:spcBef>
              <a:defRPr sz="950"/>
            </a:lvl1pPr>
            <a:lvl2pPr marL="457200" indent="0">
              <a:buNone/>
              <a:defRPr/>
            </a:lvl2pPr>
          </a:lstStyle>
          <a:p>
            <a:pPr lvl="0"/>
            <a:r>
              <a:rPr lang="en-US"/>
              <a:t>Bullet goes here</a:t>
            </a:r>
          </a:p>
          <a:p>
            <a:pPr lvl="0"/>
            <a:r>
              <a:rPr lang="en-US"/>
              <a:t>Bullet goes here</a:t>
            </a:r>
          </a:p>
          <a:p>
            <a:pPr lvl="0"/>
            <a:r>
              <a:rPr lang="en-US"/>
              <a:t>Bullet goes here</a:t>
            </a:r>
          </a:p>
        </p:txBody>
      </p:sp>
      <p:sp>
        <p:nvSpPr>
          <p:cNvPr id="37" name="Text Placeholder 35"/>
          <p:cNvSpPr>
            <a:spLocks noGrp="1"/>
          </p:cNvSpPr>
          <p:nvPr>
            <p:ph type="body" sz="quarter" idx="28" hasCustomPrompt="1"/>
          </p:nvPr>
        </p:nvSpPr>
        <p:spPr>
          <a:xfrm>
            <a:off x="6057901" y="3978228"/>
            <a:ext cx="4762499" cy="1375310"/>
          </a:xfrm>
          <a:prstGeom prst="rect">
            <a:avLst/>
          </a:prstGeom>
        </p:spPr>
        <p:txBody>
          <a:bodyPr lIns="0" tIns="0" rIns="0" bIns="0"/>
          <a:lstStyle>
            <a:lvl1pPr marL="173990" indent="-173990">
              <a:lnSpc>
                <a:spcPct val="100000"/>
              </a:lnSpc>
              <a:spcBef>
                <a:spcPts val="600"/>
              </a:spcBef>
              <a:defRPr sz="950"/>
            </a:lvl1pPr>
            <a:lvl2pPr marL="457200" indent="0">
              <a:buNone/>
              <a:defRPr/>
            </a:lvl2pPr>
          </a:lstStyle>
          <a:p>
            <a:pPr lvl="0"/>
            <a:r>
              <a:rPr lang="en-US"/>
              <a:t>Bullet goes here</a:t>
            </a:r>
          </a:p>
          <a:p>
            <a:pPr lvl="0"/>
            <a:r>
              <a:rPr lang="en-US"/>
              <a:t>Bullet goes here</a:t>
            </a:r>
          </a:p>
          <a:p>
            <a:pPr lvl="0"/>
            <a:r>
              <a:rPr lang="en-US"/>
              <a:t>Bullet goes here</a:t>
            </a:r>
          </a:p>
        </p:txBody>
      </p:sp>
      <p:grpSp>
        <p:nvGrpSpPr>
          <p:cNvPr id="10" name="群組 9"/>
          <p:cNvGrpSpPr/>
          <p:nvPr userDrawn="1"/>
        </p:nvGrpSpPr>
        <p:grpSpPr>
          <a:xfrm>
            <a:off x="11756483" y="660266"/>
            <a:ext cx="392419" cy="2081042"/>
            <a:chOff x="4716778" y="1328148"/>
            <a:chExt cx="392419" cy="2081042"/>
          </a:xfrm>
        </p:grpSpPr>
        <p:pic>
          <p:nvPicPr>
            <p:cNvPr id="13" name="Picture 6"/>
            <p:cNvPicPr>
              <a:picLocks noChangeAspect="1"/>
            </p:cNvPicPr>
            <p:nvPr userDrawn="1"/>
          </p:nvPicPr>
          <p:blipFill rotWithShape="1">
            <a:blip r:embed="rId2"/>
            <a:srcRect r="61434" b="-36631"/>
            <a:stretch>
              <a:fillRect/>
            </a:stretch>
          </p:blipFill>
          <p:spPr>
            <a:xfrm rot="5400000">
              <a:off x="4287092" y="1757834"/>
              <a:ext cx="1240374" cy="381001"/>
            </a:xfrm>
            <a:prstGeom prst="rect">
              <a:avLst/>
            </a:prstGeom>
          </p:spPr>
        </p:pic>
        <p:pic>
          <p:nvPicPr>
            <p:cNvPr id="14" name="圖片 13" descr="一張含有 字型, 圖形, 文字, 標誌 的圖片&#10;&#10;自動產生的描述"/>
            <p:cNvPicPr>
              <a:picLocks noChangeAspect="1"/>
            </p:cNvPicPr>
            <p:nvPr userDrawn="1"/>
          </p:nvPicPr>
          <p:blipFill>
            <a:blip r:embed="rId3"/>
            <a:stretch>
              <a:fillRect/>
            </a:stretch>
          </p:blipFill>
          <p:spPr>
            <a:xfrm rot="5400000">
              <a:off x="4495000" y="2794994"/>
              <a:ext cx="904393" cy="324000"/>
            </a:xfrm>
            <a:prstGeom prst="rect">
              <a:avLst/>
            </a:prstGeom>
          </p:spPr>
        </p:pic>
      </p:gr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1_FIT Pres Temp - Primary">
    <p:spTree>
      <p:nvGrpSpPr>
        <p:cNvPr id="1" name=""/>
        <p:cNvGrpSpPr/>
        <p:nvPr/>
      </p:nvGrpSpPr>
      <p:grpSpPr>
        <a:xfrm>
          <a:off x="0" y="0"/>
          <a:ext cx="0" cy="0"/>
          <a:chOff x="0" y="0"/>
          <a:chExt cx="0" cy="0"/>
        </a:xfrm>
      </p:grpSpPr>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1"/>
            <a:ext cx="2844800" cy="365125"/>
          </a:xfrm>
          <a:prstGeom prst="rect">
            <a:avLst/>
          </a:prstGeom>
        </p:spPr>
        <p:txBody>
          <a:bodyPr/>
          <a:lstStyle>
            <a:lvl1pPr>
              <a:defRPr/>
            </a:lvl1pPr>
          </a:lstStyle>
          <a:p>
            <a:pPr>
              <a:defRPr/>
            </a:pPr>
            <a:fld id="{9AF813E4-B641-4497-A662-4C63F17830A4}" type="datetime1">
              <a:rPr lang="zh-CN" altLang="en-US"/>
              <a:t>2025/6/17</a:t>
            </a:fld>
            <a:endParaRPr lang="zh-CN" altLang="en-US"/>
          </a:p>
        </p:txBody>
      </p:sp>
      <p:sp>
        <p:nvSpPr>
          <p:cNvPr id="3"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a:defRPr/>
            </a:pPr>
            <a:r>
              <a:rPr lang="en-US" altLang="zh-CN"/>
              <a:t>Microsoft Confidential</a:t>
            </a:r>
            <a:endParaRPr lang="zh-CN" altLang="en-US"/>
          </a:p>
        </p:txBody>
      </p:sp>
      <p:sp>
        <p:nvSpPr>
          <p:cNvPr id="4" name="Slide Number Placeholder 5"/>
          <p:cNvSpPr>
            <a:spLocks noGrp="1"/>
          </p:cNvSpPr>
          <p:nvPr>
            <p:ph type="sldNum" sz="quarter" idx="12"/>
          </p:nvPr>
        </p:nvSpPr>
        <p:spPr>
          <a:xfrm>
            <a:off x="8737600" y="6356351"/>
            <a:ext cx="2844800" cy="365125"/>
          </a:xfrm>
          <a:prstGeom prst="rect">
            <a:avLst/>
          </a:prstGeom>
        </p:spPr>
        <p:txBody>
          <a:bodyPr/>
          <a:lstStyle>
            <a:lvl1pPr>
              <a:defRPr/>
            </a:lvl1pPr>
          </a:lstStyle>
          <a:p>
            <a:pPr>
              <a:defRPr/>
            </a:pPr>
            <a:fld id="{2DFC9A08-A661-4E4E-B3DB-A38F187A3258}" type="slidenum">
              <a:rPr lang="zh-CN" altLang="en-US"/>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1.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image" Target="../media/image7.wmf"/><Relationship Id="rId5" Type="http://schemas.openxmlformats.org/officeDocument/2006/relationships/oleObject" Target="../embeddings/oleObject2.bin"/><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19.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8.png"/><Relationship Id="rId5" Type="http://schemas.openxmlformats.org/officeDocument/2006/relationships/slideLayout" Target="../slideLayouts/slideLayout13.xml"/><Relationship Id="rId4" Type="http://schemas.openxmlformats.org/officeDocument/2006/relationships/tags" Target="../tags/tag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8.xml"/><Relationship Id="rId7" Type="http://schemas.openxmlformats.org/officeDocument/2006/relationships/image" Target="../media/image20.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Layout" Target="../slideLayouts/slideLayout13.xml"/><Relationship Id="rId5" Type="http://schemas.openxmlformats.org/officeDocument/2006/relationships/tags" Target="../tags/tag10.xml"/><Relationship Id="rId4" Type="http://schemas.openxmlformats.org/officeDocument/2006/relationships/tags" Target="../tags/tag9.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tags" Target="../tags/tag13.xml"/><Relationship Id="rId7" Type="http://schemas.openxmlformats.org/officeDocument/2006/relationships/image" Target="../media/image22.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Layout" Target="../slideLayouts/slideLayout13.xml"/><Relationship Id="rId5" Type="http://schemas.openxmlformats.org/officeDocument/2006/relationships/tags" Target="../tags/tag15.xml"/><Relationship Id="rId4" Type="http://schemas.openxmlformats.org/officeDocument/2006/relationships/tags" Target="../tags/tag14.xml"/></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18.xml"/><Relationship Id="rId7" Type="http://schemas.openxmlformats.org/officeDocument/2006/relationships/image" Target="../media/image11.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Layout" Target="../slideLayouts/slideLayout13.xml"/><Relationship Id="rId5" Type="http://schemas.openxmlformats.org/officeDocument/2006/relationships/tags" Target="../tags/tag20.xml"/><Relationship Id="rId4" Type="http://schemas.openxmlformats.org/officeDocument/2006/relationships/tags" Target="../tags/tag19.xml"/></Relationships>
</file>

<file path=ppt/slides/_rels/slide13.xml.rels><?xml version="1.0" encoding="UTF-8" standalone="yes"?>
<Relationships xmlns="http://schemas.openxmlformats.org/package/2006/relationships"><Relationship Id="rId3" Type="http://schemas.openxmlformats.org/officeDocument/2006/relationships/tags" Target="../tags/tag23.xml"/><Relationship Id="rId7" Type="http://schemas.openxmlformats.org/officeDocument/2006/relationships/image" Target="../media/image25.pn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24.png"/><Relationship Id="rId5" Type="http://schemas.openxmlformats.org/officeDocument/2006/relationships/notesSlide" Target="../notesSlides/notesSlide4.xml"/><Relationship Id="rId4"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26.png"/><Relationship Id="rId5" Type="http://schemas.openxmlformats.org/officeDocument/2006/relationships/notesSlide" Target="../notesSlides/notesSlide5.xml"/><Relationship Id="rId4"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all office building looking up"/>
          <p:cNvPicPr>
            <a:picLocks noChangeAspect="1"/>
          </p:cNvPicPr>
          <p:nvPr/>
        </p:nvPicPr>
        <p:blipFill rotWithShape="1">
          <a:blip r:embed="rId3" cstate="email"/>
          <a:srcRect l="-141"/>
          <a:stretch>
            <a:fillRect/>
          </a:stretch>
        </p:blipFill>
        <p:spPr>
          <a:xfrm>
            <a:off x="-59370" y="-26032"/>
            <a:ext cx="12347785" cy="6910063"/>
          </a:xfrm>
          <a:prstGeom prst="rect">
            <a:avLst/>
          </a:prstGeom>
        </p:spPr>
      </p:pic>
      <p:sp>
        <p:nvSpPr>
          <p:cNvPr id="5" name="object 5"/>
          <p:cNvSpPr txBox="1"/>
          <p:nvPr/>
        </p:nvSpPr>
        <p:spPr>
          <a:xfrm>
            <a:off x="559117" y="388197"/>
            <a:ext cx="3256279" cy="766445"/>
          </a:xfrm>
          <a:prstGeom prst="rect">
            <a:avLst/>
          </a:prstGeom>
        </p:spPr>
        <p:txBody>
          <a:bodyPr vert="horz" wrap="square" lIns="0" tIns="92710" rIns="0" bIns="0" rtlCol="0">
            <a:spAutoFit/>
          </a:bodyPr>
          <a:lstStyle/>
          <a:p>
            <a:pPr marL="12700">
              <a:lnSpc>
                <a:spcPct val="100000"/>
              </a:lnSpc>
              <a:spcBef>
                <a:spcPts val="730"/>
              </a:spcBef>
            </a:pPr>
            <a:r>
              <a:rPr sz="2400" b="1">
                <a:solidFill>
                  <a:srgbClr val="FFFFFF"/>
                </a:solidFill>
                <a:latin typeface="Arial" panose="020B0604020202020204"/>
                <a:cs typeface="Arial" panose="020B0604020202020204"/>
              </a:rPr>
              <a:t>FIT Hon </a:t>
            </a:r>
            <a:r>
              <a:rPr sz="2400" b="1" spc="-50">
                <a:solidFill>
                  <a:srgbClr val="FFFFFF"/>
                </a:solidFill>
                <a:latin typeface="Arial" panose="020B0604020202020204"/>
                <a:cs typeface="Arial" panose="020B0604020202020204"/>
              </a:rPr>
              <a:t>Teng</a:t>
            </a:r>
            <a:r>
              <a:rPr sz="2400" b="1" spc="-100">
                <a:solidFill>
                  <a:srgbClr val="FFFFFF"/>
                </a:solidFill>
                <a:latin typeface="Arial" panose="020B0604020202020204"/>
                <a:cs typeface="Arial" panose="020B0604020202020204"/>
              </a:rPr>
              <a:t> </a:t>
            </a:r>
            <a:r>
              <a:rPr sz="2400" b="1" spc="-5">
                <a:solidFill>
                  <a:srgbClr val="FFFFFF"/>
                </a:solidFill>
                <a:latin typeface="Arial" panose="020B0604020202020204"/>
                <a:cs typeface="Arial" panose="020B0604020202020204"/>
              </a:rPr>
              <a:t>Limited</a:t>
            </a:r>
            <a:endParaRPr sz="2400">
              <a:latin typeface="Arial" panose="020B0604020202020204"/>
              <a:cs typeface="Arial" panose="020B0604020202020204"/>
            </a:endParaRPr>
          </a:p>
          <a:p>
            <a:pPr marL="12700">
              <a:lnSpc>
                <a:spcPct val="100000"/>
              </a:lnSpc>
              <a:spcBef>
                <a:spcPts val="405"/>
              </a:spcBef>
            </a:pPr>
            <a:r>
              <a:rPr sz="1600" b="1" spc="-10">
                <a:solidFill>
                  <a:srgbClr val="FFFFFF"/>
                </a:solidFill>
                <a:latin typeface="Microsoft JhengHei" panose="020B0604030504040204" pitchFamily="34" charset="-120"/>
                <a:ea typeface="Microsoft JhengHei" panose="020B0604030504040204" pitchFamily="34" charset="-120"/>
                <a:cs typeface="AoyagiKouzanFontT"/>
              </a:rPr>
              <a:t>鴻騰六零八八精密科技股份有限公司</a:t>
            </a:r>
            <a:endParaRPr sz="1600" b="1">
              <a:latin typeface="Microsoft JhengHei" panose="020B0604030504040204" pitchFamily="34" charset="-120"/>
              <a:ea typeface="Microsoft JhengHei" panose="020B0604030504040204" pitchFamily="34" charset="-120"/>
              <a:cs typeface="AoyagiKouzanFontT"/>
            </a:endParaRPr>
          </a:p>
        </p:txBody>
      </p:sp>
      <p:sp>
        <p:nvSpPr>
          <p:cNvPr id="9" name="Google Shape;184;p1"/>
          <p:cNvSpPr/>
          <p:nvPr/>
        </p:nvSpPr>
        <p:spPr>
          <a:xfrm>
            <a:off x="3572692" y="5792660"/>
            <a:ext cx="2775809" cy="556260"/>
          </a:xfrm>
          <a:prstGeom prst="rect">
            <a:avLst/>
          </a:prstGeom>
          <a:blipFill rotWithShape="1">
            <a:blip r:embed="rId4"/>
            <a:srcRect/>
            <a:stretch>
              <a:fillRect r="-174926"/>
            </a:stretch>
          </a:blipFill>
          <a:ln>
            <a:noFill/>
          </a:ln>
        </p:spPr>
        <p:txBody>
          <a:bodyPr spcFirstLastPara="1" wrap="square" lIns="0" tIns="0" rIns="0" bIns="0" anchor="t" anchorCtr="0">
            <a:noAutofit/>
          </a:bodyPr>
          <a:lstStyle/>
          <a:p>
            <a:endParaRPr>
              <a:solidFill>
                <a:prstClr val="black"/>
              </a:solidFill>
              <a:ea typeface="Arial" panose="020B0604020202020204"/>
              <a:cs typeface="Arial" panose="020B0604020202020204"/>
              <a:sym typeface="Arial" panose="020B0604020202020204"/>
            </a:endParaRPr>
          </a:p>
        </p:txBody>
      </p:sp>
      <p:sp>
        <p:nvSpPr>
          <p:cNvPr id="12" name="object 4"/>
          <p:cNvSpPr txBox="1"/>
          <p:nvPr/>
        </p:nvSpPr>
        <p:spPr>
          <a:xfrm>
            <a:off x="559117" y="3569239"/>
            <a:ext cx="3857804" cy="289823"/>
          </a:xfrm>
          <a:prstGeom prst="rect">
            <a:avLst/>
          </a:prstGeom>
        </p:spPr>
        <p:txBody>
          <a:bodyPr vert="horz" wrap="square" lIns="0" tIns="12700" rIns="0" bIns="0" rtlCol="0">
            <a:spAutoFit/>
          </a:bodyPr>
          <a:lstStyle/>
          <a:p>
            <a:r>
              <a:rPr lang="en-US" altLang="zh-TW" b="1" dirty="0" smtClean="0">
                <a:solidFill>
                  <a:schemeClr val="bg1"/>
                </a:solidFill>
              </a:rPr>
              <a:t>0610 2025</a:t>
            </a:r>
            <a:endParaRPr lang="zh-CN" altLang="en-US" b="1" dirty="0">
              <a:solidFill>
                <a:schemeClr val="bg1"/>
              </a:solidFill>
            </a:endParaRPr>
          </a:p>
        </p:txBody>
      </p:sp>
      <p:sp>
        <p:nvSpPr>
          <p:cNvPr id="13" name="object 6"/>
          <p:cNvSpPr txBox="1">
            <a:spLocks noGrp="1"/>
          </p:cNvSpPr>
          <p:nvPr>
            <p:ph type="ctrTitle"/>
          </p:nvPr>
        </p:nvSpPr>
        <p:spPr>
          <a:xfrm>
            <a:off x="559117" y="2097491"/>
            <a:ext cx="5430250" cy="1295226"/>
          </a:xfrm>
          <a:prstGeom prst="rect">
            <a:avLst/>
          </a:prstGeom>
        </p:spPr>
        <p:txBody>
          <a:bodyPr vert="horz" wrap="square" lIns="0" tIns="12700" rIns="0" bIns="0" rtlCol="0">
            <a:spAutoFit/>
          </a:bodyPr>
          <a:lstStyle/>
          <a:p>
            <a:pPr marL="14605">
              <a:lnSpc>
                <a:spcPts val="4980"/>
              </a:lnSpc>
              <a:spcBef>
                <a:spcPts val="100"/>
              </a:spcBef>
            </a:pPr>
            <a:r>
              <a:rPr lang="en-US" altLang="zh-TW" spc="-5" dirty="0">
                <a:solidFill>
                  <a:schemeClr val="bg1"/>
                </a:solidFill>
              </a:rPr>
              <a:t>FIT</a:t>
            </a:r>
            <a:r>
              <a:rPr lang="zh-TW" altLang="en-US" spc="-5" dirty="0">
                <a:solidFill>
                  <a:schemeClr val="bg1"/>
                </a:solidFill>
              </a:rPr>
              <a:t> </a:t>
            </a:r>
            <a:r>
              <a:rPr lang="en-US" altLang="zh-TW" spc="-5" dirty="0">
                <a:solidFill>
                  <a:schemeClr val="bg1"/>
                </a:solidFill>
              </a:rPr>
              <a:t/>
            </a:r>
            <a:br>
              <a:rPr lang="en-US" altLang="zh-TW" spc="-5" dirty="0">
                <a:solidFill>
                  <a:schemeClr val="bg1"/>
                </a:solidFill>
              </a:rPr>
            </a:br>
            <a:r>
              <a:rPr lang="en-US" altLang="zh-TW" spc="-5" dirty="0">
                <a:solidFill>
                  <a:schemeClr val="bg1"/>
                </a:solidFill>
              </a:rPr>
              <a:t>Introduction</a:t>
            </a:r>
            <a:endParaRPr dirty="0">
              <a:solidFill>
                <a:srgbClr val="FFFFFF"/>
              </a:solidFill>
            </a:endParaRPr>
          </a:p>
        </p:txBody>
      </p:sp>
      <p:sp>
        <p:nvSpPr>
          <p:cNvPr id="2" name="TextBox 1"/>
          <p:cNvSpPr txBox="1"/>
          <p:nvPr/>
        </p:nvSpPr>
        <p:spPr>
          <a:xfrm>
            <a:off x="104775" y="6602165"/>
            <a:ext cx="7277100" cy="184666"/>
          </a:xfrm>
          <a:prstGeom prst="rect">
            <a:avLst/>
          </a:prstGeom>
          <a:noFill/>
        </p:spPr>
        <p:txBody>
          <a:bodyPr wrap="square" rtlCol="0">
            <a:spAutoFit/>
          </a:bodyPr>
          <a:lstStyle/>
          <a:p>
            <a:r>
              <a:rPr lang="en-US" sz="600">
                <a:solidFill>
                  <a:schemeClr val="bg1">
                    <a:lumMod val="85000"/>
                  </a:schemeClr>
                </a:solidFill>
              </a:rPr>
              <a:t>© All rights reserved by </a:t>
            </a:r>
            <a:r>
              <a:rPr lang="en-US" sz="600">
                <a:solidFill>
                  <a:schemeClr val="bg1">
                    <a:lumMod val="85000"/>
                  </a:schemeClr>
                </a:solidFill>
                <a:latin typeface="Arial" panose="020B0604020202020204"/>
                <a:cs typeface="Arial" panose="020B0604020202020204"/>
              </a:rPr>
              <a:t>FIT </a:t>
            </a:r>
            <a:r>
              <a:rPr lang="en-US" sz="600" spc="-5">
                <a:solidFill>
                  <a:schemeClr val="bg1">
                    <a:lumMod val="85000"/>
                  </a:schemeClr>
                </a:solidFill>
                <a:latin typeface="Arial" panose="020B0604020202020204"/>
                <a:cs typeface="Arial" panose="020B0604020202020204"/>
              </a:rPr>
              <a:t>Hon </a:t>
            </a:r>
            <a:r>
              <a:rPr lang="en-US" sz="600" spc="-55">
                <a:solidFill>
                  <a:schemeClr val="bg1">
                    <a:lumMod val="85000"/>
                  </a:schemeClr>
                </a:solidFill>
                <a:latin typeface="Arial" panose="020B0604020202020204"/>
                <a:cs typeface="Arial" panose="020B0604020202020204"/>
              </a:rPr>
              <a:t>Teng</a:t>
            </a:r>
            <a:r>
              <a:rPr lang="en-US" sz="600" spc="210">
                <a:solidFill>
                  <a:schemeClr val="bg1">
                    <a:lumMod val="85000"/>
                  </a:schemeClr>
                </a:solidFill>
                <a:latin typeface="Arial" panose="020B0604020202020204"/>
                <a:cs typeface="Arial" panose="020B0604020202020204"/>
              </a:rPr>
              <a:t> </a:t>
            </a:r>
            <a:r>
              <a:rPr lang="en-US" sz="600" spc="-5">
                <a:solidFill>
                  <a:schemeClr val="bg1">
                    <a:lumMod val="85000"/>
                  </a:schemeClr>
                </a:solidFill>
                <a:latin typeface="Arial" panose="020B0604020202020204"/>
                <a:cs typeface="Arial" panose="020B0604020202020204"/>
              </a:rPr>
              <a:t>Limited</a:t>
            </a:r>
            <a:r>
              <a:rPr lang="en-US" sz="600">
                <a:solidFill>
                  <a:schemeClr val="bg1">
                    <a:lumMod val="85000"/>
                  </a:schemeClr>
                </a:solidFill>
              </a:rPr>
              <a:t>. Storage, reproduction, printing, distribution or disclosure to any third party is strictly prohibited.</a:t>
            </a:r>
            <a:endParaRPr lang="en-US" sz="1400">
              <a:solidFill>
                <a:schemeClr val="bg1">
                  <a:lumMod val="85000"/>
                </a:schemeClr>
              </a:solidFill>
            </a:endParaRPr>
          </a:p>
        </p:txBody>
      </p:sp>
      <p:pic>
        <p:nvPicPr>
          <p:cNvPr id="15" name="圖片 14" descr="一張含有 字型, 圖形, 文字, 標誌 的圖片&#10;&#10;自動產生的描述"/>
          <p:cNvPicPr>
            <a:picLocks noChangeAspect="1"/>
          </p:cNvPicPr>
          <p:nvPr/>
        </p:nvPicPr>
        <p:blipFill>
          <a:blip r:embed="rId5"/>
          <a:stretch>
            <a:fillRect/>
          </a:stretch>
        </p:blipFill>
        <p:spPr>
          <a:xfrm>
            <a:off x="6307156" y="5755798"/>
            <a:ext cx="1909275" cy="684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92" name="Group 144"/>
          <p:cNvGraphicFramePr>
            <a:graphicFrameLocks noGrp="1"/>
          </p:cNvGraphicFramePr>
          <p:nvPr>
            <p:ph idx="4294967295"/>
            <p:custDataLst>
              <p:tags r:id="rId2"/>
            </p:custDataLst>
            <p:extLst>
              <p:ext uri="{D42A27DB-BD31-4B8C-83A1-F6EECF244321}">
                <p14:modId xmlns:p14="http://schemas.microsoft.com/office/powerpoint/2010/main" val="830790728"/>
              </p:ext>
            </p:extLst>
          </p:nvPr>
        </p:nvGraphicFramePr>
        <p:xfrm>
          <a:off x="39566" y="46893"/>
          <a:ext cx="12128988" cy="6782614"/>
        </p:xfrm>
        <a:graphic>
          <a:graphicData uri="http://schemas.openxmlformats.org/drawingml/2006/table">
            <a:tbl>
              <a:tblPr/>
              <a:tblGrid>
                <a:gridCol w="666900">
                  <a:extLst>
                    <a:ext uri="{9D8B030D-6E8A-4147-A177-3AD203B41FA5}">
                      <a16:colId xmlns:a16="http://schemas.microsoft.com/office/drawing/2014/main" val="20000"/>
                    </a:ext>
                  </a:extLst>
                </a:gridCol>
                <a:gridCol w="4511731">
                  <a:extLst>
                    <a:ext uri="{9D8B030D-6E8A-4147-A177-3AD203B41FA5}">
                      <a16:colId xmlns:a16="http://schemas.microsoft.com/office/drawing/2014/main" val="20001"/>
                    </a:ext>
                  </a:extLst>
                </a:gridCol>
                <a:gridCol w="6950357">
                  <a:extLst>
                    <a:ext uri="{9D8B030D-6E8A-4147-A177-3AD203B41FA5}">
                      <a16:colId xmlns:a16="http://schemas.microsoft.com/office/drawing/2014/main" val="20002"/>
                    </a:ext>
                  </a:extLst>
                </a:gridCol>
              </a:tblGrid>
              <a:tr h="275667">
                <a:tc rowSpan="3">
                  <a:txBody>
                    <a:body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TW" sz="1200" b="0" i="0" u="none" strike="noStrike" cap="none" normalizeH="0" baseline="0" dirty="0" smtClean="0">
                          <a:ln>
                            <a:noFill/>
                          </a:ln>
                          <a:solidFill>
                            <a:schemeClr val="tx1"/>
                          </a:solidFill>
                          <a:effectLst/>
                          <a:latin typeface="Microsoft JhengHei" panose="020B0604030504040204" pitchFamily="34" charset="-120"/>
                          <a:ea typeface="Microsoft JhengHei" panose="020B0604030504040204" pitchFamily="34" charset="-120"/>
                        </a:rPr>
                        <a:t>Characterize</a:t>
                      </a:r>
                      <a:endParaRPr kumimoji="0" lang="zh-TW" altLang="en-US" sz="1200" b="0" i="0" u="sng" strike="noStrike" cap="none" normalizeH="0" baseline="0" dirty="0" smtClean="0">
                        <a:ln>
                          <a:noFill/>
                        </a:ln>
                        <a:solidFill>
                          <a:schemeClr val="tx1"/>
                        </a:solidFill>
                        <a:effectLst/>
                        <a:latin typeface="Microsoft JhengHei" panose="020B0604030504040204" pitchFamily="34" charset="-120"/>
                        <a:ea typeface="Microsoft JhengHei" panose="020B0604030504040204" pitchFamily="34" charset="-120"/>
                      </a:endParaRPr>
                    </a:p>
                  </a:txBody>
                  <a:tcPr marL="91438" marR="91438" marT="45688" marB="45688" vert="eaVert"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00"/>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TW" sz="1100" b="0" i="0" u="sng" strike="noStrike" cap="none" normalizeH="0" baseline="0" dirty="0" smtClean="0">
                          <a:ln>
                            <a:noFill/>
                          </a:ln>
                          <a:solidFill>
                            <a:schemeClr val="tx1"/>
                          </a:solidFill>
                          <a:effectLst/>
                          <a:latin typeface="+mn-ea"/>
                          <a:ea typeface="+mn-ea"/>
                        </a:rPr>
                        <a:t>Issue</a:t>
                      </a:r>
                      <a:r>
                        <a:rPr kumimoji="0" lang="en-US" altLang="zh-TW" sz="1100" b="0" i="0" u="none" strike="noStrike" cap="none" normalizeH="0" baseline="0" dirty="0" smtClean="0">
                          <a:ln>
                            <a:noFill/>
                          </a:ln>
                          <a:solidFill>
                            <a:schemeClr val="tx1"/>
                          </a:solidFill>
                          <a:effectLst/>
                          <a:latin typeface="+mn-ea"/>
                          <a:ea typeface="+mn-ea"/>
                        </a:rPr>
                        <a:t>: HDMI Cable  Function  NG</a:t>
                      </a:r>
                      <a:endParaRPr kumimoji="0" lang="zh-CN" altLang="en-US" sz="1100" b="0" i="0" u="none" strike="noStrike" cap="none" normalizeH="0" baseline="0" dirty="0" smtClean="0">
                        <a:ln>
                          <a:noFill/>
                        </a:ln>
                        <a:solidFill>
                          <a:schemeClr val="tx1"/>
                        </a:solidFill>
                        <a:effectLst/>
                        <a:latin typeface="+mn-ea"/>
                        <a:ea typeface="+mn-ea"/>
                      </a:endParaRPr>
                    </a:p>
                  </a:txBody>
                  <a:tcPr marL="91438" marR="91438" marT="45688" marB="4568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TW" sz="1100" b="0" i="0" u="sng" strike="noStrike" cap="none" normalizeH="0" baseline="0" dirty="0" smtClean="0">
                          <a:ln>
                            <a:noFill/>
                          </a:ln>
                          <a:solidFill>
                            <a:schemeClr val="tx1"/>
                          </a:solidFill>
                          <a:effectLst/>
                          <a:latin typeface="+mn-ea"/>
                          <a:ea typeface="+mn-ea"/>
                        </a:rPr>
                        <a:t>Issue</a:t>
                      </a:r>
                      <a:r>
                        <a:rPr kumimoji="0" lang="en-US" altLang="zh-TW" sz="1100" b="0" i="0" u="none" strike="noStrike" cap="none" normalizeH="0" baseline="0" dirty="0" smtClean="0">
                          <a:ln>
                            <a:noFill/>
                          </a:ln>
                          <a:solidFill>
                            <a:schemeClr val="tx1"/>
                          </a:solidFill>
                          <a:effectLst/>
                          <a:latin typeface="+mn-ea"/>
                          <a:ea typeface="+mn-ea"/>
                        </a:rPr>
                        <a:t>: HDMI cable function NG</a:t>
                      </a:r>
                      <a:endParaRPr kumimoji="0" lang="zh-CN" altLang="en-US" sz="1100" b="0" i="0" u="none" strike="noStrike" cap="none" normalizeH="0" baseline="0" dirty="0" smtClean="0">
                        <a:ln>
                          <a:noFill/>
                        </a:ln>
                        <a:solidFill>
                          <a:schemeClr val="tx1"/>
                        </a:solidFill>
                        <a:effectLst/>
                        <a:latin typeface="+mn-ea"/>
                        <a:ea typeface="+mn-ea"/>
                      </a:endParaRPr>
                    </a:p>
                  </a:txBody>
                  <a:tcPr marL="91438" marR="91438" marT="45688" marB="4568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4612">
                <a:tc vMerge="1">
                  <a:txBody>
                    <a:bodyPr/>
                    <a:lstStyle/>
                    <a:p>
                      <a:endParaRPr lang="zh-TW"/>
                    </a:p>
                  </a:txBody>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TW" sz="1100" b="0" i="0" u="sng" strike="noStrike" cap="none" normalizeH="0" baseline="0" dirty="0" smtClean="0">
                          <a:ln>
                            <a:noFill/>
                          </a:ln>
                          <a:solidFill>
                            <a:schemeClr val="tx1"/>
                          </a:solidFill>
                          <a:effectLst/>
                          <a:latin typeface="+mn-ea"/>
                          <a:ea typeface="+mn-ea"/>
                        </a:rPr>
                        <a:t>Inspected Date</a:t>
                      </a:r>
                      <a:r>
                        <a:rPr kumimoji="0" lang="en-US" altLang="zh-TW" sz="1100" b="0" i="0" u="none" strike="noStrike" cap="none" normalizeH="0" baseline="0" dirty="0" smtClean="0">
                          <a:ln>
                            <a:noFill/>
                          </a:ln>
                          <a:solidFill>
                            <a:schemeClr val="tx1"/>
                          </a:solidFill>
                          <a:effectLst/>
                          <a:latin typeface="+mn-ea"/>
                          <a:ea typeface="+mn-ea"/>
                        </a:rPr>
                        <a:t>:  2025.4.1</a:t>
                      </a:r>
                    </a:p>
                  </a:txBody>
                  <a:tcPr marL="91438" marR="91438" marT="45688" marB="4568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100" b="0" i="0" u="sng" strike="noStrike" cap="none" normalizeH="0" baseline="0" dirty="0" smtClean="0">
                          <a:ln>
                            <a:noFill/>
                          </a:ln>
                          <a:solidFill>
                            <a:schemeClr val="tx1"/>
                          </a:solidFill>
                          <a:effectLst/>
                          <a:latin typeface="+mn-ea"/>
                          <a:ea typeface="+mn-ea"/>
                        </a:rPr>
                        <a:t>Description: </a:t>
                      </a:r>
                      <a:r>
                        <a:rPr kumimoji="0" lang="zh-CN" altLang="en-US" sz="1100" b="0" i="0" u="none" strike="noStrike" cap="none" normalizeH="0" baseline="0" dirty="0" smtClean="0">
                          <a:ln>
                            <a:noFill/>
                          </a:ln>
                          <a:solidFill>
                            <a:schemeClr val="tx1"/>
                          </a:solidFill>
                          <a:effectLst/>
                          <a:latin typeface="+mn-ea"/>
                          <a:ea typeface="+mn-ea"/>
                        </a:rPr>
                        <a:t>检验批次：（</a:t>
                      </a:r>
                      <a:r>
                        <a:rPr kumimoji="0" lang="en-US" altLang="zh-CN" sz="1100" b="0" i="0" u="none" strike="noStrike" cap="none" normalizeH="0" baseline="0" dirty="0" smtClean="0">
                          <a:ln>
                            <a:noFill/>
                          </a:ln>
                          <a:solidFill>
                            <a:schemeClr val="tx1"/>
                          </a:solidFill>
                          <a:effectLst/>
                          <a:latin typeface="+mn-ea"/>
                          <a:ea typeface="+mn-ea"/>
                        </a:rPr>
                        <a:t>2025</a:t>
                      </a:r>
                      <a:r>
                        <a:rPr kumimoji="0" lang="zh-CN" altLang="en-US" sz="1100" b="0" i="0" u="none" strike="noStrike" cap="none" normalizeH="0" baseline="0" dirty="0" smtClean="0">
                          <a:ln>
                            <a:noFill/>
                          </a:ln>
                          <a:solidFill>
                            <a:schemeClr val="tx1"/>
                          </a:solidFill>
                          <a:effectLst/>
                          <a:latin typeface="+mn-ea"/>
                          <a:ea typeface="+mn-ea"/>
                        </a:rPr>
                        <a:t>年</a:t>
                      </a:r>
                      <a:r>
                        <a:rPr kumimoji="0" lang="en-US" altLang="zh-CN" sz="1100" b="0" i="0" u="none" strike="noStrike" cap="none" normalizeH="0" baseline="0" dirty="0" smtClean="0">
                          <a:ln>
                            <a:noFill/>
                          </a:ln>
                          <a:solidFill>
                            <a:schemeClr val="tx1"/>
                          </a:solidFill>
                          <a:effectLst/>
                          <a:latin typeface="+mn-ea"/>
                          <a:ea typeface="+mn-ea"/>
                        </a:rPr>
                        <a:t>3</a:t>
                      </a:r>
                      <a:r>
                        <a:rPr kumimoji="0" lang="zh-CN" altLang="en-US" sz="1100" b="0" i="0" u="none" strike="noStrike" cap="none" normalizeH="0" baseline="0" dirty="0" smtClean="0">
                          <a:ln>
                            <a:noFill/>
                          </a:ln>
                          <a:solidFill>
                            <a:schemeClr val="tx1"/>
                          </a:solidFill>
                          <a:effectLst/>
                          <a:latin typeface="+mn-ea"/>
                          <a:ea typeface="+mn-ea"/>
                        </a:rPr>
                        <a:t>月到货</a:t>
                      </a:r>
                      <a:r>
                        <a:rPr kumimoji="0" lang="en-US" altLang="zh-CN" sz="1100" b="0" i="0" u="none" strike="noStrike" cap="none" normalizeH="0" baseline="0" dirty="0" smtClean="0">
                          <a:ln>
                            <a:noFill/>
                          </a:ln>
                          <a:solidFill>
                            <a:schemeClr val="tx1"/>
                          </a:solidFill>
                          <a:effectLst/>
                          <a:latin typeface="+mn-ea"/>
                          <a:ea typeface="+mn-ea"/>
                        </a:rPr>
                        <a:t>30,000</a:t>
                      </a:r>
                      <a:r>
                        <a:rPr kumimoji="0" lang="zh-CN" altLang="en-US" sz="1100" b="0" i="0" u="none" strike="noStrike" cap="none" normalizeH="0" baseline="0" dirty="0" smtClean="0">
                          <a:ln>
                            <a:noFill/>
                          </a:ln>
                          <a:solidFill>
                            <a:schemeClr val="tx1"/>
                          </a:solidFill>
                          <a:effectLst/>
                          <a:latin typeface="+mn-ea"/>
                          <a:ea typeface="+mn-ea"/>
                        </a:rPr>
                        <a:t>件）</a:t>
                      </a:r>
                      <a:r>
                        <a:rPr kumimoji="0" lang="en-US" altLang="zh-CN" sz="1100" b="0" i="0" u="none" strike="noStrike" cap="none" normalizeH="0" baseline="0" dirty="0" smtClean="0">
                          <a:ln>
                            <a:noFill/>
                          </a:ln>
                          <a:solidFill>
                            <a:schemeClr val="tx1"/>
                          </a:solidFill>
                          <a:effectLst/>
                          <a:latin typeface="+mn-ea"/>
                          <a:ea typeface="+mn-ea"/>
                        </a:rPr>
                        <a:t>Inspection lot : 30k delivered on 2025.03</a:t>
                      </a: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100" b="0" i="0" u="none" strike="noStrike" cap="none" normalizeH="0" baseline="0" dirty="0" smtClean="0">
                          <a:ln>
                            <a:noFill/>
                          </a:ln>
                          <a:solidFill>
                            <a:schemeClr val="tx1"/>
                          </a:solidFill>
                          <a:effectLst/>
                          <a:latin typeface="+mn-ea"/>
                          <a:ea typeface="+mn-ea"/>
                        </a:rPr>
                        <a:t>抽样数量：</a:t>
                      </a:r>
                      <a:r>
                        <a:rPr kumimoji="0" lang="en-US" altLang="zh-CN" sz="1100" b="0" i="0" u="none" strike="noStrike" cap="none" normalizeH="0" baseline="0" dirty="0" smtClean="0">
                          <a:ln>
                            <a:noFill/>
                          </a:ln>
                          <a:solidFill>
                            <a:schemeClr val="tx1"/>
                          </a:solidFill>
                          <a:effectLst/>
                          <a:latin typeface="+mn-ea"/>
                          <a:ea typeface="+mn-ea"/>
                        </a:rPr>
                        <a:t>AQL 0.15</a:t>
                      </a:r>
                      <a:r>
                        <a:rPr kumimoji="0" lang="zh-CN" altLang="en-US" sz="1100" b="0" i="0" u="none" strike="noStrike" cap="none" normalizeH="0" baseline="0" dirty="0" smtClean="0">
                          <a:ln>
                            <a:noFill/>
                          </a:ln>
                          <a:solidFill>
                            <a:schemeClr val="tx1"/>
                          </a:solidFill>
                          <a:effectLst/>
                          <a:latin typeface="+mn-ea"/>
                          <a:ea typeface="+mn-ea"/>
                        </a:rPr>
                        <a:t>（检验</a:t>
                      </a:r>
                      <a:r>
                        <a:rPr kumimoji="0" lang="en-US" altLang="zh-CN" sz="1100" b="0" i="0" u="none" strike="noStrike" cap="none" normalizeH="0" baseline="0" dirty="0" smtClean="0">
                          <a:ln>
                            <a:noFill/>
                          </a:ln>
                          <a:solidFill>
                            <a:schemeClr val="tx1"/>
                          </a:solidFill>
                          <a:effectLst/>
                          <a:latin typeface="+mn-ea"/>
                          <a:ea typeface="+mn-ea"/>
                        </a:rPr>
                        <a:t>1,000</a:t>
                      </a:r>
                      <a:r>
                        <a:rPr kumimoji="0" lang="zh-CN" altLang="en-US" sz="1100" b="0" i="0" u="none" strike="noStrike" cap="none" normalizeH="0" baseline="0" dirty="0" smtClean="0">
                          <a:ln>
                            <a:noFill/>
                          </a:ln>
                          <a:solidFill>
                            <a:schemeClr val="tx1"/>
                          </a:solidFill>
                          <a:effectLst/>
                          <a:latin typeface="+mn-ea"/>
                          <a:ea typeface="+mn-ea"/>
                        </a:rPr>
                        <a:t>件）</a:t>
                      </a:r>
                      <a:r>
                        <a:rPr kumimoji="0" lang="en-US" altLang="zh-CN" sz="1100" b="0" i="0" u="none" strike="noStrike" cap="none" normalizeH="0" baseline="0" dirty="0" smtClean="0">
                          <a:ln>
                            <a:noFill/>
                          </a:ln>
                          <a:solidFill>
                            <a:schemeClr val="tx1"/>
                          </a:solidFill>
                          <a:effectLst/>
                          <a:latin typeface="+mn-ea"/>
                          <a:ea typeface="+mn-ea"/>
                        </a:rPr>
                        <a:t>Sampling size : AQL 0.15 (1000pcs)</a:t>
                      </a: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100" b="0" i="0" u="none" strike="noStrike" cap="none" normalizeH="0" baseline="0" dirty="0" smtClean="0">
                          <a:ln>
                            <a:noFill/>
                          </a:ln>
                          <a:solidFill>
                            <a:schemeClr val="tx1"/>
                          </a:solidFill>
                          <a:effectLst/>
                          <a:latin typeface="+mn-ea"/>
                          <a:ea typeface="+mn-ea"/>
                        </a:rPr>
                        <a:t>检验日期：</a:t>
                      </a:r>
                      <a:r>
                        <a:rPr kumimoji="0" lang="en-US" altLang="zh-CN" sz="1100" b="0" i="0" u="none" strike="noStrike" cap="none" normalizeH="0" baseline="0" dirty="0" smtClean="0">
                          <a:ln>
                            <a:noFill/>
                          </a:ln>
                          <a:solidFill>
                            <a:schemeClr val="tx1"/>
                          </a:solidFill>
                          <a:effectLst/>
                          <a:latin typeface="+mn-ea"/>
                          <a:ea typeface="+mn-ea"/>
                        </a:rPr>
                        <a:t>2025</a:t>
                      </a:r>
                      <a:r>
                        <a:rPr kumimoji="0" lang="zh-CN" altLang="en-US" sz="1100" b="0" i="0" u="none" strike="noStrike" cap="none" normalizeH="0" baseline="0" dirty="0" smtClean="0">
                          <a:ln>
                            <a:noFill/>
                          </a:ln>
                          <a:solidFill>
                            <a:schemeClr val="tx1"/>
                          </a:solidFill>
                          <a:effectLst/>
                          <a:latin typeface="+mn-ea"/>
                          <a:ea typeface="+mn-ea"/>
                        </a:rPr>
                        <a:t>年</a:t>
                      </a:r>
                      <a:r>
                        <a:rPr kumimoji="0" lang="en-US" altLang="zh-CN" sz="1100" b="0" i="0" u="none" strike="noStrike" cap="none" normalizeH="0" baseline="0" dirty="0" smtClean="0">
                          <a:ln>
                            <a:noFill/>
                          </a:ln>
                          <a:solidFill>
                            <a:schemeClr val="tx1"/>
                          </a:solidFill>
                          <a:effectLst/>
                          <a:latin typeface="+mn-ea"/>
                          <a:ea typeface="+mn-ea"/>
                        </a:rPr>
                        <a:t>3</a:t>
                      </a:r>
                      <a:r>
                        <a:rPr kumimoji="0" lang="zh-CN" altLang="en-US" sz="1100" b="0" i="0" u="none" strike="noStrike" cap="none" normalizeH="0" baseline="0" dirty="0" smtClean="0">
                          <a:ln>
                            <a:noFill/>
                          </a:ln>
                          <a:solidFill>
                            <a:schemeClr val="tx1"/>
                          </a:solidFill>
                          <a:effectLst/>
                          <a:latin typeface="+mn-ea"/>
                          <a:ea typeface="+mn-ea"/>
                        </a:rPr>
                        <a:t>月</a:t>
                      </a:r>
                      <a:r>
                        <a:rPr kumimoji="0" lang="en-US" altLang="zh-CN" sz="1100" b="0" i="0" u="none" strike="noStrike" cap="none" normalizeH="0" baseline="0" dirty="0" smtClean="0">
                          <a:ln>
                            <a:noFill/>
                          </a:ln>
                          <a:solidFill>
                            <a:schemeClr val="tx1"/>
                          </a:solidFill>
                          <a:effectLst/>
                          <a:latin typeface="+mn-ea"/>
                          <a:ea typeface="+mn-ea"/>
                        </a:rPr>
                        <a:t>12</a:t>
                      </a:r>
                      <a:r>
                        <a:rPr kumimoji="0" lang="zh-CN" altLang="en-US" sz="1100" b="0" i="0" u="none" strike="noStrike" cap="none" normalizeH="0" baseline="0" dirty="0" smtClean="0">
                          <a:ln>
                            <a:noFill/>
                          </a:ln>
                          <a:solidFill>
                            <a:schemeClr val="tx1"/>
                          </a:solidFill>
                          <a:effectLst/>
                          <a:latin typeface="+mn-ea"/>
                          <a:ea typeface="+mn-ea"/>
                        </a:rPr>
                        <a:t>日</a:t>
                      </a:r>
                      <a:r>
                        <a:rPr kumimoji="0" lang="en-US" altLang="zh-CN" sz="1100" b="0" i="0" u="none" strike="noStrike" cap="none" normalizeH="0" baseline="0" dirty="0" smtClean="0">
                          <a:ln>
                            <a:noFill/>
                          </a:ln>
                          <a:solidFill>
                            <a:schemeClr val="tx1"/>
                          </a:solidFill>
                          <a:effectLst/>
                          <a:latin typeface="+mn-ea"/>
                          <a:ea typeface="+mn-ea"/>
                        </a:rPr>
                        <a:t>~2025</a:t>
                      </a:r>
                      <a:r>
                        <a:rPr kumimoji="0" lang="zh-CN" altLang="en-US" sz="1100" b="0" i="0" u="none" strike="noStrike" cap="none" normalizeH="0" baseline="0" dirty="0" smtClean="0">
                          <a:ln>
                            <a:noFill/>
                          </a:ln>
                          <a:solidFill>
                            <a:schemeClr val="tx1"/>
                          </a:solidFill>
                          <a:effectLst/>
                          <a:latin typeface="+mn-ea"/>
                          <a:ea typeface="+mn-ea"/>
                        </a:rPr>
                        <a:t>年</a:t>
                      </a:r>
                      <a:r>
                        <a:rPr kumimoji="0" lang="en-US" altLang="zh-CN" sz="1100" b="0" i="0" u="none" strike="noStrike" cap="none" normalizeH="0" baseline="0" dirty="0" smtClean="0">
                          <a:ln>
                            <a:noFill/>
                          </a:ln>
                          <a:solidFill>
                            <a:schemeClr val="tx1"/>
                          </a:solidFill>
                          <a:effectLst/>
                          <a:latin typeface="+mn-ea"/>
                          <a:ea typeface="+mn-ea"/>
                        </a:rPr>
                        <a:t>3</a:t>
                      </a:r>
                      <a:r>
                        <a:rPr kumimoji="0" lang="zh-CN" altLang="en-US" sz="1100" b="0" i="0" u="none" strike="noStrike" cap="none" normalizeH="0" baseline="0" dirty="0" smtClean="0">
                          <a:ln>
                            <a:noFill/>
                          </a:ln>
                          <a:solidFill>
                            <a:schemeClr val="tx1"/>
                          </a:solidFill>
                          <a:effectLst/>
                          <a:latin typeface="+mn-ea"/>
                          <a:ea typeface="+mn-ea"/>
                        </a:rPr>
                        <a:t>月</a:t>
                      </a:r>
                      <a:r>
                        <a:rPr kumimoji="0" lang="en-US" altLang="zh-CN" sz="1100" b="0" i="0" u="none" strike="noStrike" cap="none" normalizeH="0" baseline="0" dirty="0" smtClean="0">
                          <a:ln>
                            <a:noFill/>
                          </a:ln>
                          <a:solidFill>
                            <a:schemeClr val="tx1"/>
                          </a:solidFill>
                          <a:effectLst/>
                          <a:latin typeface="+mn-ea"/>
                          <a:ea typeface="+mn-ea"/>
                        </a:rPr>
                        <a:t>18</a:t>
                      </a:r>
                      <a:r>
                        <a:rPr kumimoji="0" lang="zh-CN" altLang="en-US" sz="1100" b="0" i="0" u="none" strike="noStrike" cap="none" normalizeH="0" baseline="0" dirty="0" smtClean="0">
                          <a:ln>
                            <a:noFill/>
                          </a:ln>
                          <a:solidFill>
                            <a:schemeClr val="tx1"/>
                          </a:solidFill>
                          <a:effectLst/>
                          <a:latin typeface="+mn-ea"/>
                          <a:ea typeface="+mn-ea"/>
                        </a:rPr>
                        <a:t>日</a:t>
                      </a:r>
                      <a:r>
                        <a:rPr kumimoji="0" lang="en-US" altLang="zh-CN" sz="1100" b="0" i="0" u="none" strike="noStrike" cap="none" normalizeH="0" baseline="0" dirty="0" smtClean="0">
                          <a:ln>
                            <a:noFill/>
                          </a:ln>
                          <a:solidFill>
                            <a:schemeClr val="tx1"/>
                          </a:solidFill>
                          <a:effectLst/>
                          <a:latin typeface="+mn-ea"/>
                          <a:ea typeface="+mn-ea"/>
                        </a:rPr>
                        <a:t> Date : 2025.03.12 ~ 2025.03.18</a:t>
                      </a: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100" b="0" i="0" u="none" strike="noStrike" cap="none" normalizeH="0" baseline="0" dirty="0" smtClean="0">
                          <a:ln>
                            <a:noFill/>
                          </a:ln>
                          <a:solidFill>
                            <a:schemeClr val="tx1"/>
                          </a:solidFill>
                          <a:effectLst/>
                          <a:latin typeface="+mn-ea"/>
                          <a:ea typeface="+mn-ea"/>
                        </a:rPr>
                        <a:t>检验地点：韩国 </a:t>
                      </a:r>
                      <a:r>
                        <a:rPr kumimoji="0" lang="en-US" altLang="zh-CN" sz="1100" b="0" i="0" u="none" strike="noStrike" cap="none" normalizeH="0" baseline="0" dirty="0" smtClean="0">
                          <a:ln>
                            <a:noFill/>
                          </a:ln>
                          <a:solidFill>
                            <a:schemeClr val="tx1"/>
                          </a:solidFill>
                          <a:effectLst/>
                          <a:latin typeface="+mn-ea"/>
                          <a:ea typeface="+mn-ea"/>
                        </a:rPr>
                        <a:t>South Korea</a:t>
                      </a: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100" b="0" i="0" u="none" strike="noStrike" cap="none" normalizeH="0" baseline="0" dirty="0" smtClean="0">
                          <a:ln>
                            <a:noFill/>
                          </a:ln>
                          <a:solidFill>
                            <a:schemeClr val="tx1"/>
                          </a:solidFill>
                          <a:effectLst/>
                          <a:latin typeface="+mn-ea"/>
                          <a:ea typeface="+mn-ea"/>
                        </a:rPr>
                        <a:t>问题点：</a:t>
                      </a:r>
                      <a:r>
                        <a:rPr kumimoji="0" lang="en-US" altLang="zh-CN" sz="1100" b="0" i="0" u="none" strike="noStrike" cap="none" normalizeH="0" baseline="0" dirty="0" smtClean="0">
                          <a:ln>
                            <a:noFill/>
                          </a:ln>
                          <a:solidFill>
                            <a:schemeClr val="tx1"/>
                          </a:solidFill>
                          <a:effectLst/>
                          <a:latin typeface="+mn-ea"/>
                          <a:ea typeface="+mn-ea"/>
                        </a:rPr>
                        <a:t>2pcs</a:t>
                      </a:r>
                      <a:r>
                        <a:rPr kumimoji="0" lang="zh-CN" altLang="en-US" sz="1100" b="0" i="0" u="none" strike="noStrike" cap="none" normalizeH="0" baseline="0" dirty="0" smtClean="0">
                          <a:ln>
                            <a:noFill/>
                          </a:ln>
                          <a:solidFill>
                            <a:schemeClr val="tx1"/>
                          </a:solidFill>
                          <a:effectLst/>
                          <a:latin typeface="+mn-ea"/>
                          <a:ea typeface="+mn-ea"/>
                        </a:rPr>
                        <a:t>功能不良，</a:t>
                      </a:r>
                      <a:r>
                        <a:rPr kumimoji="0" lang="en-US" altLang="zh-CN" sz="1100" b="0" i="0" u="none" strike="noStrike" cap="none" normalizeH="0" baseline="0" dirty="0" smtClean="0">
                          <a:ln>
                            <a:noFill/>
                          </a:ln>
                          <a:solidFill>
                            <a:schemeClr val="tx1"/>
                          </a:solidFill>
                          <a:effectLst/>
                          <a:latin typeface="+mn-ea"/>
                          <a:ea typeface="+mn-ea"/>
                        </a:rPr>
                        <a:t>1pcs</a:t>
                      </a:r>
                      <a:r>
                        <a:rPr kumimoji="0" lang="zh-CN" altLang="en-US" sz="1100" b="0" i="0" u="none" strike="noStrike" cap="none" normalizeH="0" baseline="0" dirty="0" smtClean="0">
                          <a:ln>
                            <a:noFill/>
                          </a:ln>
                          <a:solidFill>
                            <a:schemeClr val="tx1"/>
                          </a:solidFill>
                          <a:effectLst/>
                          <a:latin typeface="+mn-ea"/>
                          <a:ea typeface="+mn-ea"/>
                        </a:rPr>
                        <a:t>外观不良。</a:t>
                      </a:r>
                      <a:r>
                        <a:rPr kumimoji="0" lang="en-US" altLang="zh-CN" sz="1100" b="0" i="0" u="none" strike="noStrike" cap="none" normalizeH="0" baseline="0" dirty="0" smtClean="0">
                          <a:ln>
                            <a:noFill/>
                          </a:ln>
                          <a:solidFill>
                            <a:schemeClr val="tx1"/>
                          </a:solidFill>
                          <a:effectLst/>
                          <a:latin typeface="+mn-ea"/>
                          <a:ea typeface="+mn-ea"/>
                        </a:rPr>
                        <a:t>Defects identified: 2pcs functional NG</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100" b="0" i="0" u="none" strike="noStrike" cap="none" normalizeH="0" baseline="0" dirty="0" smtClean="0">
                          <a:ln>
                            <a:noFill/>
                          </a:ln>
                          <a:solidFill>
                            <a:schemeClr val="tx1"/>
                          </a:solidFill>
                          <a:effectLst/>
                          <a:latin typeface="+mn-ea"/>
                          <a:ea typeface="+mn-ea"/>
                        </a:rPr>
                        <a:t>1pcs cosmetic NG</a:t>
                      </a:r>
                    </a:p>
                  </a:txBody>
                  <a:tcPr marL="91438" marR="91438" marT="45688" marB="4568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28552">
                <a:tc vMerge="1">
                  <a:txBody>
                    <a:bodyPr/>
                    <a:lstStyle/>
                    <a:p>
                      <a:endParaRPr lang="zh-TW"/>
                    </a:p>
                  </a:txBody>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zh-TW" sz="1100" b="0" i="0" u="sng" strike="noStrike" cap="none" normalizeH="0" baseline="0" dirty="0" smtClean="0">
                          <a:ln>
                            <a:noFill/>
                          </a:ln>
                          <a:solidFill>
                            <a:schemeClr val="tx1"/>
                          </a:solidFill>
                          <a:effectLst/>
                          <a:latin typeface="+mn-ea"/>
                          <a:ea typeface="+mn-ea"/>
                        </a:rPr>
                        <a:t>Champion</a:t>
                      </a:r>
                      <a:r>
                        <a:rPr kumimoji="0" lang="en-US" altLang="zh-TW" sz="1100" b="0" i="0" u="none" strike="noStrike" cap="none" normalizeH="0" baseline="0" dirty="0" smtClean="0">
                          <a:ln>
                            <a:noFill/>
                          </a:ln>
                          <a:solidFill>
                            <a:schemeClr val="tx1"/>
                          </a:solidFill>
                          <a:effectLst/>
                          <a:latin typeface="+mn-ea"/>
                          <a:ea typeface="+mn-ea"/>
                        </a:rPr>
                        <a:t>: </a:t>
                      </a:r>
                    </a:p>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zh-TW" sz="1100" b="0" i="0" u="none" strike="noStrike" cap="none" normalizeH="0" baseline="0" dirty="0" smtClean="0">
                          <a:ln>
                            <a:noFill/>
                          </a:ln>
                          <a:solidFill>
                            <a:schemeClr val="tx1"/>
                          </a:solidFill>
                          <a:effectLst/>
                          <a:latin typeface="+mn-ea"/>
                          <a:ea typeface="+mn-ea"/>
                        </a:rPr>
                        <a:t>ME:    </a:t>
                      </a:r>
                      <a:r>
                        <a:rPr lang="en-US" altLang="zh-CN" sz="1100" b="0" dirty="0" smtClean="0">
                          <a:solidFill>
                            <a:schemeClr val="tx1"/>
                          </a:solidFill>
                        </a:rPr>
                        <a:t>Lan</a:t>
                      </a:r>
                      <a:r>
                        <a:rPr lang="en-US" altLang="zh-CN" sz="1100" b="0" baseline="0" dirty="0" smtClean="0">
                          <a:solidFill>
                            <a:schemeClr val="tx1"/>
                          </a:solidFill>
                        </a:rPr>
                        <a:t> Wen </a:t>
                      </a:r>
                      <a:r>
                        <a:rPr lang="en-US" altLang="zh-CN" sz="1100" b="0" baseline="0" dirty="0" err="1" smtClean="0">
                          <a:solidFill>
                            <a:schemeClr val="tx1"/>
                          </a:solidFill>
                        </a:rPr>
                        <a:t>Qiang</a:t>
                      </a:r>
                      <a:r>
                        <a:rPr kumimoji="0" lang="en-US" altLang="zh-CN" sz="1100" b="0" i="0" u="none" strike="noStrike" cap="none" normalizeH="0" baseline="0" dirty="0" smtClean="0">
                          <a:ln>
                            <a:noFill/>
                          </a:ln>
                          <a:solidFill>
                            <a:schemeClr val="tx1"/>
                          </a:solidFill>
                          <a:effectLst/>
                          <a:latin typeface="+mn-ea"/>
                          <a:ea typeface="+mn-ea"/>
                        </a:rPr>
                        <a:t>             </a:t>
                      </a:r>
                      <a:r>
                        <a:rPr kumimoji="0" lang="en-US" altLang="zh-TW" sz="1100" b="0" i="0" u="none" strike="noStrike" cap="none" normalizeH="0" baseline="0" dirty="0" smtClean="0">
                          <a:ln>
                            <a:noFill/>
                          </a:ln>
                          <a:solidFill>
                            <a:schemeClr val="tx1"/>
                          </a:solidFill>
                          <a:effectLst/>
                          <a:latin typeface="+mn-ea"/>
                          <a:ea typeface="+mn-ea"/>
                        </a:rPr>
                        <a:t> QE:    </a:t>
                      </a:r>
                      <a:r>
                        <a:rPr lang="en-US" altLang="zh-CN" sz="1100" b="0" dirty="0" smtClean="0">
                          <a:solidFill>
                            <a:schemeClr val="tx1"/>
                          </a:solidFill>
                        </a:rPr>
                        <a:t>Ding </a:t>
                      </a:r>
                      <a:r>
                        <a:rPr lang="en-US" altLang="zh-CN" sz="1100" b="0" dirty="0" err="1" smtClean="0">
                          <a:solidFill>
                            <a:schemeClr val="tx1"/>
                          </a:solidFill>
                        </a:rPr>
                        <a:t>Jin</a:t>
                      </a:r>
                      <a:r>
                        <a:rPr lang="en-US" altLang="zh-CN" sz="1100" b="0" dirty="0" smtClean="0">
                          <a:solidFill>
                            <a:schemeClr val="tx1"/>
                          </a:solidFill>
                        </a:rPr>
                        <a:t> Hua</a:t>
                      </a:r>
                    </a:p>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zh-CN" sz="1100" b="0" i="0" u="none" strike="noStrike" cap="none" normalizeH="0" baseline="0" dirty="0" smtClean="0">
                          <a:ln>
                            <a:noFill/>
                          </a:ln>
                          <a:solidFill>
                            <a:schemeClr val="tx1"/>
                          </a:solidFill>
                          <a:effectLst/>
                          <a:latin typeface="+mn-ea"/>
                          <a:ea typeface="+mn-ea"/>
                        </a:rPr>
                        <a:t>QA</a:t>
                      </a:r>
                      <a:r>
                        <a:rPr kumimoji="0" lang="zh-CN" altLang="en-US" sz="1100" b="0" i="0" u="none" strike="noStrike" cap="none" normalizeH="0" baseline="0" dirty="0" smtClean="0">
                          <a:ln>
                            <a:noFill/>
                          </a:ln>
                          <a:solidFill>
                            <a:schemeClr val="tx1"/>
                          </a:solidFill>
                          <a:effectLst/>
                          <a:latin typeface="+mn-ea"/>
                          <a:ea typeface="+mn-ea"/>
                        </a:rPr>
                        <a:t>： </a:t>
                      </a:r>
                      <a:r>
                        <a:rPr lang="en-US" altLang="zh-CN" sz="1100" b="0" dirty="0" err="1" smtClean="0">
                          <a:solidFill>
                            <a:schemeClr val="tx1"/>
                          </a:solidFill>
                        </a:rPr>
                        <a:t>Xie</a:t>
                      </a:r>
                      <a:r>
                        <a:rPr lang="en-US" altLang="zh-CN" sz="1100" b="0" dirty="0" smtClean="0">
                          <a:solidFill>
                            <a:schemeClr val="tx1"/>
                          </a:solidFill>
                        </a:rPr>
                        <a:t>  </a:t>
                      </a:r>
                      <a:r>
                        <a:rPr lang="en-US" altLang="zh-CN" sz="1100" b="0" dirty="0" err="1" smtClean="0">
                          <a:solidFill>
                            <a:schemeClr val="tx1"/>
                          </a:solidFill>
                        </a:rPr>
                        <a:t>Zhi</a:t>
                      </a:r>
                      <a:r>
                        <a:rPr lang="en-US" altLang="zh-CN" sz="1100" b="0" dirty="0" smtClean="0">
                          <a:solidFill>
                            <a:schemeClr val="tx1"/>
                          </a:solidFill>
                        </a:rPr>
                        <a:t> Hua</a:t>
                      </a:r>
                      <a:r>
                        <a:rPr lang="en-US" altLang="zh-CN" sz="1100" b="0" baseline="0" dirty="0" smtClean="0">
                          <a:solidFill>
                            <a:schemeClr val="tx1"/>
                          </a:solidFill>
                        </a:rPr>
                        <a:t>                               </a:t>
                      </a:r>
                      <a:r>
                        <a:rPr kumimoji="0" lang="en-US" altLang="zh-CN" sz="1100" b="0" i="0" u="none" strike="noStrike" cap="none" normalizeH="0" baseline="0" dirty="0" smtClean="0">
                          <a:ln>
                            <a:noFill/>
                          </a:ln>
                          <a:solidFill>
                            <a:schemeClr val="tx1"/>
                          </a:solidFill>
                          <a:effectLst/>
                          <a:latin typeface="+mn-ea"/>
                          <a:ea typeface="+mn-ea"/>
                        </a:rPr>
                        <a:t>PE</a:t>
                      </a:r>
                      <a:r>
                        <a:rPr kumimoji="0" lang="zh-CN" altLang="en-US" sz="1100" b="0" i="0" u="none" strike="noStrike" cap="none" normalizeH="0" baseline="0" dirty="0" smtClean="0">
                          <a:ln>
                            <a:noFill/>
                          </a:ln>
                          <a:solidFill>
                            <a:schemeClr val="tx1"/>
                          </a:solidFill>
                          <a:effectLst/>
                          <a:latin typeface="+mn-ea"/>
                          <a:ea typeface="+mn-ea"/>
                        </a:rPr>
                        <a:t>：</a:t>
                      </a:r>
                      <a:r>
                        <a:rPr lang="en-US" altLang="zh-CN" sz="1100" b="0" dirty="0" smtClean="0">
                          <a:solidFill>
                            <a:schemeClr val="tx1"/>
                          </a:solidFill>
                        </a:rPr>
                        <a:t>Jiang Jin Ping</a:t>
                      </a:r>
                    </a:p>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TW" sz="1100" b="0" i="0" u="none" strike="noStrike" cap="none" normalizeH="0" baseline="0" dirty="0" smtClean="0">
                          <a:ln>
                            <a:noFill/>
                          </a:ln>
                          <a:solidFill>
                            <a:schemeClr val="tx1"/>
                          </a:solidFill>
                          <a:effectLst/>
                          <a:latin typeface="+mn-ea"/>
                          <a:ea typeface="+mn-ea"/>
                        </a:rPr>
                        <a:t> </a:t>
                      </a:r>
                      <a:r>
                        <a:rPr kumimoji="0" lang="en-US" altLang="zh-TW" sz="1100" b="0" i="0" u="none" strike="noStrike" cap="none" normalizeH="0" baseline="0" dirty="0" err="1" smtClean="0">
                          <a:ln>
                            <a:noFill/>
                          </a:ln>
                          <a:solidFill>
                            <a:schemeClr val="tx1"/>
                          </a:solidFill>
                          <a:effectLst/>
                          <a:latin typeface="+mn-ea"/>
                          <a:ea typeface="+mn-ea"/>
                        </a:rPr>
                        <a:t>AssY</a:t>
                      </a:r>
                      <a:r>
                        <a:rPr kumimoji="0" lang="en-US" altLang="zh-TW" sz="1100" b="0" i="0" u="none" strike="noStrike" cap="none" normalizeH="0" baseline="0" dirty="0" smtClean="0">
                          <a:ln>
                            <a:noFill/>
                          </a:ln>
                          <a:solidFill>
                            <a:schemeClr val="tx1"/>
                          </a:solidFill>
                          <a:effectLst/>
                          <a:latin typeface="+mn-ea"/>
                          <a:ea typeface="+mn-ea"/>
                        </a:rPr>
                        <a:t>:  </a:t>
                      </a:r>
                      <a:r>
                        <a:rPr kumimoji="0" lang="en-US" altLang="zh-TW" sz="1100" b="0" i="0" u="none" strike="noStrike" cap="none" normalizeH="0" baseline="0" dirty="0" err="1" smtClean="0">
                          <a:ln>
                            <a:noFill/>
                          </a:ln>
                          <a:solidFill>
                            <a:schemeClr val="tx1"/>
                          </a:solidFill>
                          <a:effectLst/>
                          <a:latin typeface="+mn-ea"/>
                          <a:ea typeface="+mn-ea"/>
                        </a:rPr>
                        <a:t>Xie</a:t>
                      </a:r>
                      <a:r>
                        <a:rPr kumimoji="0" lang="en-US" altLang="zh-TW" sz="1100" b="0" i="0" u="none" strike="noStrike" cap="none" normalizeH="0" baseline="0" dirty="0" smtClean="0">
                          <a:ln>
                            <a:noFill/>
                          </a:ln>
                          <a:solidFill>
                            <a:schemeClr val="tx1"/>
                          </a:solidFill>
                          <a:effectLst/>
                          <a:latin typeface="+mn-ea"/>
                          <a:ea typeface="+mn-ea"/>
                        </a:rPr>
                        <a:t> </a:t>
                      </a:r>
                      <a:r>
                        <a:rPr kumimoji="0" lang="en-US" altLang="zh-TW" sz="1100" b="0" i="0" u="none" strike="noStrike" cap="none" normalizeH="0" baseline="0" dirty="0" err="1" smtClean="0">
                          <a:ln>
                            <a:noFill/>
                          </a:ln>
                          <a:solidFill>
                            <a:schemeClr val="tx1"/>
                          </a:solidFill>
                          <a:effectLst/>
                          <a:latin typeface="+mn-ea"/>
                          <a:ea typeface="+mn-ea"/>
                        </a:rPr>
                        <a:t>Guo</a:t>
                      </a:r>
                      <a:r>
                        <a:rPr kumimoji="0" lang="en-US" altLang="zh-TW" sz="1100" b="0" i="0" u="none" strike="noStrike" cap="none" normalizeH="0" baseline="0" dirty="0" smtClean="0">
                          <a:ln>
                            <a:noFill/>
                          </a:ln>
                          <a:solidFill>
                            <a:schemeClr val="tx1"/>
                          </a:solidFill>
                          <a:effectLst/>
                          <a:latin typeface="+mn-ea"/>
                          <a:ea typeface="+mn-ea"/>
                        </a:rPr>
                        <a:t> Juan                             </a:t>
                      </a:r>
                      <a:r>
                        <a:rPr kumimoji="0" lang="en-US" altLang="zh-CN" sz="1100" b="0" i="0" u="none" strike="noStrike" cap="none" normalizeH="0" baseline="0" dirty="0" smtClean="0">
                          <a:ln>
                            <a:noFill/>
                          </a:ln>
                          <a:solidFill>
                            <a:schemeClr val="tx1"/>
                          </a:solidFill>
                          <a:effectLst/>
                          <a:latin typeface="+mn-ea"/>
                          <a:ea typeface="+mn-ea"/>
                        </a:rPr>
                        <a:t>PT</a:t>
                      </a:r>
                      <a:r>
                        <a:rPr kumimoji="0" lang="zh-CN" altLang="en-US" sz="1100" b="0" i="0" u="none" strike="noStrike" cap="none" normalizeH="0" baseline="0" dirty="0" smtClean="0">
                          <a:ln>
                            <a:noFill/>
                          </a:ln>
                          <a:solidFill>
                            <a:schemeClr val="tx1"/>
                          </a:solidFill>
                          <a:effectLst/>
                          <a:latin typeface="+mn-ea"/>
                          <a:ea typeface="+mn-ea"/>
                        </a:rPr>
                        <a:t>： </a:t>
                      </a:r>
                      <a:r>
                        <a:rPr kumimoji="0" lang="en-US" altLang="zh-CN" sz="1100" b="0" i="0" u="none" strike="noStrike" cap="none" normalizeH="0" baseline="0" dirty="0" smtClean="0">
                          <a:ln>
                            <a:noFill/>
                          </a:ln>
                          <a:solidFill>
                            <a:schemeClr val="tx1"/>
                          </a:solidFill>
                          <a:effectLst/>
                          <a:latin typeface="+mn-ea"/>
                          <a:ea typeface="+mn-ea"/>
                        </a:rPr>
                        <a:t>Cheng </a:t>
                      </a:r>
                      <a:r>
                        <a:rPr kumimoji="0" lang="en-US" altLang="zh-CN" sz="1100" b="0" i="0" u="none" strike="noStrike" cap="none" normalizeH="0" baseline="0" dirty="0" err="1" smtClean="0">
                          <a:ln>
                            <a:noFill/>
                          </a:ln>
                          <a:solidFill>
                            <a:schemeClr val="tx1"/>
                          </a:solidFill>
                          <a:effectLst/>
                          <a:latin typeface="+mn-ea"/>
                          <a:ea typeface="+mn-ea"/>
                        </a:rPr>
                        <a:t>Ru</a:t>
                      </a:r>
                      <a:r>
                        <a:rPr kumimoji="0" lang="en-US" altLang="zh-CN" sz="1100" b="0" i="0" u="none" strike="noStrike" cap="none" normalizeH="0" baseline="0" dirty="0" smtClean="0">
                          <a:ln>
                            <a:noFill/>
                          </a:ln>
                          <a:solidFill>
                            <a:schemeClr val="tx1"/>
                          </a:solidFill>
                          <a:effectLst/>
                          <a:latin typeface="+mn-ea"/>
                          <a:ea typeface="+mn-ea"/>
                        </a:rPr>
                        <a:t> Ying      </a:t>
                      </a:r>
                      <a:endParaRPr kumimoji="0" lang="zh-CN" altLang="en-US" sz="1100" b="0" i="0" u="none" strike="noStrike" cap="none" normalizeH="0" baseline="0" dirty="0" smtClean="0">
                        <a:ln>
                          <a:noFill/>
                        </a:ln>
                        <a:solidFill>
                          <a:schemeClr val="tx1"/>
                        </a:solidFill>
                        <a:effectLst/>
                        <a:latin typeface="+mn-ea"/>
                        <a:ea typeface="+mn-ea"/>
                      </a:endParaRPr>
                    </a:p>
                  </a:txBody>
                  <a:tcPr marL="91438" marR="91438" marT="45688" marB="4568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TW"/>
                    </a:p>
                  </a:txBody>
                  <a:tcPr/>
                </a:tc>
                <a:extLst>
                  <a:ext uri="{0D108BD9-81ED-4DB2-BD59-A6C34878D82A}">
                    <a16:rowId xmlns:a16="http://schemas.microsoft.com/office/drawing/2014/main" val="10002"/>
                  </a:ext>
                </a:extLst>
              </a:tr>
              <a:tr h="780781">
                <a:tc>
                  <a:txBody>
                    <a:body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TW" sz="1200" b="0" i="0" u="none" strike="noStrike" cap="none" normalizeH="0" baseline="0" smtClean="0">
                          <a:ln>
                            <a:noFill/>
                          </a:ln>
                          <a:solidFill>
                            <a:schemeClr val="tx1"/>
                          </a:solidFill>
                          <a:effectLst/>
                          <a:latin typeface="Microsoft JhengHei" panose="020B0604030504040204" pitchFamily="34" charset="-120"/>
                          <a:ea typeface="Microsoft JhengHei" panose="020B0604030504040204" pitchFamily="34" charset="-120"/>
                        </a:rPr>
                        <a:t>Contain</a:t>
                      </a:r>
                    </a:p>
                  </a:txBody>
                  <a:tcPr marL="91438" marR="91438" marT="45688" marB="45688" vert="eaVert"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00"/>
                    </a:solidFill>
                  </a:tcPr>
                </a:tc>
                <a:tc gridSpan="2">
                  <a:txBody>
                    <a:bodyPr/>
                    <a:lstStyle/>
                    <a:p>
                      <a:pPr marL="533400" marR="0" lvl="0" indent="-533400" algn="l"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TW" sz="1100" b="0" i="0" u="none" strike="noStrike" cap="none" normalizeH="0" baseline="0" dirty="0" smtClean="0">
                          <a:ln>
                            <a:noFill/>
                          </a:ln>
                          <a:solidFill>
                            <a:schemeClr val="tx1"/>
                          </a:solidFill>
                          <a:effectLst/>
                          <a:latin typeface="+mn-ea"/>
                          <a:ea typeface="+mn-ea"/>
                        </a:rPr>
                        <a:t>Containment:</a:t>
                      </a:r>
                      <a:endParaRPr kumimoji="0" lang="en-US" altLang="zh-TW" sz="1100" b="0" i="0" u="none" strike="noStrike" cap="none" normalizeH="0" baseline="0" dirty="0" smtClean="0">
                        <a:ln>
                          <a:noFill/>
                        </a:ln>
                        <a:solidFill>
                          <a:schemeClr val="tx1"/>
                        </a:solidFill>
                        <a:effectLst/>
                        <a:latin typeface="+mn-ea"/>
                        <a:ea typeface="+mn-ea"/>
                        <a:sym typeface="Wingdings" panose="05000000000000000000" pitchFamily="2" charset="2"/>
                      </a:endParaRPr>
                    </a:p>
                    <a:p>
                      <a:pPr eaLnBrk="1" hangingPunct="1">
                        <a:lnSpc>
                          <a:spcPct val="150000"/>
                        </a:lnSpc>
                      </a:pPr>
                      <a:r>
                        <a:rPr kumimoji="0" lang="en-US" altLang="zh-CN" sz="1100" dirty="0" smtClean="0">
                          <a:solidFill>
                            <a:schemeClr val="tx1"/>
                          </a:solidFill>
                          <a:latin typeface="+mn-ea"/>
                          <a:ea typeface="+mn-ea"/>
                          <a:cs typeface="Arial" panose="020B0604020202020204" pitchFamily="34" charset="0"/>
                        </a:rPr>
                        <a:t>1 </a:t>
                      </a:r>
                      <a:r>
                        <a:rPr kumimoji="0" lang="zh-CN" altLang="en-US" sz="1100" dirty="0" smtClean="0">
                          <a:solidFill>
                            <a:schemeClr val="tx1"/>
                          </a:solidFill>
                          <a:latin typeface="+mn-ea"/>
                          <a:ea typeface="+mn-ea"/>
                          <a:cs typeface="Arial" panose="020B0604020202020204" pitchFamily="34" charset="0"/>
                        </a:rPr>
                        <a:t>廠內無庫存   </a:t>
                      </a:r>
                      <a:r>
                        <a:rPr kumimoji="0" lang="en-US" altLang="zh-CN" sz="1100" dirty="0" smtClean="0">
                          <a:solidFill>
                            <a:schemeClr val="tx1"/>
                          </a:solidFill>
                          <a:latin typeface="+mn-ea"/>
                          <a:ea typeface="+mn-ea"/>
                          <a:cs typeface="Arial" panose="020B0604020202020204" pitchFamily="34" charset="0"/>
                        </a:rPr>
                        <a:t>No stock available in-house</a:t>
                      </a:r>
                      <a:r>
                        <a:rPr kumimoji="0" lang="en-US" altLang="zh-CN" sz="1100" baseline="0" dirty="0" smtClean="0">
                          <a:solidFill>
                            <a:schemeClr val="tx1"/>
                          </a:solidFill>
                          <a:latin typeface="+mn-ea"/>
                          <a:ea typeface="+mn-ea"/>
                          <a:cs typeface="Arial" panose="020B0604020202020204" pitchFamily="34" charset="0"/>
                        </a:rPr>
                        <a:t>    </a:t>
                      </a:r>
                      <a:r>
                        <a:rPr kumimoji="0" lang="en-US" altLang="zh-CN" sz="1100" dirty="0" smtClean="0">
                          <a:solidFill>
                            <a:schemeClr val="tx1"/>
                          </a:solidFill>
                          <a:latin typeface="+mn-ea"/>
                          <a:ea typeface="+mn-ea"/>
                          <a:cs typeface="Arial" panose="020B0604020202020204" pitchFamily="34" charset="0"/>
                        </a:rPr>
                        <a:t>2 </a:t>
                      </a:r>
                      <a:r>
                        <a:rPr kumimoji="0" lang="zh-TW" altLang="en-US" sz="1100" dirty="0" smtClean="0">
                          <a:solidFill>
                            <a:schemeClr val="tx1"/>
                          </a:solidFill>
                          <a:latin typeface="+mn-ea"/>
                          <a:ea typeface="+mn-ea"/>
                          <a:cs typeface="Arial" panose="020B0604020202020204" pitchFamily="34" charset="0"/>
                        </a:rPr>
                        <a:t>無在途品     </a:t>
                      </a:r>
                      <a:r>
                        <a:rPr kumimoji="0" lang="en-US" altLang="zh-CN" sz="1100" dirty="0" smtClean="0">
                          <a:solidFill>
                            <a:schemeClr val="tx1"/>
                          </a:solidFill>
                          <a:latin typeface="+mn-ea"/>
                          <a:ea typeface="+mn-ea"/>
                          <a:cs typeface="Arial" panose="020B0604020202020204" pitchFamily="34" charset="0"/>
                        </a:rPr>
                        <a:t>No goods in transit</a:t>
                      </a:r>
                    </a:p>
                    <a:p>
                      <a:pPr eaLnBrk="1" hangingPunct="1">
                        <a:lnSpc>
                          <a:spcPct val="150000"/>
                        </a:lnSpc>
                      </a:pPr>
                      <a:r>
                        <a:rPr kumimoji="0" lang="en-US" altLang="zh-TW" sz="1100" dirty="0" smtClean="0">
                          <a:solidFill>
                            <a:schemeClr val="tx1"/>
                          </a:solidFill>
                          <a:latin typeface="+mn-ea"/>
                          <a:ea typeface="+mn-ea"/>
                          <a:cs typeface="Arial" panose="020B0604020202020204" pitchFamily="34" charset="0"/>
                        </a:rPr>
                        <a:t>3  </a:t>
                      </a:r>
                      <a:r>
                        <a:rPr kumimoji="0" lang="zh-CN" altLang="en-US" sz="1100" dirty="0" smtClean="0">
                          <a:solidFill>
                            <a:schemeClr val="tx1"/>
                          </a:solidFill>
                          <a:latin typeface="+mn-ea"/>
                          <a:ea typeface="+mn-ea"/>
                          <a:cs typeface="Arial" panose="020B0604020202020204" pitchFamily="34" charset="0"/>
                        </a:rPr>
                        <a:t>越南仓库库存</a:t>
                      </a:r>
                      <a:r>
                        <a:rPr kumimoji="0" lang="en-US" altLang="zh-CN" sz="1100" dirty="0" smtClean="0">
                          <a:solidFill>
                            <a:schemeClr val="tx1"/>
                          </a:solidFill>
                          <a:latin typeface="+mn-ea"/>
                          <a:ea typeface="+mn-ea"/>
                          <a:cs typeface="Arial" panose="020B0604020202020204" pitchFamily="34" charset="0"/>
                        </a:rPr>
                        <a:t>60K</a:t>
                      </a:r>
                      <a:r>
                        <a:rPr kumimoji="0" lang="zh-CN" altLang="en-US" sz="1100" dirty="0" smtClean="0">
                          <a:solidFill>
                            <a:schemeClr val="tx1"/>
                          </a:solidFill>
                          <a:latin typeface="+mn-ea"/>
                          <a:ea typeface="+mn-ea"/>
                          <a:cs typeface="Arial" panose="020B0604020202020204" pitchFamily="34" charset="0"/>
                        </a:rPr>
                        <a:t>，安排重工处理，重工</a:t>
                      </a:r>
                      <a:r>
                        <a:rPr kumimoji="0" lang="en-US" altLang="zh-CN" sz="1100" dirty="0" smtClean="0">
                          <a:solidFill>
                            <a:schemeClr val="tx1"/>
                          </a:solidFill>
                          <a:latin typeface="+mn-ea"/>
                          <a:ea typeface="+mn-ea"/>
                          <a:cs typeface="Arial" panose="020B0604020202020204" pitchFamily="34" charset="0"/>
                        </a:rPr>
                        <a:t>SOP</a:t>
                      </a:r>
                      <a:r>
                        <a:rPr kumimoji="0" lang="zh-CN" altLang="en-US" sz="1100" dirty="0" smtClean="0">
                          <a:solidFill>
                            <a:schemeClr val="tx1"/>
                          </a:solidFill>
                          <a:latin typeface="+mn-ea"/>
                          <a:ea typeface="+mn-ea"/>
                          <a:cs typeface="Arial" panose="020B0604020202020204" pitchFamily="34" charset="0"/>
                        </a:rPr>
                        <a:t>见附件</a:t>
                      </a:r>
                      <a:r>
                        <a:rPr kumimoji="0" lang="en-US" altLang="zh-CN" sz="1100" dirty="0" smtClean="0">
                          <a:solidFill>
                            <a:schemeClr val="tx1"/>
                          </a:solidFill>
                          <a:latin typeface="+mn-ea"/>
                          <a:ea typeface="+mn-ea"/>
                          <a:cs typeface="Arial" panose="020B0604020202020204" pitchFamily="34" charset="0"/>
                        </a:rPr>
                        <a:t> Current Vietnam warehouse stock: 60,000 units requiring rework. </a:t>
                      </a:r>
                    </a:p>
                    <a:p>
                      <a:pPr eaLnBrk="1" hangingPunct="1">
                        <a:lnSpc>
                          <a:spcPct val="150000"/>
                        </a:lnSpc>
                      </a:pPr>
                      <a:r>
                        <a:rPr kumimoji="0" lang="en-US" altLang="zh-CN" sz="1100" dirty="0" smtClean="0">
                          <a:solidFill>
                            <a:schemeClr val="tx1"/>
                          </a:solidFill>
                          <a:latin typeface="+mn-ea"/>
                          <a:ea typeface="+mn-ea"/>
                          <a:cs typeface="Arial" panose="020B0604020202020204" pitchFamily="34" charset="0"/>
                        </a:rPr>
                        <a:t>The rework standard operating procedure (SOP) is attached for reference.</a:t>
                      </a:r>
                    </a:p>
                  </a:txBody>
                  <a:tcPr marL="91438" marR="91438" marT="45688" marB="4568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p>
                  </a:txBody>
                  <a:tcPr/>
                </a:tc>
                <a:extLst>
                  <a:ext uri="{0D108BD9-81ED-4DB2-BD59-A6C34878D82A}">
                    <a16:rowId xmlns:a16="http://schemas.microsoft.com/office/drawing/2014/main" val="10003"/>
                  </a:ext>
                </a:extLst>
              </a:tr>
              <a:tr h="1129075">
                <a:tc>
                  <a:txBody>
                    <a:body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TW" sz="1200" b="0" i="0" u="none" strike="noStrike" cap="none" normalizeH="0" baseline="0" smtClean="0">
                          <a:ln>
                            <a:noFill/>
                          </a:ln>
                          <a:solidFill>
                            <a:schemeClr val="tx1"/>
                          </a:solidFill>
                          <a:effectLst/>
                          <a:latin typeface="Microsoft JhengHei" panose="020B0604030504040204" pitchFamily="34" charset="-120"/>
                          <a:ea typeface="Microsoft JhengHei" panose="020B0604030504040204" pitchFamily="34" charset="-120"/>
                        </a:rPr>
                        <a:t>Cause</a:t>
                      </a:r>
                    </a:p>
                  </a:txBody>
                  <a:tcPr marL="91438" marR="91438" marT="45688" marB="45688" vert="eaVert"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00"/>
                    </a:solidFill>
                  </a:tcPr>
                </a:tc>
                <a:tc gridSpan="2">
                  <a:txBody>
                    <a:bodyPr/>
                    <a:lstStyle/>
                    <a:p>
                      <a:pPr marL="533400" marR="0" lvl="0" indent="-533400" algn="l"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TW" sz="1100" b="0" i="0" u="none" strike="noStrike" cap="none" normalizeH="0" baseline="0" dirty="0" smtClean="0">
                          <a:ln>
                            <a:noFill/>
                          </a:ln>
                          <a:solidFill>
                            <a:schemeClr val="tx1"/>
                          </a:solidFill>
                          <a:effectLst/>
                          <a:latin typeface="+mn-ea"/>
                          <a:ea typeface="+mn-ea"/>
                        </a:rPr>
                        <a:t>Root Cause:</a:t>
                      </a:r>
                      <a:r>
                        <a:rPr kumimoji="0" lang="en-US" altLang="zh-CN" sz="1100" b="0" i="0" u="none" strike="noStrike" cap="none" normalizeH="0" baseline="0" dirty="0" smtClean="0">
                          <a:ln>
                            <a:noFill/>
                          </a:ln>
                          <a:solidFill>
                            <a:schemeClr val="tx1"/>
                          </a:solidFill>
                          <a:effectLst/>
                          <a:latin typeface="+mn-ea"/>
                          <a:ea typeface="+mn-ea"/>
                        </a:rPr>
                        <a:t>1.</a:t>
                      </a:r>
                      <a:r>
                        <a:rPr kumimoji="0" lang="zh-CN" altLang="en-US" sz="1100" b="0" i="0" u="none" strike="noStrike" cap="none" normalizeH="0" baseline="0" dirty="0" smtClean="0">
                          <a:ln>
                            <a:noFill/>
                          </a:ln>
                          <a:solidFill>
                            <a:schemeClr val="tx1"/>
                          </a:solidFill>
                          <a:effectLst/>
                          <a:latin typeface="+mn-ea"/>
                          <a:ea typeface="+mn-ea"/>
                        </a:rPr>
                        <a:t>產生原因</a:t>
                      </a:r>
                      <a:r>
                        <a:rPr kumimoji="0" lang="en-US" altLang="zh-CN" sz="1100" b="0" i="0" u="none" strike="noStrike" cap="none" normalizeH="0" baseline="0" dirty="0" smtClean="0">
                          <a:ln>
                            <a:noFill/>
                          </a:ln>
                          <a:solidFill>
                            <a:schemeClr val="tx1"/>
                          </a:solidFill>
                          <a:effectLst/>
                          <a:latin typeface="+mn-ea"/>
                          <a:ea typeface="+mn-ea"/>
                        </a:rPr>
                        <a:t>:  </a:t>
                      </a:r>
                    </a:p>
                    <a:p>
                      <a:pPr marL="533400" marR="0" lvl="0" indent="-533400" algn="l"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CN" sz="1100" b="0" i="0" u="none" strike="noStrike" cap="none" normalizeH="0" baseline="0" dirty="0" smtClean="0">
                          <a:ln>
                            <a:noFill/>
                          </a:ln>
                          <a:solidFill>
                            <a:schemeClr val="tx1"/>
                          </a:solidFill>
                          <a:effectLst/>
                          <a:latin typeface="+mn-ea"/>
                          <a:ea typeface="+mn-ea"/>
                        </a:rPr>
                        <a:t>1</a:t>
                      </a:r>
                      <a:r>
                        <a:rPr kumimoji="0" lang="zh-CN" altLang="en-US" sz="1100" b="0" i="0" u="none" strike="noStrike" cap="none" normalizeH="0" baseline="0" dirty="0" smtClean="0">
                          <a:ln>
                            <a:noFill/>
                          </a:ln>
                          <a:solidFill>
                            <a:schemeClr val="tx1"/>
                          </a:solidFill>
                          <a:effectLst/>
                          <a:latin typeface="+mn-ea"/>
                          <a:ea typeface="+mn-ea"/>
                        </a:rPr>
                        <a:t>、电气不良是剥线机刀片残留线皮，未清理，导致剥线铜丝夹断</a:t>
                      </a:r>
                      <a:r>
                        <a:rPr kumimoji="0" lang="en-US" altLang="zh-CN" sz="1100" b="0" i="0" u="none" strike="noStrike" cap="none" normalizeH="0" baseline="0" dirty="0" smtClean="0">
                          <a:ln>
                            <a:noFill/>
                          </a:ln>
                          <a:solidFill>
                            <a:schemeClr val="tx1"/>
                          </a:solidFill>
                          <a:effectLst/>
                          <a:latin typeface="+mn-ea"/>
                          <a:ea typeface="+mn-ea"/>
                        </a:rPr>
                        <a:t>Copper wire cutting failure due to uncleaned wire insulation residue on stripping machine blade.</a:t>
                      </a:r>
                    </a:p>
                    <a:p>
                      <a:pPr>
                        <a:lnSpc>
                          <a:spcPct val="100000"/>
                        </a:lnSpc>
                        <a:spcBef>
                          <a:spcPts val="400"/>
                        </a:spcBef>
                        <a:buNone/>
                      </a:pPr>
                      <a:r>
                        <a:rPr kumimoji="0" lang="en-US" altLang="zh-CN" sz="1100" b="0" i="0" u="none" strike="noStrike" cap="none" normalizeH="0" baseline="0" dirty="0" smtClean="0">
                          <a:ln>
                            <a:noFill/>
                          </a:ln>
                          <a:solidFill>
                            <a:schemeClr val="tx1"/>
                          </a:solidFill>
                          <a:effectLst/>
                          <a:latin typeface="+mn-ea"/>
                          <a:ea typeface="+mn-ea"/>
                        </a:rPr>
                        <a:t>2</a:t>
                      </a:r>
                      <a:r>
                        <a:rPr kumimoji="0" lang="zh-CN" altLang="en-US" sz="1100" b="0" i="0" u="none" strike="noStrike" cap="none" normalizeH="0" baseline="0" dirty="0" smtClean="0">
                          <a:ln>
                            <a:noFill/>
                          </a:ln>
                          <a:solidFill>
                            <a:schemeClr val="tx1"/>
                          </a:solidFill>
                          <a:effectLst/>
                          <a:latin typeface="+mn-ea"/>
                          <a:ea typeface="+mn-ea"/>
                        </a:rPr>
                        <a:t>、外观不良是点胶时产品摆放堆积，导致外模沾到胶水</a:t>
                      </a:r>
                      <a:r>
                        <a:rPr lang="en-US" altLang="zh-CN" sz="1100" dirty="0" smtClean="0">
                          <a:solidFill>
                            <a:schemeClr val="tx1"/>
                          </a:solidFill>
                          <a:latin typeface="+mn-ea"/>
                          <a:ea typeface="+mn-ea"/>
                        </a:rPr>
                        <a:t>Glue stains on exterior caused by stacked product placement during dispensing process.</a:t>
                      </a:r>
                    </a:p>
                    <a:p>
                      <a:pPr>
                        <a:lnSpc>
                          <a:spcPct val="100000"/>
                        </a:lnSpc>
                        <a:spcBef>
                          <a:spcPts val="400"/>
                        </a:spcBef>
                        <a:buNone/>
                      </a:pPr>
                      <a:r>
                        <a:rPr kumimoji="0" lang="en-US" altLang="zh-CN" sz="1100" b="0" i="0" u="none" strike="noStrike" cap="none" normalizeH="0" baseline="0" dirty="0" smtClean="0">
                          <a:ln>
                            <a:noFill/>
                          </a:ln>
                          <a:solidFill>
                            <a:schemeClr val="tx1"/>
                          </a:solidFill>
                          <a:effectLst/>
                          <a:latin typeface="+mn-ea"/>
                          <a:ea typeface="+mn-ea"/>
                        </a:rPr>
                        <a:t>2.</a:t>
                      </a:r>
                      <a:r>
                        <a:rPr kumimoji="0" lang="zh-CN" altLang="en-US" sz="1100" b="0" i="0" u="none" strike="noStrike" cap="none" normalizeH="0" baseline="0" dirty="0" smtClean="0">
                          <a:ln>
                            <a:noFill/>
                          </a:ln>
                          <a:solidFill>
                            <a:schemeClr val="tx1"/>
                          </a:solidFill>
                          <a:effectLst/>
                          <a:latin typeface="+mn-ea"/>
                          <a:ea typeface="+mn-ea"/>
                        </a:rPr>
                        <a:t>流出原因</a:t>
                      </a:r>
                      <a:r>
                        <a:rPr kumimoji="0" lang="en-US" altLang="zh-CN" sz="1100" b="0" i="0" u="none" strike="noStrike" cap="none" normalizeH="0" baseline="0" dirty="0" smtClean="0">
                          <a:ln>
                            <a:noFill/>
                          </a:ln>
                          <a:solidFill>
                            <a:schemeClr val="tx1"/>
                          </a:solidFill>
                          <a:effectLst/>
                          <a:latin typeface="+mn-ea"/>
                          <a:ea typeface="+mn-ea"/>
                        </a:rPr>
                        <a:t>:  1</a:t>
                      </a:r>
                      <a:r>
                        <a:rPr kumimoji="0" lang="zh-CN" altLang="en-US" sz="1100" b="0" i="0" u="none" strike="noStrike" cap="none" normalizeH="0" baseline="0" dirty="0" smtClean="0">
                          <a:ln>
                            <a:noFill/>
                          </a:ln>
                          <a:solidFill>
                            <a:schemeClr val="tx1"/>
                          </a:solidFill>
                          <a:effectLst/>
                          <a:latin typeface="+mn-ea"/>
                          <a:ea typeface="+mn-ea"/>
                        </a:rPr>
                        <a:t>、电气不良是测试摇摆幅度不够，没有达到上下</a:t>
                      </a:r>
                      <a:r>
                        <a:rPr kumimoji="0" lang="en-US" altLang="zh-CN" sz="1100" b="0" i="0" u="none" strike="noStrike" cap="none" normalizeH="0" baseline="0" dirty="0" smtClean="0">
                          <a:ln>
                            <a:noFill/>
                          </a:ln>
                          <a:solidFill>
                            <a:schemeClr val="tx1"/>
                          </a:solidFill>
                          <a:effectLst/>
                          <a:latin typeface="+mn-ea"/>
                          <a:ea typeface="+mn-ea"/>
                        </a:rPr>
                        <a:t>90</a:t>
                      </a:r>
                      <a:r>
                        <a:rPr kumimoji="0" lang="zh-CN" altLang="en-US" sz="1100" b="0" i="0" u="none" strike="noStrike" cap="none" normalizeH="0" baseline="0" dirty="0" smtClean="0">
                          <a:ln>
                            <a:noFill/>
                          </a:ln>
                          <a:solidFill>
                            <a:schemeClr val="tx1"/>
                          </a:solidFill>
                          <a:effectLst/>
                          <a:latin typeface="+mn-ea"/>
                          <a:ea typeface="+mn-ea"/>
                        </a:rPr>
                        <a:t>度的标准，导致有不稳定不良流出</a:t>
                      </a:r>
                      <a:r>
                        <a:rPr kumimoji="0" lang="en-US" altLang="zh-CN" sz="1100" b="0" i="0" u="none" strike="noStrike" cap="none" normalizeH="0" baseline="0" dirty="0" smtClean="0">
                          <a:ln>
                            <a:noFill/>
                          </a:ln>
                          <a:solidFill>
                            <a:schemeClr val="tx1"/>
                          </a:solidFill>
                          <a:effectLst/>
                          <a:latin typeface="+mn-ea"/>
                          <a:ea typeface="+mn-ea"/>
                        </a:rPr>
                        <a:t>Insufficient swing amplitude during testing (failed to meet 90</a:t>
                      </a:r>
                      <a:r>
                        <a:rPr kumimoji="0" lang="" altLang="en-US" sz="1100" b="0" i="0" u="none" strike="noStrike" cap="none" normalizeH="0" baseline="0" dirty="0" smtClean="0">
                          <a:ln>
                            <a:noFill/>
                          </a:ln>
                          <a:solidFill>
                            <a:schemeClr val="tx1"/>
                          </a:solidFill>
                          <a:effectLst/>
                          <a:latin typeface="+mn-ea"/>
                          <a:ea typeface="+mn-ea"/>
                        </a:rPr>
                        <a:t>°</a:t>
                      </a:r>
                      <a:r>
                        <a:rPr kumimoji="0" lang="en-US" altLang="zh-CN" sz="1100" b="0" i="0" u="none" strike="noStrike" cap="none" normalizeH="0" baseline="0" dirty="0" smtClean="0">
                          <a:ln>
                            <a:noFill/>
                          </a:ln>
                          <a:solidFill>
                            <a:schemeClr val="tx1"/>
                          </a:solidFill>
                          <a:effectLst/>
                          <a:latin typeface="+mn-ea"/>
                          <a:ea typeface="+mn-ea"/>
                        </a:rPr>
                        <a:t> vertical movement standard), resulting in unstable defective units escaping detection</a:t>
                      </a:r>
                    </a:p>
                    <a:p>
                      <a:pPr>
                        <a:lnSpc>
                          <a:spcPct val="100000"/>
                        </a:lnSpc>
                        <a:spcBef>
                          <a:spcPts val="400"/>
                        </a:spcBef>
                        <a:buNone/>
                      </a:pPr>
                      <a:r>
                        <a:rPr kumimoji="0" lang="en-US" altLang="zh-CN" sz="1100" b="0" i="0" u="none" strike="noStrike" cap="none" normalizeH="0" baseline="0" dirty="0" smtClean="0">
                          <a:ln>
                            <a:noFill/>
                          </a:ln>
                          <a:solidFill>
                            <a:schemeClr val="tx1"/>
                          </a:solidFill>
                          <a:effectLst/>
                          <a:latin typeface="+mn-ea"/>
                          <a:ea typeface="+mn-ea"/>
                        </a:rPr>
                        <a:t>2</a:t>
                      </a:r>
                      <a:r>
                        <a:rPr kumimoji="0" lang="zh-CN" altLang="en-US" sz="1100" b="0" i="0" u="none" strike="noStrike" cap="none" normalizeH="0" baseline="0" dirty="0" smtClean="0">
                          <a:ln>
                            <a:noFill/>
                          </a:ln>
                          <a:solidFill>
                            <a:schemeClr val="tx1"/>
                          </a:solidFill>
                          <a:effectLst/>
                          <a:latin typeface="+mn-ea"/>
                          <a:ea typeface="+mn-ea"/>
                        </a:rPr>
                        <a:t>、外观不良是外模沾胶水不良很少，外检对该项不良关注度不够，导致该项不良流出。</a:t>
                      </a:r>
                      <a:r>
                        <a:rPr kumimoji="0" lang="en-US" altLang="zh-CN" sz="1100" b="0" i="0" u="none" strike="noStrike" cap="none" normalizeH="0" baseline="0" dirty="0" smtClean="0">
                          <a:ln>
                            <a:noFill/>
                          </a:ln>
                          <a:solidFill>
                            <a:schemeClr val="tx1"/>
                          </a:solidFill>
                          <a:effectLst/>
                          <a:latin typeface="+mn-ea"/>
                          <a:ea typeface="+mn-ea"/>
                        </a:rPr>
                        <a:t>Minimal glue stains on exterior housing were overlooked due to insufficient inspector attention, allowing defective units to pass.</a:t>
                      </a:r>
                    </a:p>
                  </a:txBody>
                  <a:tcPr marL="91438" marR="91438" marT="45688" marB="4568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p>
                  </a:txBody>
                  <a:tcPr/>
                </a:tc>
                <a:extLst>
                  <a:ext uri="{0D108BD9-81ED-4DB2-BD59-A6C34878D82A}">
                    <a16:rowId xmlns:a16="http://schemas.microsoft.com/office/drawing/2014/main" val="10004"/>
                  </a:ext>
                </a:extLst>
              </a:tr>
              <a:tr h="882650">
                <a:tc rowSpan="2">
                  <a:txBody>
                    <a:body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TW" sz="1200" b="0" i="0" u="none" strike="noStrike" cap="none" normalizeH="0" baseline="0" smtClean="0">
                          <a:ln>
                            <a:noFill/>
                          </a:ln>
                          <a:solidFill>
                            <a:schemeClr val="tx1"/>
                          </a:solidFill>
                          <a:effectLst/>
                          <a:latin typeface="Microsoft JhengHei" panose="020B0604030504040204" pitchFamily="34" charset="-120"/>
                          <a:ea typeface="Microsoft JhengHei" panose="020B0604030504040204" pitchFamily="34" charset="-120"/>
                        </a:rPr>
                        <a:t>Corrective Action</a:t>
                      </a: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TW" altLang="en-US" sz="1200" b="0" i="0" u="none" strike="noStrike" cap="none" normalizeH="0" baseline="0" smtClean="0">
                          <a:ln>
                            <a:noFill/>
                          </a:ln>
                          <a:solidFill>
                            <a:schemeClr val="tx1"/>
                          </a:solidFill>
                          <a:effectLst/>
                          <a:latin typeface="Microsoft JhengHei" panose="020B0604030504040204" pitchFamily="34" charset="-120"/>
                          <a:ea typeface="Microsoft JhengHei" panose="020B0604030504040204" pitchFamily="34" charset="-120"/>
                        </a:rPr>
                        <a:t>改善措施</a:t>
                      </a:r>
                    </a:p>
                  </a:txBody>
                  <a:tcPr marL="91438" marR="91438" marT="45688" marB="45688" vert="eaVert"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gridSpan="2">
                  <a:txBody>
                    <a:bodyPr/>
                    <a:lstStyle/>
                    <a:p>
                      <a:pPr marL="533400" marR="0" lvl="0" indent="-533400" algn="l" defTabSz="914400" rtl="0" eaLnBrk="1" fontAlgn="base" latinLnBrk="0" hangingPunct="1">
                        <a:lnSpc>
                          <a:spcPts val="1200"/>
                        </a:lnSpc>
                        <a:spcBef>
                          <a:spcPct val="20000"/>
                        </a:spcBef>
                        <a:spcAft>
                          <a:spcPct val="0"/>
                        </a:spcAft>
                        <a:buClrTx/>
                        <a:buSzTx/>
                        <a:buFont typeface="Arial" panose="020B0604020202020204" pitchFamily="34" charset="0"/>
                        <a:buNone/>
                      </a:pPr>
                      <a:r>
                        <a:rPr kumimoji="0" lang="en-US" altLang="zh-TW" sz="1100" b="0" i="0" u="none" strike="noStrike" cap="none" normalizeH="0" baseline="0" dirty="0" smtClean="0">
                          <a:ln>
                            <a:noFill/>
                          </a:ln>
                          <a:solidFill>
                            <a:schemeClr val="tx1"/>
                          </a:solidFill>
                          <a:effectLst/>
                          <a:latin typeface="+mn-ea"/>
                          <a:ea typeface="+mn-ea"/>
                        </a:rPr>
                        <a:t>Corrective Action:</a:t>
                      </a:r>
                    </a:p>
                    <a:p>
                      <a:pPr marL="533400" marR="0" lvl="0" indent="-533400" algn="l" defTabSz="914400" rtl="0" eaLnBrk="1" fontAlgn="base" latinLnBrk="0" hangingPunct="1">
                        <a:lnSpc>
                          <a:spcPts val="1200"/>
                        </a:lnSpc>
                        <a:spcBef>
                          <a:spcPct val="20000"/>
                        </a:spcBef>
                        <a:spcAft>
                          <a:spcPct val="0"/>
                        </a:spcAft>
                        <a:buClrTx/>
                        <a:buSzTx/>
                        <a:buFont typeface="Arial" panose="020B0604020202020204" pitchFamily="34" charset="0"/>
                        <a:buNone/>
                      </a:pPr>
                      <a:r>
                        <a:rPr kumimoji="0" lang="en-US" altLang="zh-CN" sz="1100" b="0" i="0" u="none" strike="noStrike" cap="none" normalizeH="0" baseline="0" dirty="0" smtClean="0">
                          <a:ln>
                            <a:noFill/>
                          </a:ln>
                          <a:solidFill>
                            <a:schemeClr val="tx1"/>
                          </a:solidFill>
                          <a:effectLst/>
                          <a:latin typeface="+mn-ea"/>
                          <a:ea typeface="+mn-ea"/>
                        </a:rPr>
                        <a:t>1</a:t>
                      </a:r>
                      <a:r>
                        <a:rPr kumimoji="0" lang="zh-CN" altLang="en-US" sz="1100" b="0" i="0" u="none" strike="noStrike" cap="none" normalizeH="0" baseline="0" dirty="0" smtClean="0">
                          <a:ln>
                            <a:noFill/>
                          </a:ln>
                          <a:solidFill>
                            <a:schemeClr val="tx1"/>
                          </a:solidFill>
                          <a:effectLst/>
                          <a:latin typeface="+mn-ea"/>
                          <a:ea typeface="+mn-ea"/>
                        </a:rPr>
                        <a:t>、对剥线设备进行更新完善，临时对气管加长，集中吹气，确保无线皮残留。</a:t>
                      </a:r>
                      <a:r>
                        <a:rPr kumimoji="0" lang="en-US" altLang="zh-CN" sz="1100" b="0" i="0" u="none" strike="noStrike" cap="none" normalizeH="0" baseline="0" dirty="0" smtClean="0">
                          <a:ln>
                            <a:noFill/>
                          </a:ln>
                          <a:solidFill>
                            <a:schemeClr val="tx1"/>
                          </a:solidFill>
                          <a:effectLst/>
                          <a:latin typeface="+mn-ea"/>
                          <a:ea typeface="+mn-ea"/>
                        </a:rPr>
                        <a:t>Implemented equipment upgrade for wire stripping process, including temporary extension of air tubes with centralized blowing to ensure complete insulation removal</a:t>
                      </a:r>
                    </a:p>
                    <a:p>
                      <a:pPr marL="533400" marR="0" lvl="0" indent="-533400" algn="l" defTabSz="914400" rtl="0" eaLnBrk="1" fontAlgn="base" latinLnBrk="0" hangingPunct="1">
                        <a:lnSpc>
                          <a:spcPts val="1200"/>
                        </a:lnSpc>
                        <a:spcBef>
                          <a:spcPct val="20000"/>
                        </a:spcBef>
                        <a:spcAft>
                          <a:spcPct val="0"/>
                        </a:spcAft>
                        <a:buClrTx/>
                        <a:buSzTx/>
                        <a:buFont typeface="Arial" panose="020B0604020202020204" pitchFamily="34" charset="0"/>
                        <a:buNone/>
                      </a:pPr>
                      <a:r>
                        <a:rPr kumimoji="0" lang="en-US" altLang="zh-CN" sz="1100" b="0" i="0" u="none" strike="noStrike" cap="none" normalizeH="0" baseline="0" dirty="0" smtClean="0">
                          <a:ln>
                            <a:noFill/>
                          </a:ln>
                          <a:solidFill>
                            <a:schemeClr val="tx1"/>
                          </a:solidFill>
                          <a:effectLst/>
                          <a:latin typeface="+mn-ea"/>
                          <a:ea typeface="+mn-ea"/>
                        </a:rPr>
                        <a:t>2</a:t>
                      </a:r>
                      <a:r>
                        <a:rPr kumimoji="0" lang="zh-CN" altLang="en-US" sz="1100" b="0" i="0" u="none" strike="noStrike" cap="none" normalizeH="0" baseline="0" dirty="0" smtClean="0">
                          <a:ln>
                            <a:noFill/>
                          </a:ln>
                          <a:solidFill>
                            <a:schemeClr val="tx1"/>
                          </a:solidFill>
                          <a:effectLst/>
                          <a:latin typeface="+mn-ea"/>
                          <a:ea typeface="+mn-ea"/>
                        </a:rPr>
                        <a:t>、对测试治具进行升级，做上下</a:t>
                      </a:r>
                      <a:r>
                        <a:rPr kumimoji="0" lang="en-US" altLang="zh-CN" sz="1100" b="0" i="0" u="none" strike="noStrike" cap="none" normalizeH="0" baseline="0" dirty="0" smtClean="0">
                          <a:ln>
                            <a:noFill/>
                          </a:ln>
                          <a:solidFill>
                            <a:schemeClr val="tx1"/>
                          </a:solidFill>
                          <a:effectLst/>
                          <a:latin typeface="+mn-ea"/>
                          <a:ea typeface="+mn-ea"/>
                        </a:rPr>
                        <a:t>90</a:t>
                      </a:r>
                      <a:r>
                        <a:rPr kumimoji="0" lang="zh-CN" altLang="en-US" sz="1100" b="0" i="0" u="none" strike="noStrike" cap="none" normalizeH="0" baseline="0" dirty="0" smtClean="0">
                          <a:ln>
                            <a:noFill/>
                          </a:ln>
                          <a:solidFill>
                            <a:schemeClr val="tx1"/>
                          </a:solidFill>
                          <a:effectLst/>
                          <a:latin typeface="+mn-ea"/>
                          <a:ea typeface="+mn-ea"/>
                        </a:rPr>
                        <a:t>度防呆管控，需要触碰到</a:t>
                      </a:r>
                      <a:r>
                        <a:rPr kumimoji="0" lang="en-US" altLang="zh-CN" sz="1100" b="0" i="0" u="none" strike="noStrike" cap="none" normalizeH="0" baseline="0" dirty="0" smtClean="0">
                          <a:ln>
                            <a:noFill/>
                          </a:ln>
                          <a:solidFill>
                            <a:schemeClr val="tx1"/>
                          </a:solidFill>
                          <a:effectLst/>
                          <a:latin typeface="+mn-ea"/>
                          <a:ea typeface="+mn-ea"/>
                        </a:rPr>
                        <a:t>90</a:t>
                      </a:r>
                      <a:r>
                        <a:rPr kumimoji="0" lang="zh-CN" altLang="en-US" sz="1100" b="0" i="0" u="none" strike="noStrike" cap="none" normalizeH="0" baseline="0" dirty="0" smtClean="0">
                          <a:ln>
                            <a:noFill/>
                          </a:ln>
                          <a:solidFill>
                            <a:schemeClr val="tx1"/>
                          </a:solidFill>
                          <a:effectLst/>
                          <a:latin typeface="+mn-ea"/>
                          <a:ea typeface="+mn-ea"/>
                        </a:rPr>
                        <a:t>度开关，才能进行下一步动作；</a:t>
                      </a:r>
                      <a:r>
                        <a:rPr kumimoji="0" lang="en-US" altLang="zh-CN" sz="1100" b="0" i="0" u="none" strike="noStrike" cap="none" normalizeH="0" baseline="0" dirty="0" smtClean="0">
                          <a:ln>
                            <a:noFill/>
                          </a:ln>
                          <a:solidFill>
                            <a:schemeClr val="tx1"/>
                          </a:solidFill>
                          <a:effectLst/>
                          <a:latin typeface="+mn-ea"/>
                          <a:ea typeface="+mn-ea"/>
                        </a:rPr>
                        <a:t>Upgraded test fixture with fool-proof 90</a:t>
                      </a:r>
                      <a:r>
                        <a:rPr kumimoji="0" lang="" altLang="en-US" sz="1100" b="0" i="0" u="none" strike="noStrike" cap="none" normalizeH="0" baseline="0" dirty="0" smtClean="0">
                          <a:ln>
                            <a:noFill/>
                          </a:ln>
                          <a:solidFill>
                            <a:schemeClr val="tx1"/>
                          </a:solidFill>
                          <a:effectLst/>
                          <a:latin typeface="+mn-ea"/>
                          <a:ea typeface="+mn-ea"/>
                        </a:rPr>
                        <a:t>°</a:t>
                      </a:r>
                      <a:r>
                        <a:rPr kumimoji="0" lang="en-US" altLang="zh-CN" sz="1100" b="0" i="0" u="none" strike="noStrike" cap="none" normalizeH="0" baseline="0" dirty="0" smtClean="0">
                          <a:ln>
                            <a:noFill/>
                          </a:ln>
                          <a:solidFill>
                            <a:schemeClr val="tx1"/>
                          </a:solidFill>
                          <a:effectLst/>
                          <a:latin typeface="+mn-ea"/>
                          <a:ea typeface="+mn-ea"/>
                        </a:rPr>
                        <a:t> vertical movement control - next-step operation permitted only upon triggering both </a:t>
                      </a:r>
                      <a:r>
                        <a:rPr kumimoji="0" lang="en-US" altLang="en-US" sz="1100" b="0" i="0" u="none" strike="noStrike" cap="none" normalizeH="0" baseline="0" dirty="0" smtClean="0">
                          <a:ln>
                            <a:noFill/>
                          </a:ln>
                          <a:solidFill>
                            <a:schemeClr val="tx1"/>
                          </a:solidFill>
                          <a:effectLst/>
                          <a:latin typeface="+mn-ea"/>
                          <a:ea typeface="+mn-ea"/>
                        </a:rPr>
                        <a:t>±</a:t>
                      </a:r>
                      <a:r>
                        <a:rPr kumimoji="0" lang="en-US" altLang="zh-CN" sz="1100" b="0" i="0" u="none" strike="noStrike" cap="none" normalizeH="0" baseline="0" dirty="0" smtClean="0">
                          <a:ln>
                            <a:noFill/>
                          </a:ln>
                          <a:solidFill>
                            <a:schemeClr val="tx1"/>
                          </a:solidFill>
                          <a:effectLst/>
                          <a:latin typeface="+mn-ea"/>
                          <a:ea typeface="+mn-ea"/>
                        </a:rPr>
                        <a:t>90</a:t>
                      </a:r>
                      <a:r>
                        <a:rPr kumimoji="0" lang="" altLang="en-US" sz="1100" b="0" i="0" u="none" strike="noStrike" cap="none" normalizeH="0" baseline="0" dirty="0" smtClean="0">
                          <a:ln>
                            <a:noFill/>
                          </a:ln>
                          <a:solidFill>
                            <a:schemeClr val="tx1"/>
                          </a:solidFill>
                          <a:effectLst/>
                          <a:latin typeface="+mn-ea"/>
                          <a:ea typeface="+mn-ea"/>
                        </a:rPr>
                        <a:t>°</a:t>
                      </a:r>
                      <a:r>
                        <a:rPr kumimoji="0" lang="en-US" altLang="zh-CN" sz="1100" b="0" i="0" u="none" strike="noStrike" cap="none" normalizeH="0" baseline="0" dirty="0" smtClean="0">
                          <a:ln>
                            <a:noFill/>
                          </a:ln>
                          <a:solidFill>
                            <a:schemeClr val="tx1"/>
                          </a:solidFill>
                          <a:effectLst/>
                          <a:latin typeface="+mn-ea"/>
                          <a:ea typeface="+mn-ea"/>
                        </a:rPr>
                        <a:t> limit switches</a:t>
                      </a:r>
                    </a:p>
                    <a:p>
                      <a:pPr marL="533400" marR="0" lvl="0" indent="-533400" algn="l" defTabSz="914400" rtl="0" eaLnBrk="1" fontAlgn="base" latinLnBrk="0" hangingPunct="1">
                        <a:lnSpc>
                          <a:spcPts val="1200"/>
                        </a:lnSpc>
                        <a:spcBef>
                          <a:spcPct val="20000"/>
                        </a:spcBef>
                        <a:spcAft>
                          <a:spcPct val="0"/>
                        </a:spcAft>
                        <a:buClrTx/>
                        <a:buSzTx/>
                        <a:buFont typeface="Arial" panose="020B0604020202020204" pitchFamily="34" charset="0"/>
                        <a:buNone/>
                      </a:pPr>
                      <a:r>
                        <a:rPr kumimoji="0" lang="en-US" altLang="zh-CN" sz="1100" b="0" i="0" u="none" strike="noStrike" cap="none" normalizeH="0" baseline="0" dirty="0" smtClean="0">
                          <a:ln>
                            <a:noFill/>
                          </a:ln>
                          <a:solidFill>
                            <a:schemeClr val="tx1"/>
                          </a:solidFill>
                          <a:effectLst/>
                          <a:latin typeface="+mn-ea"/>
                          <a:ea typeface="+mn-ea"/>
                        </a:rPr>
                        <a:t>3</a:t>
                      </a:r>
                      <a:r>
                        <a:rPr kumimoji="0" lang="zh-CN" altLang="en-US" sz="1100" b="0" i="0" u="none" strike="noStrike" cap="none" normalizeH="0" baseline="0" dirty="0" smtClean="0">
                          <a:ln>
                            <a:noFill/>
                          </a:ln>
                          <a:solidFill>
                            <a:schemeClr val="tx1"/>
                          </a:solidFill>
                          <a:effectLst/>
                          <a:latin typeface="+mn-ea"/>
                          <a:ea typeface="+mn-ea"/>
                        </a:rPr>
                        <a:t>、增加一道摇摆测试，</a:t>
                      </a:r>
                      <a:r>
                        <a:rPr kumimoji="0" lang="en-US" altLang="zh-CN" sz="1100" b="0" i="0" u="none" strike="noStrike" cap="none" normalizeH="0" baseline="0" dirty="0" smtClean="0">
                          <a:ln>
                            <a:noFill/>
                          </a:ln>
                          <a:solidFill>
                            <a:schemeClr val="tx1"/>
                          </a:solidFill>
                          <a:effectLst/>
                          <a:latin typeface="+mn-ea"/>
                          <a:ea typeface="+mn-ea"/>
                        </a:rPr>
                        <a:t>200%</a:t>
                      </a:r>
                      <a:r>
                        <a:rPr kumimoji="0" lang="zh-CN" altLang="en-US" sz="1100" b="0" i="0" u="none" strike="noStrike" cap="none" normalizeH="0" baseline="0" dirty="0" smtClean="0">
                          <a:ln>
                            <a:noFill/>
                          </a:ln>
                          <a:solidFill>
                            <a:schemeClr val="tx1"/>
                          </a:solidFill>
                          <a:effectLst/>
                          <a:latin typeface="+mn-ea"/>
                          <a:ea typeface="+mn-ea"/>
                        </a:rPr>
                        <a:t>摇摆测试，防止有测试遗漏风险。</a:t>
                      </a:r>
                      <a:r>
                        <a:rPr kumimoji="0" lang="en-US" altLang="zh-CN" sz="1100" b="0" i="0" u="none" strike="noStrike" cap="none" normalizeH="0" baseline="0" dirty="0" smtClean="0">
                          <a:ln>
                            <a:noFill/>
                          </a:ln>
                          <a:solidFill>
                            <a:schemeClr val="tx1"/>
                          </a:solidFill>
                          <a:effectLst/>
                          <a:latin typeface="+mn-ea"/>
                          <a:ea typeface="+mn-ea"/>
                        </a:rPr>
                        <a:t>Implemented additional swing test procedure - 200% over-testing to eliminate potential test escape risks</a:t>
                      </a:r>
                    </a:p>
                  </a:txBody>
                  <a:tcPr marL="91438" marR="91438" marT="45688" marB="4568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p>
                  </a:txBody>
                  <a:tcPr/>
                </a:tc>
                <a:extLst>
                  <a:ext uri="{0D108BD9-81ED-4DB2-BD59-A6C34878D82A}">
                    <a16:rowId xmlns:a16="http://schemas.microsoft.com/office/drawing/2014/main" val="10005"/>
                  </a:ext>
                </a:extLst>
              </a:tr>
              <a:tr h="580007">
                <a:tc vMerge="1">
                  <a:txBody>
                    <a:bodyPr/>
                    <a:lstStyle/>
                    <a:p>
                      <a:endParaRPr lang="zh-TW"/>
                    </a:p>
                  </a:txBody>
                  <a:tcPr/>
                </a:tc>
                <a:tc gridSpan="2">
                  <a:txBody>
                    <a:body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TW" sz="1100" b="0" i="0" u="none" strike="noStrike" cap="none" normalizeH="0" baseline="0" dirty="0" smtClean="0">
                          <a:ln>
                            <a:noFill/>
                          </a:ln>
                          <a:solidFill>
                            <a:schemeClr val="tx1"/>
                          </a:solidFill>
                          <a:effectLst/>
                          <a:latin typeface="+mn-ea"/>
                          <a:ea typeface="+mn-ea"/>
                        </a:rPr>
                        <a:t>Preventive Action:  </a:t>
                      </a:r>
                    </a:p>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CN" altLang="en-US" sz="1100" b="0" i="0" u="none" strike="noStrike" cap="none" normalizeH="0" baseline="0" dirty="0" smtClean="0">
                          <a:ln>
                            <a:noFill/>
                          </a:ln>
                          <a:solidFill>
                            <a:schemeClr val="tx1"/>
                          </a:solidFill>
                          <a:effectLst/>
                          <a:latin typeface="+mn-ea"/>
                          <a:ea typeface="+mn-ea"/>
                        </a:rPr>
                        <a:t>相關改善對策文件</a:t>
                      </a:r>
                      <a:r>
                        <a:rPr kumimoji="0" lang="zh-TW" altLang="en-US" sz="1100" b="0" i="0" u="none" strike="noStrike" cap="none" normalizeH="0" baseline="0" dirty="0" smtClean="0">
                          <a:ln>
                            <a:noFill/>
                          </a:ln>
                          <a:solidFill>
                            <a:schemeClr val="tx1"/>
                          </a:solidFill>
                          <a:effectLst/>
                          <a:latin typeface="+mn-ea"/>
                          <a:ea typeface="+mn-ea"/>
                        </a:rPr>
                        <a:t>標準化</a:t>
                      </a:r>
                      <a:r>
                        <a:rPr kumimoji="0" lang="en-US" altLang="zh-TW" sz="1100" b="0" i="0" u="none" strike="noStrike" cap="none" normalizeH="0" baseline="0" dirty="0" smtClean="0">
                          <a:ln>
                            <a:noFill/>
                          </a:ln>
                          <a:solidFill>
                            <a:schemeClr val="tx1"/>
                          </a:solidFill>
                          <a:effectLst/>
                          <a:latin typeface="+mn-ea"/>
                          <a:ea typeface="+mn-ea"/>
                        </a:rPr>
                        <a:t>Standardization of related corrective actions in documents.</a:t>
                      </a:r>
                    </a:p>
                  </a:txBody>
                  <a:tcPr marL="91438" marR="91438" marT="45688" marB="4568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p>
                  </a:txBody>
                  <a:tcPr/>
                </a:tc>
                <a:extLst>
                  <a:ext uri="{0D108BD9-81ED-4DB2-BD59-A6C34878D82A}">
                    <a16:rowId xmlns:a16="http://schemas.microsoft.com/office/drawing/2014/main" val="10006"/>
                  </a:ext>
                </a:extLst>
              </a:tr>
              <a:tr h="665231">
                <a:tc rowSpan="2">
                  <a:txBody>
                    <a:body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TW" sz="1200" b="0" i="0" u="none" strike="noStrike" cap="none" normalizeH="0" baseline="0" smtClean="0">
                          <a:ln>
                            <a:noFill/>
                          </a:ln>
                          <a:solidFill>
                            <a:schemeClr val="tx1"/>
                          </a:solidFill>
                          <a:effectLst/>
                          <a:latin typeface="Microsoft JhengHei" panose="020B0604030504040204" pitchFamily="34" charset="-120"/>
                          <a:ea typeface="Microsoft JhengHei" panose="020B0604030504040204" pitchFamily="34" charset="-120"/>
                        </a:rPr>
                        <a:t>Closure</a:t>
                      </a: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zh-TW" altLang="en-US" sz="1200" b="0" i="0" u="none" strike="noStrike" cap="none" normalizeH="0" baseline="0" smtClean="0">
                          <a:ln>
                            <a:noFill/>
                          </a:ln>
                          <a:solidFill>
                            <a:schemeClr val="tx1"/>
                          </a:solidFill>
                          <a:effectLst/>
                          <a:latin typeface="Microsoft JhengHei" panose="020B0604030504040204" pitchFamily="34" charset="-120"/>
                          <a:ea typeface="Microsoft JhengHei" panose="020B0604030504040204" pitchFamily="34" charset="-120"/>
                        </a:rPr>
                        <a:t>結論</a:t>
                      </a:r>
                    </a:p>
                  </a:txBody>
                  <a:tcPr marL="91438" marR="91438" marT="45688" marB="45688" vert="eaVert"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TW" sz="1100" b="0" i="0" u="sng" strike="noStrike" cap="none" normalizeH="0" baseline="0" dirty="0" smtClean="0">
                          <a:ln>
                            <a:noFill/>
                          </a:ln>
                          <a:solidFill>
                            <a:schemeClr val="tx1"/>
                          </a:solidFill>
                          <a:effectLst/>
                          <a:latin typeface="+mn-ea"/>
                          <a:ea typeface="+mn-ea"/>
                        </a:rPr>
                        <a:t>Verification</a:t>
                      </a:r>
                      <a:endParaRPr kumimoji="0" lang="en-US" altLang="zh-TW" sz="1100" b="0" i="0" u="none" strike="noStrike" cap="none" normalizeH="0" baseline="0" dirty="0" smtClean="0">
                        <a:ln>
                          <a:noFill/>
                        </a:ln>
                        <a:solidFill>
                          <a:schemeClr val="tx1"/>
                        </a:solidFill>
                        <a:effectLst/>
                        <a:latin typeface="+mn-ea"/>
                        <a:ea typeface="+mn-ea"/>
                      </a:endParaRPr>
                    </a:p>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1" lang="en-US" altLang="zh-TW" sz="1100" b="0" i="0" u="none" strike="noStrike" cap="none" normalizeH="0" baseline="0" dirty="0" smtClean="0">
                          <a:ln>
                            <a:noFill/>
                          </a:ln>
                          <a:solidFill>
                            <a:schemeClr val="tx1"/>
                          </a:solidFill>
                          <a:effectLst/>
                          <a:latin typeface="+mn-ea"/>
                          <a:ea typeface="+mn-ea"/>
                          <a:cs typeface="Arial" panose="020B0604020202020204" pitchFamily="34" charset="0"/>
                        </a:rPr>
                        <a:t>1.</a:t>
                      </a:r>
                      <a:r>
                        <a:rPr kumimoji="1" lang="zh-TW" altLang="en-US" sz="1100" b="0" i="0" u="none" strike="noStrike" cap="none" normalizeH="0" baseline="0" dirty="0" smtClean="0">
                          <a:ln>
                            <a:noFill/>
                          </a:ln>
                          <a:solidFill>
                            <a:schemeClr val="tx1"/>
                          </a:solidFill>
                          <a:effectLst/>
                          <a:latin typeface="+mn-ea"/>
                          <a:ea typeface="+mn-ea"/>
                          <a:cs typeface="Arial" panose="020B0604020202020204" pitchFamily="34" charset="0"/>
                        </a:rPr>
                        <a:t>追蹤三批改善新品在客戶端使用狀況 </a:t>
                      </a:r>
                      <a:r>
                        <a:rPr kumimoji="0" lang="en-US" altLang="zh-CN" sz="1100" b="0" i="0" u="none" strike="noStrike" cap="none" normalizeH="0" baseline="0" dirty="0" smtClean="0">
                          <a:ln>
                            <a:noFill/>
                          </a:ln>
                          <a:solidFill>
                            <a:schemeClr val="tx1"/>
                          </a:solidFill>
                          <a:effectLst/>
                          <a:latin typeface="+mn-ea"/>
                          <a:ea typeface="+mn-ea"/>
                          <a:sym typeface="Wingdings" panose="05000000000000000000" pitchFamily="2" charset="2"/>
                        </a:rPr>
                        <a:t>Owner: QE    </a:t>
                      </a:r>
                      <a:r>
                        <a:rPr kumimoji="0" lang="zh-CN" altLang="en-US" sz="1100" b="0" i="0" u="none" strike="noStrike" cap="none" normalizeH="0" baseline="0" dirty="0" smtClean="0">
                          <a:ln>
                            <a:noFill/>
                          </a:ln>
                          <a:solidFill>
                            <a:schemeClr val="tx1"/>
                          </a:solidFill>
                          <a:effectLst/>
                          <a:latin typeface="+mn-ea"/>
                          <a:ea typeface="+mn-ea"/>
                          <a:sym typeface="Wingdings" panose="05000000000000000000" pitchFamily="2" charset="2"/>
                        </a:rPr>
                        <a:t>丁金花 </a:t>
                      </a:r>
                      <a:r>
                        <a:rPr lang="en-US" altLang="zh-CN" sz="1100" b="0" dirty="0" smtClean="0">
                          <a:solidFill>
                            <a:schemeClr val="tx1"/>
                          </a:solidFill>
                        </a:rPr>
                        <a:t>Ding Jin Hua</a:t>
                      </a:r>
                      <a:r>
                        <a:rPr kumimoji="0" lang="zh-CN" altLang="en-US" sz="1100" b="0" i="0" u="none" strike="noStrike" cap="none" normalizeH="0" baseline="0" dirty="0" smtClean="0">
                          <a:ln>
                            <a:noFill/>
                          </a:ln>
                          <a:solidFill>
                            <a:schemeClr val="tx1"/>
                          </a:solidFill>
                          <a:effectLst/>
                          <a:latin typeface="+mn-ea"/>
                          <a:ea typeface="+mn-ea"/>
                          <a:sym typeface="Wingdings" panose="05000000000000000000" pitchFamily="2" charset="2"/>
                        </a:rPr>
                        <a:t>    </a:t>
                      </a:r>
                      <a:r>
                        <a:rPr kumimoji="0" lang="en-US" altLang="zh-CN" sz="1100" b="0" i="0" u="none" strike="noStrike" cap="none" normalizeH="0" baseline="0" dirty="0" smtClean="0">
                          <a:ln>
                            <a:noFill/>
                          </a:ln>
                          <a:solidFill>
                            <a:schemeClr val="tx1"/>
                          </a:solidFill>
                          <a:effectLst/>
                          <a:latin typeface="+mn-ea"/>
                          <a:ea typeface="+mn-ea"/>
                          <a:sym typeface="Wingdings" panose="05000000000000000000" pitchFamily="2" charset="2"/>
                        </a:rPr>
                        <a:t>date: </a:t>
                      </a:r>
                      <a:r>
                        <a:rPr kumimoji="0" lang="zh-CN" altLang="en-US" sz="1100" b="0" i="0" u="none" strike="noStrike" cap="none" normalizeH="0" baseline="0" dirty="0" smtClean="0">
                          <a:ln>
                            <a:noFill/>
                          </a:ln>
                          <a:solidFill>
                            <a:schemeClr val="tx1"/>
                          </a:solidFill>
                          <a:effectLst/>
                          <a:latin typeface="+mn-ea"/>
                          <a:ea typeface="+mn-ea"/>
                          <a:sym typeface="Wingdings" panose="05000000000000000000" pitchFamily="2" charset="2"/>
                        </a:rPr>
                        <a:t>持續</a:t>
                      </a:r>
                      <a:endParaRPr kumimoji="0" lang="en-US" altLang="zh-CN" sz="1100" b="0" i="0" u="none" strike="noStrike" cap="none" normalizeH="0" baseline="0" dirty="0" smtClean="0">
                        <a:ln>
                          <a:noFill/>
                        </a:ln>
                        <a:solidFill>
                          <a:schemeClr val="tx1"/>
                        </a:solidFill>
                        <a:effectLst/>
                        <a:latin typeface="+mn-ea"/>
                        <a:ea typeface="+mn-ea"/>
                        <a:sym typeface="Wingdings" panose="05000000000000000000" pitchFamily="2" charset="2"/>
                      </a:endParaRPr>
                    </a:p>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TW" sz="1100" b="0" i="0" u="none" strike="noStrike" cap="none" normalizeH="0" baseline="0" dirty="0" smtClean="0">
                          <a:ln>
                            <a:noFill/>
                          </a:ln>
                          <a:solidFill>
                            <a:schemeClr val="tx1"/>
                          </a:solidFill>
                          <a:effectLst/>
                          <a:latin typeface="+mn-ea"/>
                          <a:ea typeface="+mn-ea"/>
                          <a:sym typeface="Wingdings" panose="05000000000000000000" pitchFamily="2" charset="2"/>
                        </a:rPr>
                        <a:t>1.</a:t>
                      </a:r>
                      <a:r>
                        <a:rPr kumimoji="0" lang="en-US" altLang="zh-TW" sz="1100" b="0" i="0" u="none" strike="noStrike" cap="none" normalizeH="0" baseline="0" dirty="0" smtClean="0">
                          <a:ln>
                            <a:noFill/>
                          </a:ln>
                          <a:solidFill>
                            <a:schemeClr val="tx1"/>
                          </a:solidFill>
                          <a:effectLst/>
                          <a:latin typeface="+mn-ea"/>
                          <a:ea typeface="+mn-ea"/>
                        </a:rPr>
                        <a:t> Keep monitoring 3 batches of new improved product’s performance on customer site. </a:t>
                      </a:r>
                      <a:r>
                        <a:rPr kumimoji="0" lang="en-US" altLang="zh-CN" sz="1100" b="0" i="0" u="none" strike="noStrike" cap="none" normalizeH="0" baseline="0" dirty="0" smtClean="0">
                          <a:ln>
                            <a:noFill/>
                          </a:ln>
                          <a:solidFill>
                            <a:schemeClr val="tx1"/>
                          </a:solidFill>
                          <a:effectLst/>
                          <a:latin typeface="+mn-ea"/>
                          <a:ea typeface="+mn-ea"/>
                          <a:sym typeface="Wingdings" panose="05000000000000000000" pitchFamily="2" charset="2"/>
                        </a:rPr>
                        <a:t>Owner : QE</a:t>
                      </a:r>
                      <a:r>
                        <a:rPr kumimoji="0" lang="zh-CN" altLang="en-US" sz="1100" b="0" i="0" u="none" strike="noStrike" cap="none" normalizeH="0" baseline="0" dirty="0" smtClean="0">
                          <a:ln>
                            <a:noFill/>
                          </a:ln>
                          <a:solidFill>
                            <a:schemeClr val="tx1"/>
                          </a:solidFill>
                          <a:effectLst/>
                          <a:latin typeface="+mn-ea"/>
                          <a:ea typeface="+mn-ea"/>
                          <a:sym typeface="Wingdings" panose="05000000000000000000" pitchFamily="2" charset="2"/>
                        </a:rPr>
                        <a:t>：丁金花 </a:t>
                      </a:r>
                      <a:r>
                        <a:rPr lang="en-US" altLang="zh-CN" sz="1100" b="0" dirty="0" smtClean="0">
                          <a:solidFill>
                            <a:schemeClr val="tx1"/>
                          </a:solidFill>
                        </a:rPr>
                        <a:t>Ding Jin Hua</a:t>
                      </a:r>
                      <a:r>
                        <a:rPr kumimoji="0" lang="zh-CN" altLang="en-US" sz="1100" b="0" i="0" u="none" strike="noStrike" cap="none" normalizeH="0" baseline="0" dirty="0" smtClean="0">
                          <a:ln>
                            <a:noFill/>
                          </a:ln>
                          <a:solidFill>
                            <a:schemeClr val="tx1"/>
                          </a:solidFill>
                          <a:effectLst/>
                          <a:latin typeface="+mn-ea"/>
                          <a:ea typeface="+mn-ea"/>
                          <a:sym typeface="Wingdings" panose="05000000000000000000" pitchFamily="2" charset="2"/>
                        </a:rPr>
                        <a:t>  </a:t>
                      </a:r>
                      <a:r>
                        <a:rPr kumimoji="0" lang="en-US" altLang="zh-CN" sz="1100" b="0" i="0" u="none" strike="noStrike" cap="none" normalizeH="0" baseline="0" dirty="0" smtClean="0">
                          <a:ln>
                            <a:noFill/>
                          </a:ln>
                          <a:solidFill>
                            <a:schemeClr val="tx1"/>
                          </a:solidFill>
                          <a:effectLst/>
                          <a:latin typeface="+mn-ea"/>
                          <a:ea typeface="+mn-ea"/>
                          <a:sym typeface="Wingdings" panose="05000000000000000000" pitchFamily="2" charset="2"/>
                        </a:rPr>
                        <a:t>date: On-going</a:t>
                      </a:r>
                    </a:p>
                  </a:txBody>
                  <a:tcPr marL="91438" marR="91438" marT="45688" marB="4568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p>
                  </a:txBody>
                  <a:tcPr/>
                </a:tc>
                <a:extLst>
                  <a:ext uri="{0D108BD9-81ED-4DB2-BD59-A6C34878D82A}">
                    <a16:rowId xmlns:a16="http://schemas.microsoft.com/office/drawing/2014/main" val="10007"/>
                  </a:ext>
                </a:extLst>
              </a:tr>
              <a:tr h="444037">
                <a:tc vMerge="1">
                  <a:txBody>
                    <a:bodyPr/>
                    <a:lstStyle/>
                    <a:p>
                      <a:endParaRPr lang="zh-TW"/>
                    </a:p>
                  </a:txBody>
                  <a:tcPr/>
                </a:tc>
                <a:tc gridSpan="2">
                  <a:txBody>
                    <a:body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pPr>
                      <a:r>
                        <a:rPr kumimoji="0" lang="en-US" altLang="zh-TW" sz="1100" b="0" i="0" u="sng" strike="noStrike" cap="none" normalizeH="0" baseline="0" dirty="0" err="1" smtClean="0">
                          <a:ln>
                            <a:noFill/>
                          </a:ln>
                          <a:solidFill>
                            <a:schemeClr val="tx1"/>
                          </a:solidFill>
                          <a:effectLst/>
                          <a:latin typeface="+mn-ea"/>
                          <a:ea typeface="+mn-ea"/>
                        </a:rPr>
                        <a:t>Reviewer</a:t>
                      </a:r>
                      <a:r>
                        <a:rPr kumimoji="0" lang="en-US" altLang="zh-TW" sz="1100" b="0" i="0" u="none" strike="noStrike" cap="none" normalizeH="0" baseline="0" dirty="0" err="1" smtClean="0">
                          <a:ln>
                            <a:noFill/>
                          </a:ln>
                          <a:solidFill>
                            <a:schemeClr val="tx1"/>
                          </a:solidFill>
                          <a:effectLst/>
                          <a:latin typeface="+mn-ea"/>
                          <a:ea typeface="+mn-ea"/>
                        </a:rPr>
                        <a:t>:</a:t>
                      </a:r>
                      <a:r>
                        <a:rPr kumimoji="0" lang="en-US" altLang="zh-TW" sz="1100" b="0" i="0" u="sng" strike="noStrike" cap="none" normalizeH="0" baseline="0" dirty="0" err="1" smtClean="0">
                          <a:ln>
                            <a:noFill/>
                          </a:ln>
                          <a:solidFill>
                            <a:schemeClr val="tx1"/>
                          </a:solidFill>
                          <a:effectLst/>
                          <a:latin typeface="+mn-ea"/>
                          <a:ea typeface="+mn-ea"/>
                        </a:rPr>
                        <a:t>Review</a:t>
                      </a:r>
                      <a:r>
                        <a:rPr kumimoji="0" lang="en-US" altLang="zh-TW" sz="1100" b="0" i="0" u="sng" strike="noStrike" cap="none" normalizeH="0" baseline="0" dirty="0" smtClean="0">
                          <a:ln>
                            <a:noFill/>
                          </a:ln>
                          <a:solidFill>
                            <a:schemeClr val="tx1"/>
                          </a:solidFill>
                          <a:effectLst/>
                          <a:latin typeface="+mn-ea"/>
                          <a:ea typeface="+mn-ea"/>
                        </a:rPr>
                        <a:t> Results</a:t>
                      </a:r>
                      <a:r>
                        <a:rPr kumimoji="0" lang="en-US" altLang="zh-TW" sz="1100" b="0" i="0" u="none" strike="noStrike" cap="none" normalizeH="0" baseline="0" dirty="0" smtClean="0">
                          <a:ln>
                            <a:noFill/>
                          </a:ln>
                          <a:solidFill>
                            <a:schemeClr val="tx1"/>
                          </a:solidFill>
                          <a:effectLst/>
                          <a:latin typeface="+mn-ea"/>
                          <a:ea typeface="+mn-ea"/>
                        </a:rPr>
                        <a:t>:</a:t>
                      </a:r>
                      <a:endParaRPr kumimoji="0" lang="zh-TW" altLang="en-US" sz="1100" b="0" i="0" u="none" strike="noStrike" cap="none" normalizeH="0" baseline="0" dirty="0" smtClean="0">
                        <a:ln>
                          <a:noFill/>
                        </a:ln>
                        <a:solidFill>
                          <a:schemeClr val="tx1"/>
                        </a:solidFill>
                        <a:effectLst/>
                        <a:latin typeface="+mn-ea"/>
                        <a:ea typeface="+mn-ea"/>
                      </a:endParaRPr>
                    </a:p>
                  </a:txBody>
                  <a:tcPr marL="91438" marR="91438" marT="45688" marB="4568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p>
                  </a:txBody>
                  <a:tcPr/>
                </a:tc>
                <a:extLst>
                  <a:ext uri="{0D108BD9-81ED-4DB2-BD59-A6C34878D82A}">
                    <a16:rowId xmlns:a16="http://schemas.microsoft.com/office/drawing/2014/main" val="10008"/>
                  </a:ext>
                </a:extLst>
              </a:tr>
            </a:tbl>
          </a:graphicData>
        </a:graphic>
      </p:graphicFrame>
      <p:sp>
        <p:nvSpPr>
          <p:cNvPr id="4133" name="投影片編號版面配置區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E21CC210-9C85-4105-820E-A47519F4167E}" type="slidenum">
              <a:rPr lang="zh-CN" altLang="en-US" sz="1200">
                <a:solidFill>
                  <a:srgbClr val="898989"/>
                </a:solidFill>
              </a:rPr>
              <a:t>2</a:t>
            </a:fld>
            <a:endParaRPr lang="zh-CN" altLang="en-US" sz="1200">
              <a:solidFill>
                <a:srgbClr val="898989"/>
              </a:solidFill>
            </a:endParaRPr>
          </a:p>
        </p:txBody>
      </p:sp>
      <p:graphicFrame>
        <p:nvGraphicFramePr>
          <p:cNvPr id="4" name="对象 3">
            <a:hlinkClick r:id="" action="ppaction://ole?verb=0"/>
          </p:cNvPr>
          <p:cNvGraphicFramePr>
            <a:graphicFrameLocks noChangeAspect="1"/>
          </p:cNvGraphicFramePr>
          <p:nvPr>
            <p:extLst>
              <p:ext uri="{D42A27DB-BD31-4B8C-83A1-F6EECF244321}">
                <p14:modId xmlns:p14="http://schemas.microsoft.com/office/powerpoint/2010/main" val="1844535793"/>
              </p:ext>
            </p:extLst>
          </p:nvPr>
        </p:nvGraphicFramePr>
        <p:xfrm>
          <a:off x="11021365" y="1702880"/>
          <a:ext cx="1122070" cy="769969"/>
        </p:xfrm>
        <a:graphic>
          <a:graphicData uri="http://schemas.openxmlformats.org/presentationml/2006/ole">
            <mc:AlternateContent xmlns:mc="http://schemas.openxmlformats.org/markup-compatibility/2006">
              <mc:Choice xmlns:v="urn:schemas-microsoft-com:vml" Requires="v">
                <p:oleObj spid="_x0000_s1117" name="封裝程式殼層物件" showAsIcon="1" r:id="rId5" imgW="971640" imgH="666720" progId="Package">
                  <p:embed/>
                </p:oleObj>
              </mc:Choice>
              <mc:Fallback>
                <p:oleObj name="封裝程式殼層物件" showAsIcon="1" r:id="rId5" imgW="971640" imgH="666720" progId="Package">
                  <p:embed/>
                  <p:pic>
                    <p:nvPicPr>
                      <p:cNvPr id="0" name="图片 1026"/>
                      <p:cNvPicPr/>
                      <p:nvPr/>
                    </p:nvPicPr>
                    <p:blipFill>
                      <a:blip r:embed="rId6"/>
                      <a:stretch>
                        <a:fillRect/>
                      </a:stretch>
                    </p:blipFill>
                    <p:spPr>
                      <a:xfrm>
                        <a:off x="11021365" y="1702880"/>
                        <a:ext cx="1122070" cy="769969"/>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5"/>
          <p:cNvSpPr txBox="1">
            <a:spLocks noChangeArrowheads="1"/>
          </p:cNvSpPr>
          <p:nvPr/>
        </p:nvSpPr>
        <p:spPr bwMode="auto">
          <a:xfrm>
            <a:off x="-1" y="1"/>
            <a:ext cx="12192001" cy="46196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dirty="0">
                <a:solidFill>
                  <a:srgbClr val="FFFF00"/>
                </a:solidFill>
              </a:rPr>
              <a:t>Problem Description</a:t>
            </a:r>
            <a:endParaRPr lang="zh-CN" altLang="en-US" sz="2400" b="1" dirty="0">
              <a:solidFill>
                <a:srgbClr val="FFFF00"/>
              </a:solidFill>
            </a:endParaRPr>
          </a:p>
        </p:txBody>
      </p:sp>
      <p:cxnSp>
        <p:nvCxnSpPr>
          <p:cNvPr id="8" name="Straight Connector 7"/>
          <p:cNvCxnSpPr/>
          <p:nvPr/>
        </p:nvCxnSpPr>
        <p:spPr>
          <a:xfrm>
            <a:off x="1524000" y="495300"/>
            <a:ext cx="9144000" cy="1588"/>
          </a:xfrm>
          <a:prstGeom prst="line">
            <a:avLst/>
          </a:prstGeom>
        </p:spPr>
        <p:style>
          <a:lnRef idx="1">
            <a:schemeClr val="dk1"/>
          </a:lnRef>
          <a:fillRef idx="0">
            <a:schemeClr val="dk1"/>
          </a:fillRef>
          <a:effectRef idx="0">
            <a:schemeClr val="dk1"/>
          </a:effectRef>
          <a:fontRef idx="minor">
            <a:schemeClr val="tx1"/>
          </a:fontRef>
        </p:style>
      </p:cxnSp>
      <p:sp>
        <p:nvSpPr>
          <p:cNvPr id="7" name="Action Button: Home 6">
            <a:hlinkClick r:id="" action="ppaction://hlinkshowjump?jump=firstslide" highlightClick="1"/>
            <a:hlinkHover r:id="" action="ppaction://hlinkshowjump?jump=firstslide"/>
          </p:cNvPr>
          <p:cNvSpPr/>
          <p:nvPr/>
        </p:nvSpPr>
        <p:spPr>
          <a:xfrm>
            <a:off x="10134600" y="14288"/>
            <a:ext cx="533400" cy="442912"/>
          </a:xfrm>
          <a:prstGeom prst="actionButtonHom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defRPr/>
            </a:pPr>
            <a:endParaRPr lang="zh-CN" altLang="en-US" sz="1800">
              <a:solidFill>
                <a:srgbClr val="FFFFFF"/>
              </a:solidFill>
            </a:endParaRPr>
          </a:p>
        </p:txBody>
      </p:sp>
      <p:sp>
        <p:nvSpPr>
          <p:cNvPr id="6149" name="投影片編號版面配置區 1"/>
          <p:cNvSpPr>
            <a:spLocks noGrp="1" noChangeArrowheads="1"/>
          </p:cNvSpPr>
          <p:nvPr>
            <p:ph type="sldNum" sz="quarter" idx="4294967295"/>
          </p:nvPr>
        </p:nvSpPr>
        <p:spPr bwMode="auto">
          <a:xfrm>
            <a:off x="8077200" y="63563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C25D4601-64B0-4DEC-A610-4AA8E701A8FA}" type="slidenum">
              <a:rPr lang="zh-CN" altLang="en-US" sz="1200">
                <a:solidFill>
                  <a:srgbClr val="898989"/>
                </a:solidFill>
              </a:rPr>
              <a:t>3</a:t>
            </a:fld>
            <a:endParaRPr lang="zh-CN" altLang="en-US" sz="1200">
              <a:solidFill>
                <a:srgbClr val="898989"/>
              </a:solidFill>
            </a:endParaRPr>
          </a:p>
        </p:txBody>
      </p:sp>
      <p:sp>
        <p:nvSpPr>
          <p:cNvPr id="5126" name="矩形 5"/>
          <p:cNvSpPr>
            <a:spLocks noChangeArrowheads="1"/>
          </p:cNvSpPr>
          <p:nvPr/>
        </p:nvSpPr>
        <p:spPr bwMode="auto">
          <a:xfrm>
            <a:off x="287775" y="1055960"/>
            <a:ext cx="112052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defRPr kumimoji="1">
                <a:solidFill>
                  <a:schemeClr val="tx1"/>
                </a:solidFill>
                <a:latin typeface="Arial" panose="020B0604020202020204" pitchFamily="34" charset="0"/>
                <a:ea typeface="宋体" panose="02010600030101010101" pitchFamily="2" charset="-122"/>
              </a:defRPr>
            </a:lvl1pPr>
            <a:lvl2pPr marL="742950" indent="-285750">
              <a:defRPr kumimoji="1">
                <a:solidFill>
                  <a:schemeClr val="tx1"/>
                </a:solidFill>
                <a:latin typeface="Arial" panose="020B0604020202020204" pitchFamily="34" charset="0"/>
                <a:ea typeface="宋体" panose="02010600030101010101" pitchFamily="2" charset="-122"/>
              </a:defRPr>
            </a:lvl2pPr>
            <a:lvl3pPr marL="1143000" indent="-228600">
              <a:defRPr kumimoji="1">
                <a:solidFill>
                  <a:schemeClr val="tx1"/>
                </a:solidFill>
                <a:latin typeface="Arial" panose="020B0604020202020204" pitchFamily="34" charset="0"/>
                <a:ea typeface="宋体" panose="02010600030101010101" pitchFamily="2" charset="-122"/>
              </a:defRPr>
            </a:lvl3pPr>
            <a:lvl4pPr marL="1600200" indent="-228600">
              <a:defRPr kumimoji="1">
                <a:solidFill>
                  <a:schemeClr val="tx1"/>
                </a:solidFill>
                <a:latin typeface="Arial" panose="020B0604020202020204" pitchFamily="34" charset="0"/>
                <a:ea typeface="宋体" panose="02010600030101010101" pitchFamily="2" charset="-122"/>
              </a:defRPr>
            </a:lvl4pPr>
            <a:lvl5pPr marL="2057400" indent="-228600">
              <a:defRPr kumimoj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宋体" panose="02010600030101010101" pitchFamily="2" charset="-122"/>
              </a:defRPr>
            </a:lvl9pPr>
          </a:lstStyle>
          <a:p>
            <a:pPr marL="0" lvl="0" indent="0" fontAlgn="base">
              <a:spcBef>
                <a:spcPct val="0"/>
              </a:spcBef>
              <a:spcAft>
                <a:spcPct val="0"/>
              </a:spcAft>
            </a:pPr>
            <a:r>
              <a:rPr kumimoji="0" lang="en-US" altLang="zh-TW" sz="1400" dirty="0">
                <a:latin typeface="+mn-ea"/>
              </a:rPr>
              <a:t>4</a:t>
            </a:r>
            <a:r>
              <a:rPr kumimoji="0" lang="zh-CN" altLang="en-US" sz="1400" dirty="0">
                <a:latin typeface="+mn-ea"/>
              </a:rPr>
              <a:t>月</a:t>
            </a:r>
            <a:r>
              <a:rPr kumimoji="0" lang="en-US" altLang="zh-CN" sz="1400" dirty="0">
                <a:latin typeface="+mn-ea"/>
              </a:rPr>
              <a:t>1</a:t>
            </a:r>
            <a:r>
              <a:rPr kumimoji="0" lang="zh-CN" altLang="en-US" sz="1400" dirty="0">
                <a:latin typeface="+mn-ea"/>
              </a:rPr>
              <a:t>日，客户投诉在进料检验过程中，抽检</a:t>
            </a:r>
            <a:r>
              <a:rPr kumimoji="0" lang="en-US" altLang="zh-CN" sz="1400" dirty="0">
                <a:latin typeface="+mn-ea"/>
              </a:rPr>
              <a:t>1000pcs</a:t>
            </a:r>
            <a:r>
              <a:rPr kumimoji="0" lang="zh-CN" altLang="en-US" sz="1400" dirty="0">
                <a:latin typeface="+mn-ea"/>
              </a:rPr>
              <a:t>，有</a:t>
            </a:r>
            <a:r>
              <a:rPr kumimoji="0" lang="en-US" altLang="zh-CN" sz="1400" dirty="0">
                <a:latin typeface="+mn-ea"/>
              </a:rPr>
              <a:t>2pcs</a:t>
            </a:r>
            <a:r>
              <a:rPr kumimoji="0" lang="zh-CN" altLang="en-US" sz="1400" dirty="0">
                <a:latin typeface="+mn-ea"/>
              </a:rPr>
              <a:t>功能不良，</a:t>
            </a:r>
            <a:r>
              <a:rPr kumimoji="0" lang="en-US" altLang="zh-CN" sz="1400" dirty="0">
                <a:latin typeface="+mn-ea"/>
              </a:rPr>
              <a:t>1pcs</a:t>
            </a:r>
            <a:r>
              <a:rPr kumimoji="0" lang="zh-CN" altLang="en-US" sz="1400" dirty="0">
                <a:latin typeface="+mn-ea"/>
              </a:rPr>
              <a:t>外观不良，如下图。</a:t>
            </a:r>
          </a:p>
          <a:p>
            <a:pPr marL="0" lvl="0" indent="0" fontAlgn="base">
              <a:spcBef>
                <a:spcPct val="0"/>
              </a:spcBef>
              <a:spcAft>
                <a:spcPct val="0"/>
              </a:spcAft>
            </a:pPr>
            <a:r>
              <a:rPr kumimoji="0" lang="en-US" altLang="zh-CN" sz="1400" dirty="0">
                <a:latin typeface="+mn-ea"/>
              </a:rPr>
              <a:t>On April 1st, the customer complained that during the incoming material inspection process, 1000 pcs were randomly inspected, and it was found that 2 pcs had functional defects and 1 pc had appearance defects, as shown in the figure below</a:t>
            </a:r>
          </a:p>
        </p:txBody>
      </p:sp>
      <p:sp>
        <p:nvSpPr>
          <p:cNvPr id="6151" name="矩形 5"/>
          <p:cNvSpPr>
            <a:spLocks noChangeArrowheads="1"/>
          </p:cNvSpPr>
          <p:nvPr/>
        </p:nvSpPr>
        <p:spPr bwMode="auto">
          <a:xfrm>
            <a:off x="287776" y="589893"/>
            <a:ext cx="84883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0"/>
              </a:spcBef>
            </a:pPr>
            <a:r>
              <a:rPr lang="zh-CN" altLang="en-US" sz="1600" dirty="0">
                <a:solidFill>
                  <a:srgbClr val="0000FF"/>
                </a:solidFill>
                <a:latin typeface="Microsoft JhengHei" panose="020B0604030504040204" pitchFamily="34" charset="-120"/>
                <a:ea typeface="Microsoft JhengHei" panose="020B0604030504040204" pitchFamily="34" charset="-120"/>
              </a:rPr>
              <a:t>一</a:t>
            </a:r>
            <a:r>
              <a:rPr lang="en-US" altLang="zh-CN" sz="1600" dirty="0">
                <a:solidFill>
                  <a:srgbClr val="0000FF"/>
                </a:solidFill>
                <a:latin typeface="Microsoft JhengHei" panose="020B0604030504040204" pitchFamily="34" charset="-120"/>
                <a:ea typeface="Microsoft JhengHei" panose="020B0604030504040204" pitchFamily="34" charset="-120"/>
              </a:rPr>
              <a:t>.</a:t>
            </a:r>
            <a:r>
              <a:rPr lang="zh-TW" altLang="en-US" sz="1600" dirty="0">
                <a:solidFill>
                  <a:srgbClr val="0000FF"/>
                </a:solidFill>
                <a:latin typeface="Microsoft JhengHei" panose="020B0604030504040204" pitchFamily="34" charset="-120"/>
                <a:ea typeface="Microsoft JhengHei" panose="020B0604030504040204" pitchFamily="34" charset="-120"/>
              </a:rPr>
              <a:t>不良描述 </a:t>
            </a:r>
            <a:r>
              <a:rPr lang="en-US" altLang="zh-TW" sz="1600" dirty="0">
                <a:solidFill>
                  <a:srgbClr val="0000FF"/>
                </a:solidFill>
                <a:latin typeface="Microsoft JhengHei" panose="020B0604030504040204" pitchFamily="34" charset="-120"/>
                <a:ea typeface="Microsoft JhengHei" panose="020B0604030504040204" pitchFamily="34" charset="-120"/>
              </a:rPr>
              <a:t>(</a:t>
            </a:r>
            <a:r>
              <a:rPr lang="en-US" altLang="zh-CN" sz="1600" dirty="0">
                <a:solidFill>
                  <a:srgbClr val="0000FF"/>
                </a:solidFill>
                <a:latin typeface="Microsoft JhengHei" panose="020B0604030504040204" pitchFamily="34" charset="-120"/>
                <a:ea typeface="Microsoft JhengHei" panose="020B0604030504040204" pitchFamily="34" charset="-120"/>
              </a:rPr>
              <a:t>D</a:t>
            </a:r>
            <a:r>
              <a:rPr lang="en-US" altLang="zh-TW" sz="1600" dirty="0">
                <a:solidFill>
                  <a:srgbClr val="0000FF"/>
                </a:solidFill>
                <a:latin typeface="Microsoft JhengHei" panose="020B0604030504040204" pitchFamily="34" charset="-120"/>
                <a:ea typeface="Microsoft JhengHei" panose="020B0604030504040204" pitchFamily="34" charset="-120"/>
              </a:rPr>
              <a:t>efect Description)</a:t>
            </a:r>
            <a:r>
              <a:rPr lang="en-US" altLang="zh-CN" sz="1600" dirty="0">
                <a:solidFill>
                  <a:srgbClr val="0000FF"/>
                </a:solidFill>
                <a:latin typeface="Microsoft JhengHei" panose="020B0604030504040204" pitchFamily="34" charset="-120"/>
                <a:ea typeface="Microsoft JhengHei" panose="020B0604030504040204" pitchFamily="34" charset="-120"/>
              </a:rPr>
              <a:t> </a:t>
            </a:r>
          </a:p>
        </p:txBody>
      </p:sp>
      <p:sp>
        <p:nvSpPr>
          <p:cNvPr id="5" name="矩形 4"/>
          <p:cNvSpPr/>
          <p:nvPr/>
        </p:nvSpPr>
        <p:spPr>
          <a:xfrm>
            <a:off x="1139599" y="5174161"/>
            <a:ext cx="1637030" cy="8153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400" dirty="0" smtClean="0">
                <a:solidFill>
                  <a:schemeClr val="tx1"/>
                </a:solidFill>
              </a:rPr>
              <a:t>1#</a:t>
            </a:r>
            <a:r>
              <a:rPr lang="zh-CN" altLang="en-US" sz="1400" dirty="0" smtClean="0">
                <a:solidFill>
                  <a:schemeClr val="tx1"/>
                </a:solidFill>
              </a:rPr>
              <a:t>樣品</a:t>
            </a:r>
            <a:endParaRPr lang="zh-TW" altLang="en-US" sz="1400" dirty="0">
              <a:solidFill>
                <a:schemeClr val="tx1"/>
              </a:solidFill>
            </a:endParaRPr>
          </a:p>
          <a:p>
            <a:pPr algn="ctr"/>
            <a:r>
              <a:rPr lang="en-US" altLang="zh-TW" sz="1400" dirty="0">
                <a:solidFill>
                  <a:schemeClr val="tx1"/>
                </a:solidFill>
              </a:rPr>
              <a:t>sample 1</a:t>
            </a:r>
          </a:p>
        </p:txBody>
      </p:sp>
      <p:sp>
        <p:nvSpPr>
          <p:cNvPr id="16" name="矩形 15"/>
          <p:cNvSpPr/>
          <p:nvPr/>
        </p:nvSpPr>
        <p:spPr>
          <a:xfrm>
            <a:off x="2894927" y="5174161"/>
            <a:ext cx="1637030" cy="787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400" dirty="0" smtClean="0">
                <a:solidFill>
                  <a:schemeClr val="tx1"/>
                </a:solidFill>
              </a:rPr>
              <a:t>2#</a:t>
            </a:r>
            <a:r>
              <a:rPr lang="zh-CN" altLang="en-US" sz="1400" dirty="0" smtClean="0">
                <a:solidFill>
                  <a:schemeClr val="tx1"/>
                </a:solidFill>
              </a:rPr>
              <a:t>樣品</a:t>
            </a:r>
          </a:p>
          <a:p>
            <a:pPr algn="ctr"/>
            <a:r>
              <a:rPr lang="en-US" altLang="zh-TW" sz="1400" dirty="0">
                <a:solidFill>
                  <a:schemeClr val="tx1"/>
                </a:solidFill>
              </a:rPr>
              <a:t>sample2 </a:t>
            </a:r>
          </a:p>
        </p:txBody>
      </p:sp>
      <p:sp>
        <p:nvSpPr>
          <p:cNvPr id="20" name="矩形 19"/>
          <p:cNvSpPr/>
          <p:nvPr/>
        </p:nvSpPr>
        <p:spPr>
          <a:xfrm>
            <a:off x="7258685" y="5341620"/>
            <a:ext cx="1637030" cy="7327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400" dirty="0" smtClean="0">
                <a:solidFill>
                  <a:schemeClr val="tx1"/>
                </a:solidFill>
              </a:rPr>
              <a:t>3#</a:t>
            </a:r>
            <a:r>
              <a:rPr lang="zh-CN" altLang="en-US" sz="1400" dirty="0" smtClean="0">
                <a:solidFill>
                  <a:schemeClr val="tx1"/>
                </a:solidFill>
              </a:rPr>
              <a:t>樣品</a:t>
            </a:r>
          </a:p>
          <a:p>
            <a:pPr algn="ctr"/>
            <a:r>
              <a:rPr lang="en-US" altLang="zh-TW" sz="1400" dirty="0">
                <a:solidFill>
                  <a:schemeClr val="tx1"/>
                </a:solidFill>
              </a:rPr>
              <a:t>sample3</a:t>
            </a:r>
          </a:p>
        </p:txBody>
      </p:sp>
      <p:pic>
        <p:nvPicPr>
          <p:cNvPr id="2" name="图片 1"/>
          <p:cNvPicPr>
            <a:picLocks noChangeAspect="1"/>
          </p:cNvPicPr>
          <p:nvPr/>
        </p:nvPicPr>
        <p:blipFill>
          <a:blip r:embed="rId2"/>
          <a:stretch>
            <a:fillRect/>
          </a:stretch>
        </p:blipFill>
        <p:spPr>
          <a:xfrm>
            <a:off x="7276283" y="2010785"/>
            <a:ext cx="2641600" cy="3279775"/>
          </a:xfrm>
          <a:prstGeom prst="rect">
            <a:avLst/>
          </a:prstGeom>
        </p:spPr>
      </p:pic>
      <p:pic>
        <p:nvPicPr>
          <p:cNvPr id="3" name="图片 2"/>
          <p:cNvPicPr>
            <a:picLocks noChangeAspect="1"/>
          </p:cNvPicPr>
          <p:nvPr/>
        </p:nvPicPr>
        <p:blipFill>
          <a:blip r:embed="rId3"/>
          <a:stretch>
            <a:fillRect/>
          </a:stretch>
        </p:blipFill>
        <p:spPr>
          <a:xfrm>
            <a:off x="1145540" y="1890395"/>
            <a:ext cx="3806190" cy="323278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5"/>
          <p:cNvSpPr txBox="1">
            <a:spLocks noChangeArrowheads="1"/>
          </p:cNvSpPr>
          <p:nvPr/>
        </p:nvSpPr>
        <p:spPr bwMode="auto">
          <a:xfrm>
            <a:off x="0" y="1"/>
            <a:ext cx="12192000" cy="46196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dirty="0">
                <a:solidFill>
                  <a:srgbClr val="FFFF00"/>
                </a:solidFill>
              </a:rPr>
              <a:t>Containment Action</a:t>
            </a:r>
            <a:endParaRPr lang="zh-CN" altLang="en-US" sz="2400" b="1" dirty="0">
              <a:solidFill>
                <a:srgbClr val="FFFF00"/>
              </a:solidFill>
            </a:endParaRPr>
          </a:p>
        </p:txBody>
      </p:sp>
      <p:cxnSp>
        <p:nvCxnSpPr>
          <p:cNvPr id="8" name="Straight Connector 7"/>
          <p:cNvCxnSpPr/>
          <p:nvPr/>
        </p:nvCxnSpPr>
        <p:spPr>
          <a:xfrm>
            <a:off x="1524000" y="495300"/>
            <a:ext cx="9144000" cy="1588"/>
          </a:xfrm>
          <a:prstGeom prst="line">
            <a:avLst/>
          </a:prstGeom>
        </p:spPr>
        <p:style>
          <a:lnRef idx="1">
            <a:schemeClr val="dk1"/>
          </a:lnRef>
          <a:fillRef idx="0">
            <a:schemeClr val="dk1"/>
          </a:fillRef>
          <a:effectRef idx="0">
            <a:schemeClr val="dk1"/>
          </a:effectRef>
          <a:fontRef idx="minor">
            <a:schemeClr val="tx1"/>
          </a:fontRef>
        </p:style>
      </p:cxnSp>
      <p:sp>
        <p:nvSpPr>
          <p:cNvPr id="9" name="Action Button: Home 8">
            <a:hlinkClick r:id="" action="ppaction://hlinkshowjump?jump=firstslide" highlightClick="1"/>
            <a:hlinkHover r:id="" action="ppaction://hlinkshowjump?jump=firstslide"/>
          </p:cNvPr>
          <p:cNvSpPr/>
          <p:nvPr/>
        </p:nvSpPr>
        <p:spPr>
          <a:xfrm>
            <a:off x="10134600" y="14288"/>
            <a:ext cx="533400" cy="442912"/>
          </a:xfrm>
          <a:prstGeom prst="actionButtonHom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defRPr/>
            </a:pPr>
            <a:endParaRPr lang="zh-CN" altLang="en-US" sz="1800">
              <a:solidFill>
                <a:srgbClr val="FFFFFF"/>
              </a:solidFill>
            </a:endParaRPr>
          </a:p>
        </p:txBody>
      </p:sp>
      <p:sp>
        <p:nvSpPr>
          <p:cNvPr id="7173" name="Rectangle 21"/>
          <p:cNvSpPr>
            <a:spLocks noChangeArrowheads="1"/>
          </p:cNvSpPr>
          <p:nvPr/>
        </p:nvSpPr>
        <p:spPr bwMode="auto">
          <a:xfrm>
            <a:off x="1866900" y="1028701"/>
            <a:ext cx="8453438"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27432" tIns="27432" rIns="27432" bIns="27432" anchor="ctr">
            <a:spAutoFit/>
          </a:bodyPr>
          <a:lstStyle>
            <a:lvl1pPr marL="533400" indent="-5334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latin typeface="Arial" panose="020B0604020202020204" pitchFamily="34" charset="0"/>
            </a:endParaRPr>
          </a:p>
          <a:p>
            <a:pPr eaLnBrk="1" hangingPunct="1">
              <a:buFontTx/>
              <a:buNone/>
            </a:pPr>
            <a:endParaRPr lang="zh-CN" altLang="en-US" sz="1800">
              <a:solidFill>
                <a:schemeClr val="hlink"/>
              </a:solidFill>
              <a:latin typeface="Arial" panose="020B0604020202020204" pitchFamily="34" charset="0"/>
            </a:endParaRPr>
          </a:p>
          <a:p>
            <a:pPr eaLnBrk="1" hangingPunct="1">
              <a:buFontTx/>
              <a:buNone/>
            </a:pPr>
            <a:endParaRPr lang="zh-CN" altLang="en-US" sz="1800">
              <a:solidFill>
                <a:schemeClr val="hlink"/>
              </a:solidFill>
              <a:latin typeface="Arial" panose="020B0604020202020204" pitchFamily="34" charset="0"/>
            </a:endParaRPr>
          </a:p>
        </p:txBody>
      </p:sp>
      <p:sp>
        <p:nvSpPr>
          <p:cNvPr id="7174" name="Rectangle 8"/>
          <p:cNvSpPr>
            <a:spLocks noChangeArrowheads="1"/>
          </p:cNvSpPr>
          <p:nvPr/>
        </p:nvSpPr>
        <p:spPr bwMode="auto">
          <a:xfrm>
            <a:off x="2101851" y="587375"/>
            <a:ext cx="829627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buFontTx/>
              <a:buNone/>
            </a:pPr>
            <a:endParaRPr lang="en-US" altLang="zh-CN" sz="1800">
              <a:solidFill>
                <a:srgbClr val="002060"/>
              </a:solidFill>
              <a:latin typeface="Arial" panose="020B0604020202020204" pitchFamily="34" charset="0"/>
              <a:ea typeface="PMingLiU" panose="02020500000000000000" pitchFamily="18" charset="-120"/>
            </a:endParaRPr>
          </a:p>
          <a:p>
            <a:pPr eaLnBrk="1" hangingPunct="1">
              <a:spcBef>
                <a:spcPct val="0"/>
              </a:spcBef>
              <a:buFontTx/>
              <a:buNone/>
            </a:pPr>
            <a:endParaRPr lang="en-US" altLang="zh-CN" sz="1800">
              <a:solidFill>
                <a:srgbClr val="002060"/>
              </a:solidFill>
              <a:latin typeface="Arial" panose="020B0604020202020204" pitchFamily="34" charset="0"/>
              <a:ea typeface="PMingLiU" panose="02020500000000000000" pitchFamily="18" charset="-120"/>
            </a:endParaRPr>
          </a:p>
          <a:p>
            <a:pPr eaLnBrk="1" hangingPunct="1">
              <a:spcBef>
                <a:spcPct val="0"/>
              </a:spcBef>
              <a:buFontTx/>
              <a:buNone/>
            </a:pPr>
            <a:endParaRPr lang="en-US" altLang="zh-CN" sz="1800">
              <a:solidFill>
                <a:srgbClr val="002060"/>
              </a:solidFill>
              <a:latin typeface="Arial" panose="020B0604020202020204" pitchFamily="34" charset="0"/>
              <a:ea typeface="PMingLiU" panose="02020500000000000000" pitchFamily="18" charset="-120"/>
            </a:endParaRPr>
          </a:p>
          <a:p>
            <a:pPr eaLnBrk="1" hangingPunct="1">
              <a:spcBef>
                <a:spcPct val="0"/>
              </a:spcBef>
              <a:buFontTx/>
              <a:buNone/>
            </a:pPr>
            <a:endParaRPr lang="en-US" altLang="zh-CN" sz="1800">
              <a:solidFill>
                <a:srgbClr val="002060"/>
              </a:solidFill>
              <a:latin typeface="Arial" panose="020B0604020202020204" pitchFamily="34" charset="0"/>
              <a:ea typeface="PMingLiU" panose="02020500000000000000" pitchFamily="18" charset="-120"/>
            </a:endParaRPr>
          </a:p>
          <a:p>
            <a:pPr eaLnBrk="1" hangingPunct="1">
              <a:spcBef>
                <a:spcPct val="0"/>
              </a:spcBef>
              <a:buFontTx/>
              <a:buNone/>
            </a:pPr>
            <a:endParaRPr lang="en-US" altLang="zh-CN" sz="1800">
              <a:solidFill>
                <a:srgbClr val="002060"/>
              </a:solidFill>
              <a:latin typeface="Arial" panose="020B0604020202020204" pitchFamily="34" charset="0"/>
              <a:ea typeface="PMingLiU" panose="02020500000000000000" pitchFamily="18" charset="-120"/>
            </a:endParaRPr>
          </a:p>
          <a:p>
            <a:pPr eaLnBrk="1" hangingPunct="1">
              <a:spcBef>
                <a:spcPct val="0"/>
              </a:spcBef>
              <a:buFontTx/>
              <a:buNone/>
            </a:pPr>
            <a:endParaRPr lang="en-US" altLang="zh-CN" sz="1800">
              <a:solidFill>
                <a:srgbClr val="002060"/>
              </a:solidFill>
              <a:latin typeface="Arial" panose="020B0604020202020204" pitchFamily="34" charset="0"/>
              <a:ea typeface="PMingLiU" panose="02020500000000000000" pitchFamily="18" charset="-120"/>
            </a:endParaRPr>
          </a:p>
          <a:p>
            <a:pPr eaLnBrk="1" hangingPunct="1">
              <a:spcBef>
                <a:spcPct val="0"/>
              </a:spcBef>
              <a:buFontTx/>
              <a:buNone/>
            </a:pPr>
            <a:endParaRPr lang="en-US" altLang="zh-CN" sz="1800">
              <a:solidFill>
                <a:srgbClr val="002060"/>
              </a:solidFill>
              <a:latin typeface="Arial" panose="020B0604020202020204" pitchFamily="34" charset="0"/>
              <a:ea typeface="PMingLiU" panose="02020500000000000000" pitchFamily="18" charset="-120"/>
            </a:endParaRPr>
          </a:p>
          <a:p>
            <a:pPr eaLnBrk="1" hangingPunct="1">
              <a:spcBef>
                <a:spcPct val="0"/>
              </a:spcBef>
              <a:buFontTx/>
              <a:buNone/>
            </a:pPr>
            <a:endParaRPr lang="en-US" altLang="zh-CN" sz="1800">
              <a:solidFill>
                <a:srgbClr val="002060"/>
              </a:solidFill>
              <a:latin typeface="Arial" panose="020B0604020202020204" pitchFamily="34" charset="0"/>
              <a:ea typeface="PMingLiU" panose="02020500000000000000" pitchFamily="18" charset="-120"/>
            </a:endParaRPr>
          </a:p>
          <a:p>
            <a:pPr eaLnBrk="1" hangingPunct="1">
              <a:spcBef>
                <a:spcPct val="0"/>
              </a:spcBef>
              <a:buFontTx/>
              <a:buNone/>
            </a:pPr>
            <a:endParaRPr lang="en-US" altLang="zh-CN" sz="1800">
              <a:solidFill>
                <a:srgbClr val="002060"/>
              </a:solidFill>
              <a:latin typeface="Arial" panose="020B0604020202020204" pitchFamily="34" charset="0"/>
              <a:ea typeface="PMingLiU" panose="02020500000000000000" pitchFamily="18" charset="-120"/>
            </a:endParaRPr>
          </a:p>
          <a:p>
            <a:pPr eaLnBrk="1" hangingPunct="1">
              <a:spcBef>
                <a:spcPct val="0"/>
              </a:spcBef>
              <a:buFontTx/>
              <a:buNone/>
            </a:pPr>
            <a:endParaRPr lang="en-US" altLang="zh-CN" sz="1800">
              <a:solidFill>
                <a:srgbClr val="002060"/>
              </a:solidFill>
              <a:latin typeface="Arial" panose="020B0604020202020204" pitchFamily="34" charset="0"/>
              <a:ea typeface="PMingLiU" panose="02020500000000000000" pitchFamily="18" charset="-120"/>
            </a:endParaRPr>
          </a:p>
          <a:p>
            <a:pPr eaLnBrk="1" hangingPunct="1">
              <a:spcBef>
                <a:spcPct val="0"/>
              </a:spcBef>
              <a:buFontTx/>
              <a:buNone/>
            </a:pPr>
            <a:endParaRPr lang="en-US" altLang="zh-CN" sz="1800">
              <a:solidFill>
                <a:srgbClr val="002060"/>
              </a:solidFill>
              <a:latin typeface="Arial" panose="020B0604020202020204" pitchFamily="34" charset="0"/>
              <a:ea typeface="PMingLiU" panose="02020500000000000000" pitchFamily="18" charset="-120"/>
            </a:endParaRPr>
          </a:p>
          <a:p>
            <a:pPr eaLnBrk="1" hangingPunct="1">
              <a:spcBef>
                <a:spcPct val="0"/>
              </a:spcBef>
              <a:buFontTx/>
              <a:buNone/>
            </a:pPr>
            <a:endParaRPr lang="en-US" altLang="zh-CN" sz="1800">
              <a:solidFill>
                <a:srgbClr val="002060"/>
              </a:solidFill>
              <a:latin typeface="Arial" panose="020B0604020202020204" pitchFamily="34" charset="0"/>
              <a:ea typeface="PMingLiU" panose="02020500000000000000" pitchFamily="18" charset="-120"/>
            </a:endParaRPr>
          </a:p>
        </p:txBody>
      </p:sp>
      <p:sp>
        <p:nvSpPr>
          <p:cNvPr id="7175" name="投影片編號版面配置區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7FBAE00D-98A4-4EFA-A7E8-F26CC4893F2E}" type="slidenum">
              <a:rPr lang="zh-CN" altLang="en-US" sz="1200">
                <a:solidFill>
                  <a:srgbClr val="898989"/>
                </a:solidFill>
              </a:rPr>
              <a:t>4</a:t>
            </a:fld>
            <a:endParaRPr lang="zh-CN" altLang="en-US" sz="1200">
              <a:solidFill>
                <a:srgbClr val="898989"/>
              </a:solidFill>
            </a:endParaRPr>
          </a:p>
        </p:txBody>
      </p:sp>
      <p:sp>
        <p:nvSpPr>
          <p:cNvPr id="7176" name="矩形 9"/>
          <p:cNvSpPr>
            <a:spLocks noChangeArrowheads="1"/>
          </p:cNvSpPr>
          <p:nvPr/>
        </p:nvSpPr>
        <p:spPr bwMode="auto">
          <a:xfrm>
            <a:off x="168728" y="1049040"/>
            <a:ext cx="12023272" cy="183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400" dirty="0" smtClean="0">
                <a:latin typeface="+mn-ea"/>
                <a:ea typeface="+mn-ea"/>
                <a:cs typeface="Arial" panose="020B0604020202020204" pitchFamily="34" charset="0"/>
                <a:sym typeface="+mn-ea"/>
              </a:rPr>
              <a:t>2.1 </a:t>
            </a:r>
            <a:r>
              <a:rPr lang="zh-CN" altLang="en-US" sz="1400" dirty="0" smtClean="0">
                <a:latin typeface="+mn-ea"/>
                <a:ea typeface="+mn-ea"/>
                <a:cs typeface="Arial" panose="020B0604020202020204" pitchFamily="34" charset="0"/>
                <a:sym typeface="+mn-ea"/>
              </a:rPr>
              <a:t>廠內無庫存   </a:t>
            </a:r>
            <a:r>
              <a:rPr lang="en-US" altLang="zh-CN" sz="1400" dirty="0" smtClean="0">
                <a:latin typeface="+mn-ea"/>
                <a:ea typeface="+mn-ea"/>
                <a:cs typeface="Arial" panose="020B0604020202020204" pitchFamily="34" charset="0"/>
                <a:sym typeface="+mn-ea"/>
              </a:rPr>
              <a:t>No stock available in-house</a:t>
            </a:r>
            <a:endParaRPr kumimoji="0" lang="en-US" altLang="zh-CN" sz="1400" dirty="0" smtClean="0">
              <a:latin typeface="+mn-ea"/>
              <a:ea typeface="+mn-ea"/>
              <a:cs typeface="Arial" panose="020B0604020202020204" pitchFamily="34" charset="0"/>
            </a:endParaRPr>
          </a:p>
          <a:p>
            <a:pPr eaLnBrk="1" hangingPunct="1">
              <a:lnSpc>
                <a:spcPct val="150000"/>
              </a:lnSpc>
            </a:pPr>
            <a:r>
              <a:rPr lang="en-US" altLang="zh-TW" sz="1400" dirty="0" smtClean="0">
                <a:latin typeface="+mn-ea"/>
                <a:ea typeface="+mn-ea"/>
                <a:cs typeface="Arial" panose="020B0604020202020204" pitchFamily="34" charset="0"/>
                <a:sym typeface="+mn-ea"/>
              </a:rPr>
              <a:t>2.2   </a:t>
            </a:r>
            <a:r>
              <a:rPr lang="zh-TW" altLang="en-US" sz="1400" dirty="0" smtClean="0">
                <a:latin typeface="+mn-ea"/>
                <a:ea typeface="+mn-ea"/>
                <a:cs typeface="Arial" panose="020B0604020202020204" pitchFamily="34" charset="0"/>
                <a:sym typeface="+mn-ea"/>
              </a:rPr>
              <a:t>無在途品     </a:t>
            </a:r>
            <a:r>
              <a:rPr lang="en-US" altLang="zh-CN" sz="1400" dirty="0" smtClean="0">
                <a:latin typeface="+mn-ea"/>
                <a:ea typeface="+mn-ea"/>
                <a:cs typeface="Arial" panose="020B0604020202020204" pitchFamily="34" charset="0"/>
                <a:sym typeface="+mn-ea"/>
              </a:rPr>
              <a:t>No goods in transit</a:t>
            </a:r>
            <a:endParaRPr kumimoji="0" lang="en-US" altLang="zh-CN" sz="1400" dirty="0" smtClean="0">
              <a:latin typeface="+mn-ea"/>
              <a:ea typeface="+mn-ea"/>
              <a:cs typeface="Arial" panose="020B0604020202020204" pitchFamily="34" charset="0"/>
            </a:endParaRPr>
          </a:p>
          <a:p>
            <a:pPr eaLnBrk="1" hangingPunct="1">
              <a:lnSpc>
                <a:spcPct val="150000"/>
              </a:lnSpc>
            </a:pPr>
            <a:r>
              <a:rPr lang="en-US" altLang="zh-CN" sz="1400" dirty="0" smtClean="0">
                <a:latin typeface="+mn-ea"/>
                <a:ea typeface="+mn-ea"/>
                <a:cs typeface="Arial" panose="020B0604020202020204" pitchFamily="34" charset="0"/>
                <a:sym typeface="+mn-ea"/>
              </a:rPr>
              <a:t>2.3 </a:t>
            </a:r>
            <a:r>
              <a:rPr lang="zh-CN" altLang="en-US" sz="1400" dirty="0" smtClean="0">
                <a:latin typeface="+mn-ea"/>
                <a:ea typeface="+mn-ea"/>
                <a:cs typeface="Arial" panose="020B0604020202020204" pitchFamily="34" charset="0"/>
                <a:sym typeface="+mn-ea"/>
              </a:rPr>
              <a:t>越南仓库库存</a:t>
            </a:r>
            <a:r>
              <a:rPr lang="en-US" altLang="zh-CN" sz="1400" dirty="0" smtClean="0">
                <a:latin typeface="+mn-ea"/>
                <a:ea typeface="+mn-ea"/>
                <a:cs typeface="Arial" panose="020B0604020202020204" pitchFamily="34" charset="0"/>
                <a:sym typeface="+mn-ea"/>
              </a:rPr>
              <a:t>60K</a:t>
            </a:r>
            <a:r>
              <a:rPr lang="zh-CN" altLang="en-US" sz="1400" dirty="0" smtClean="0">
                <a:latin typeface="+mn-ea"/>
                <a:ea typeface="+mn-ea"/>
                <a:cs typeface="Arial" panose="020B0604020202020204" pitchFamily="34" charset="0"/>
                <a:sym typeface="+mn-ea"/>
              </a:rPr>
              <a:t>，安排重工处理，重工</a:t>
            </a:r>
            <a:r>
              <a:rPr lang="en-US" altLang="zh-CN" sz="1400" dirty="0" smtClean="0">
                <a:latin typeface="+mn-ea"/>
                <a:ea typeface="+mn-ea"/>
                <a:cs typeface="Arial" panose="020B0604020202020204" pitchFamily="34" charset="0"/>
                <a:sym typeface="+mn-ea"/>
              </a:rPr>
              <a:t>SOP</a:t>
            </a:r>
            <a:r>
              <a:rPr lang="zh-CN" altLang="en-US" sz="1400" dirty="0" smtClean="0">
                <a:latin typeface="+mn-ea"/>
                <a:ea typeface="+mn-ea"/>
                <a:cs typeface="Arial" panose="020B0604020202020204" pitchFamily="34" charset="0"/>
                <a:sym typeface="+mn-ea"/>
              </a:rPr>
              <a:t>见附件</a:t>
            </a:r>
            <a:r>
              <a:rPr lang="en-US" altLang="zh-CN" sz="1400" dirty="0" smtClean="0">
                <a:latin typeface="+mn-ea"/>
                <a:ea typeface="+mn-ea"/>
                <a:cs typeface="Arial" panose="020B0604020202020204" pitchFamily="34" charset="0"/>
                <a:sym typeface="+mn-ea"/>
              </a:rPr>
              <a:t> Current Vietnam warehouse stock: 60,000 units requiring rework. </a:t>
            </a:r>
            <a:endParaRPr kumimoji="0" lang="en-US" altLang="zh-CN" sz="1400" dirty="0" smtClean="0">
              <a:latin typeface="+mn-ea"/>
              <a:ea typeface="+mn-ea"/>
              <a:cs typeface="Arial" panose="020B0604020202020204" pitchFamily="34" charset="0"/>
            </a:endParaRPr>
          </a:p>
          <a:p>
            <a:pPr eaLnBrk="1" hangingPunct="1">
              <a:lnSpc>
                <a:spcPct val="150000"/>
              </a:lnSpc>
            </a:pPr>
            <a:r>
              <a:rPr lang="en-US" altLang="zh-CN" sz="1400" dirty="0" smtClean="0">
                <a:latin typeface="+mn-ea"/>
                <a:ea typeface="+mn-ea"/>
                <a:cs typeface="Arial" panose="020B0604020202020204" pitchFamily="34" charset="0"/>
                <a:sym typeface="+mn-ea"/>
              </a:rPr>
              <a:t>The rework standard operating procedure (SOP) is attached for reference.</a:t>
            </a:r>
            <a:endParaRPr kumimoji="0" lang="en-US" altLang="zh-CN" sz="1400" dirty="0" smtClean="0">
              <a:latin typeface="+mn-ea"/>
              <a:ea typeface="+mn-ea"/>
              <a:cs typeface="Arial" panose="020B0604020202020204" pitchFamily="34" charset="0"/>
            </a:endParaRPr>
          </a:p>
          <a:p>
            <a:pPr eaLnBrk="1" hangingPunct="1">
              <a:lnSpc>
                <a:spcPct val="150000"/>
              </a:lnSpc>
              <a:spcBef>
                <a:spcPct val="0"/>
              </a:spcBef>
              <a:buFontTx/>
              <a:buNone/>
            </a:pPr>
            <a:endParaRPr lang="zh-CN" altLang="en-US" sz="1400" dirty="0">
              <a:latin typeface="Microsoft JhengHei" panose="020B0604030504040204" pitchFamily="34" charset="-120"/>
              <a:cs typeface="Arial" panose="020B0604020202020204" pitchFamily="34" charset="0"/>
            </a:endParaRPr>
          </a:p>
        </p:txBody>
      </p:sp>
      <p:pic>
        <p:nvPicPr>
          <p:cNvPr id="19056" name="图片 3"/>
          <p:cNvPicPr>
            <a:picLocks noChangeAspect="1"/>
          </p:cNvPicPr>
          <p:nvPr/>
        </p:nvPicPr>
        <p:blipFill>
          <a:blip r:embed="rId4"/>
          <a:stretch>
            <a:fillRect/>
          </a:stretch>
        </p:blipFill>
        <p:spPr>
          <a:xfrm>
            <a:off x="3910648" y="2720339"/>
            <a:ext cx="4497204" cy="3383438"/>
          </a:xfrm>
          <a:prstGeom prst="rect">
            <a:avLst/>
          </a:prstGeom>
          <a:noFill/>
          <a:ln w="9525">
            <a:noFill/>
          </a:ln>
        </p:spPr>
      </p:pic>
      <p:sp>
        <p:nvSpPr>
          <p:cNvPr id="20" name="矩形 19"/>
          <p:cNvSpPr/>
          <p:nvPr/>
        </p:nvSpPr>
        <p:spPr>
          <a:xfrm>
            <a:off x="3136174" y="6200068"/>
            <a:ext cx="6046152" cy="5473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TW" sz="1400" dirty="0">
                <a:solidFill>
                  <a:schemeClr val="tx1"/>
                </a:solidFill>
              </a:rPr>
              <a:t>重工后在扎带上打点</a:t>
            </a:r>
            <a:endParaRPr lang="en-US" altLang="zh-CN" sz="1400" dirty="0">
              <a:solidFill>
                <a:schemeClr val="tx1"/>
              </a:solidFill>
            </a:endParaRPr>
          </a:p>
          <a:p>
            <a:pPr algn="ctr"/>
            <a:r>
              <a:rPr lang="en-US" altLang="zh-CN" sz="1400" dirty="0">
                <a:solidFill>
                  <a:schemeClr val="tx1"/>
                </a:solidFill>
              </a:rPr>
              <a:t>After rework, dots were marked on the cable ties</a:t>
            </a:r>
            <a:endParaRPr lang="zh-CN" altLang="zh-TW" sz="1400" dirty="0">
              <a:solidFill>
                <a:schemeClr val="tx1"/>
              </a:solidFill>
            </a:endParaRPr>
          </a:p>
        </p:txBody>
      </p:sp>
      <p:graphicFrame>
        <p:nvGraphicFramePr>
          <p:cNvPr id="4" name="对象 3">
            <a:hlinkClick r:id="" action="ppaction://ole?verb=0"/>
          </p:cNvPr>
          <p:cNvGraphicFramePr>
            <a:graphicFrameLocks noChangeAspect="1"/>
          </p:cNvGraphicFramePr>
          <p:nvPr>
            <p:extLst>
              <p:ext uri="{D42A27DB-BD31-4B8C-83A1-F6EECF244321}">
                <p14:modId xmlns:p14="http://schemas.microsoft.com/office/powerpoint/2010/main" val="1988840052"/>
              </p:ext>
            </p:extLst>
          </p:nvPr>
        </p:nvGraphicFramePr>
        <p:xfrm>
          <a:off x="2471966" y="3483293"/>
          <a:ext cx="1252943" cy="859790"/>
        </p:xfrm>
        <a:graphic>
          <a:graphicData uri="http://schemas.openxmlformats.org/presentationml/2006/ole">
            <mc:AlternateContent xmlns:mc="http://schemas.openxmlformats.org/markup-compatibility/2006">
              <mc:Choice xmlns:v="urn:schemas-microsoft-com:vml" Requires="v">
                <p:oleObj spid="_x0000_s2137" name="封裝程式殼層物件" showAsIcon="1" r:id="rId5" imgW="971640" imgH="666720" progId="Package">
                  <p:embed/>
                </p:oleObj>
              </mc:Choice>
              <mc:Fallback>
                <p:oleObj name="封裝程式殼層物件" showAsIcon="1" r:id="rId5" imgW="971640" imgH="666720" progId="Package">
                  <p:embed/>
                  <p:pic>
                    <p:nvPicPr>
                      <p:cNvPr id="0" name="图片 1026"/>
                      <p:cNvPicPr/>
                      <p:nvPr/>
                    </p:nvPicPr>
                    <p:blipFill>
                      <a:blip r:embed="rId6"/>
                      <a:stretch>
                        <a:fillRect/>
                      </a:stretch>
                    </p:blipFill>
                    <p:spPr>
                      <a:xfrm>
                        <a:off x="2471966" y="3483293"/>
                        <a:ext cx="1252943" cy="859790"/>
                      </a:xfrm>
                      <a:prstGeom prst="rect">
                        <a:avLst/>
                      </a:prstGeom>
                    </p:spPr>
                  </p:pic>
                </p:oleObj>
              </mc:Fallback>
            </mc:AlternateContent>
          </a:graphicData>
        </a:graphic>
      </p:graphicFrame>
      <p:sp>
        <p:nvSpPr>
          <p:cNvPr id="3" name="文本框 2"/>
          <p:cNvSpPr txBox="1"/>
          <p:nvPr/>
        </p:nvSpPr>
        <p:spPr>
          <a:xfrm>
            <a:off x="3593874" y="6356351"/>
            <a:ext cx="5080000" cy="306705"/>
          </a:xfrm>
          <a:prstGeom prst="rect">
            <a:avLst/>
          </a:prstGeom>
        </p:spPr>
        <p:txBody>
          <a:bodyPr>
            <a:spAutoFit/>
          </a:bodyPr>
          <a:lstStyle/>
          <a:p>
            <a:pPr marL="0" indent="0"/>
            <a:r>
              <a:rPr lang="en-US" altLang="zh-CN" sz="1400" b="0" i="0" dirty="0" smtClean="0">
                <a:solidFill>
                  <a:srgbClr val="0070C0"/>
                </a:solidFill>
                <a:latin typeface="黑体" panose="02010609060101010101" charset="-122"/>
                <a:ea typeface="黑体" panose="02010609060101010101" charset="-122"/>
              </a:rPr>
              <a:t>.</a:t>
            </a:r>
            <a:endParaRPr lang="en-US" altLang="zh-CN" sz="1400" b="0" i="0" dirty="0">
              <a:solidFill>
                <a:srgbClr val="0070C0"/>
              </a:solidFill>
              <a:latin typeface="黑体" panose="02010609060101010101" charset="-122"/>
              <a:ea typeface="黑体" panose="02010609060101010101" charset="-122"/>
            </a:endParaRPr>
          </a:p>
        </p:txBody>
      </p:sp>
      <p:sp>
        <p:nvSpPr>
          <p:cNvPr id="2" name="矩形 1"/>
          <p:cNvSpPr/>
          <p:nvPr/>
        </p:nvSpPr>
        <p:spPr>
          <a:xfrm>
            <a:off x="258122" y="531261"/>
            <a:ext cx="4006481" cy="416396"/>
          </a:xfrm>
          <a:prstGeom prst="rect">
            <a:avLst/>
          </a:prstGeom>
        </p:spPr>
        <p:txBody>
          <a:bodyPr wrap="none">
            <a:spAutoFit/>
          </a:bodyPr>
          <a:lstStyle/>
          <a:p>
            <a:pPr>
              <a:lnSpc>
                <a:spcPct val="150000"/>
              </a:lnSpc>
              <a:spcBef>
                <a:spcPct val="0"/>
              </a:spcBef>
            </a:pPr>
            <a:r>
              <a:rPr lang="zh-CN" altLang="en-US" sz="1600" dirty="0">
                <a:solidFill>
                  <a:srgbClr val="0000FF"/>
                </a:solidFill>
                <a:latin typeface="Microsoft JhengHei" panose="020B0604030504040204" pitchFamily="34" charset="-120"/>
                <a:ea typeface="Microsoft JhengHei" panose="020B0604030504040204" pitchFamily="34" charset="-120"/>
              </a:rPr>
              <a:t>二</a:t>
            </a:r>
            <a:r>
              <a:rPr lang="en-US" altLang="zh-CN" sz="1600" dirty="0">
                <a:solidFill>
                  <a:srgbClr val="0000FF"/>
                </a:solidFill>
                <a:latin typeface="Microsoft JhengHei" panose="020B0604030504040204" pitchFamily="34" charset="-120"/>
                <a:ea typeface="Microsoft JhengHei" panose="020B0604030504040204" pitchFamily="34" charset="-120"/>
              </a:rPr>
              <a:t>. </a:t>
            </a:r>
            <a:r>
              <a:rPr lang="zh-CN" altLang="en-US" sz="1600" dirty="0">
                <a:solidFill>
                  <a:srgbClr val="0000FF"/>
                </a:solidFill>
                <a:latin typeface="Microsoft JhengHei" panose="020B0604030504040204" pitchFamily="34" charset="-120"/>
                <a:ea typeface="Microsoft JhengHei" panose="020B0604030504040204" pitchFamily="34" charset="-120"/>
              </a:rPr>
              <a:t>庫存處理 </a:t>
            </a:r>
            <a:r>
              <a:rPr lang="en-US" altLang="zh-CN" sz="1600" dirty="0">
                <a:solidFill>
                  <a:srgbClr val="0000FF"/>
                </a:solidFill>
                <a:latin typeface="Microsoft JhengHei" panose="020B0604030504040204" pitchFamily="34" charset="-120"/>
                <a:ea typeface="Microsoft JhengHei" panose="020B0604030504040204" pitchFamily="34" charset="-120"/>
              </a:rPr>
              <a:t>(Stock/Inventory</a:t>
            </a:r>
            <a:r>
              <a:rPr lang="en-US" altLang="zh-TW" sz="1600" dirty="0">
                <a:solidFill>
                  <a:srgbClr val="0000FF"/>
                </a:solidFill>
                <a:latin typeface="Microsoft JhengHei" panose="020B0604030504040204" pitchFamily="34" charset="-120"/>
                <a:ea typeface="Microsoft JhengHei" panose="020B0604030504040204" pitchFamily="34" charset="-120"/>
              </a:rPr>
              <a:t> Handling):</a:t>
            </a:r>
            <a:endParaRPr lang="en-US" altLang="zh-CN" sz="1600" dirty="0">
              <a:solidFill>
                <a:srgbClr val="0000FF"/>
              </a:solidFill>
              <a:latin typeface="Microsoft JhengHei" panose="020B0604030504040204" pitchFamily="34" charset="-120"/>
              <a:ea typeface="Microsoft JhengHei" panose="020B0604030504040204" pitchFamily="34" charset="-12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5"/>
          <p:cNvSpPr txBox="1">
            <a:spLocks noChangeArrowheads="1"/>
          </p:cNvSpPr>
          <p:nvPr/>
        </p:nvSpPr>
        <p:spPr bwMode="auto">
          <a:xfrm>
            <a:off x="0" y="1"/>
            <a:ext cx="12192000" cy="46196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a:solidFill>
                  <a:srgbClr val="FFFF00"/>
                </a:solidFill>
              </a:rPr>
              <a:t>Root Cause Analysis</a:t>
            </a:r>
            <a:endParaRPr lang="zh-CN" altLang="en-US" sz="2400" b="1">
              <a:solidFill>
                <a:srgbClr val="FFFF00"/>
              </a:solidFill>
            </a:endParaRPr>
          </a:p>
        </p:txBody>
      </p:sp>
      <p:cxnSp>
        <p:nvCxnSpPr>
          <p:cNvPr id="8" name="Straight Connector 7"/>
          <p:cNvCxnSpPr/>
          <p:nvPr/>
        </p:nvCxnSpPr>
        <p:spPr>
          <a:xfrm>
            <a:off x="1524000" y="495300"/>
            <a:ext cx="9144000" cy="1588"/>
          </a:xfrm>
          <a:prstGeom prst="line">
            <a:avLst/>
          </a:prstGeom>
        </p:spPr>
        <p:style>
          <a:lnRef idx="1">
            <a:schemeClr val="dk1"/>
          </a:lnRef>
          <a:fillRef idx="0">
            <a:schemeClr val="dk1"/>
          </a:fillRef>
          <a:effectRef idx="0">
            <a:schemeClr val="dk1"/>
          </a:effectRef>
          <a:fontRef idx="minor">
            <a:schemeClr val="tx1"/>
          </a:fontRef>
        </p:style>
      </p:cxnSp>
      <p:sp>
        <p:nvSpPr>
          <p:cNvPr id="9" name="Action Button: Home 8">
            <a:hlinkClick r:id="" action="ppaction://hlinkshowjump?jump=firstslide" highlightClick="1"/>
            <a:hlinkHover r:id="" action="ppaction://hlinkshowjump?jump=firstslide"/>
          </p:cNvPr>
          <p:cNvSpPr/>
          <p:nvPr/>
        </p:nvSpPr>
        <p:spPr>
          <a:xfrm>
            <a:off x="10134600" y="14288"/>
            <a:ext cx="533400" cy="442912"/>
          </a:xfrm>
          <a:prstGeom prst="actionButtonHom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defRPr/>
            </a:pPr>
            <a:endParaRPr lang="zh-CN" altLang="en-US" sz="1800">
              <a:solidFill>
                <a:srgbClr val="FFFFFF"/>
              </a:solidFill>
            </a:endParaRPr>
          </a:p>
        </p:txBody>
      </p:sp>
      <p:sp>
        <p:nvSpPr>
          <p:cNvPr id="9221" name="投影片編號版面配置區 2"/>
          <p:cNvSpPr>
            <a:spLocks noGrp="1" noChangeArrowheads="1"/>
          </p:cNvSpPr>
          <p:nvPr>
            <p:ph type="sldNum" sz="quarter" idx="12"/>
          </p:nvPr>
        </p:nvSpPr>
        <p:spPr bwMode="auto">
          <a:xfrm>
            <a:off x="8077200" y="613092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8B379020-E5B3-4A83-866E-00007C790A6C}" type="slidenum">
              <a:rPr lang="zh-CN" altLang="en-US" sz="1200">
                <a:solidFill>
                  <a:srgbClr val="898989"/>
                </a:solidFill>
              </a:rPr>
              <a:t>5</a:t>
            </a:fld>
            <a:endParaRPr lang="zh-CN" altLang="en-US" sz="1200">
              <a:solidFill>
                <a:srgbClr val="898989"/>
              </a:solidFill>
            </a:endParaRPr>
          </a:p>
        </p:txBody>
      </p:sp>
      <p:sp>
        <p:nvSpPr>
          <p:cNvPr id="9223" name="Text Box 5"/>
          <p:cNvSpPr txBox="1">
            <a:spLocks noChangeArrowheads="1"/>
          </p:cNvSpPr>
          <p:nvPr/>
        </p:nvSpPr>
        <p:spPr bwMode="auto">
          <a:xfrm>
            <a:off x="264795" y="848360"/>
            <a:ext cx="11927205" cy="173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ts val="2000"/>
              </a:lnSpc>
              <a:spcBef>
                <a:spcPts val="400"/>
              </a:spcBef>
              <a:buNone/>
            </a:pPr>
            <a:r>
              <a:rPr lang="en-US" altLang="zh-CN" sz="1400" dirty="0">
                <a:latin typeface="Microsoft JhengHei" panose="020B0604030504040204" pitchFamily="34" charset="-120"/>
                <a:ea typeface="Microsoft JhengHei" panose="020B0604030504040204" pitchFamily="34" charset="-120"/>
              </a:rPr>
              <a:t>3.1 </a:t>
            </a:r>
            <a:r>
              <a:rPr lang="zh-CN" altLang="en-US" sz="1400" dirty="0">
                <a:latin typeface="Microsoft JhengHei" panose="020B0604030504040204" pitchFamily="34" charset="-120"/>
                <a:ea typeface="Microsoft JhengHei" panose="020B0604030504040204" pitchFamily="34" charset="-120"/>
              </a:rPr>
              <a:t>不良原因分析</a:t>
            </a:r>
            <a:r>
              <a:rPr lang="en-US" altLang="zh-CN" sz="1400" dirty="0">
                <a:latin typeface="Microsoft JhengHei" panose="020B0604030504040204" pitchFamily="34" charset="-120"/>
                <a:ea typeface="Microsoft JhengHei" panose="020B0604030504040204" pitchFamily="34" charset="-120"/>
              </a:rPr>
              <a:t>: 3.1 Analysis of Defect Causes:</a:t>
            </a:r>
          </a:p>
          <a:p>
            <a:pPr>
              <a:lnSpc>
                <a:spcPts val="2000"/>
              </a:lnSpc>
              <a:spcBef>
                <a:spcPts val="400"/>
              </a:spcBef>
              <a:buNone/>
            </a:pPr>
            <a:r>
              <a:rPr lang="en-US" altLang="zh-CN" sz="1400" dirty="0" smtClean="0">
                <a:latin typeface="Microsoft JhengHei" panose="020B0604030504040204" pitchFamily="34" charset="-120"/>
                <a:ea typeface="Microsoft JhengHei" panose="020B0604030504040204" pitchFamily="34" charset="-120"/>
              </a:rPr>
              <a:t>3.1.1  </a:t>
            </a:r>
            <a:r>
              <a:rPr lang="zh-CN" altLang="en-US" sz="1400" dirty="0" smtClean="0">
                <a:latin typeface="Microsoft JhengHei" panose="020B0604030504040204" pitchFamily="34" charset="-120"/>
                <a:ea typeface="Microsoft JhengHei" panose="020B0604030504040204" pitchFamily="34" charset="-120"/>
              </a:rPr>
              <a:t>對</a:t>
            </a:r>
            <a:r>
              <a:rPr lang="en-US" altLang="zh-CN" sz="1400" dirty="0" smtClean="0">
                <a:latin typeface="Microsoft JhengHei" panose="020B0604030504040204" pitchFamily="34" charset="-120"/>
                <a:ea typeface="Microsoft JhengHei" panose="020B0604030504040204" pitchFamily="34" charset="-120"/>
              </a:rPr>
              <a:t>1#</a:t>
            </a:r>
            <a:r>
              <a:rPr lang="zh-CN" altLang="en-US" sz="1400" dirty="0" smtClean="0">
                <a:latin typeface="Microsoft JhengHei" panose="020B0604030504040204" pitchFamily="34" charset="-120"/>
              </a:rPr>
              <a:t>、</a:t>
            </a:r>
            <a:r>
              <a:rPr lang="en-US" altLang="zh-CN" sz="1400" dirty="0" smtClean="0">
                <a:latin typeface="Microsoft JhengHei" panose="020B0604030504040204" pitchFamily="34" charset="-120"/>
                <a:ea typeface="Microsoft JhengHei" panose="020B0604030504040204" pitchFamily="34" charset="-120"/>
                <a:sym typeface="+mn-ea"/>
              </a:rPr>
              <a:t>2#</a:t>
            </a:r>
            <a:r>
              <a:rPr lang="zh-CN" altLang="en-US" sz="1400" dirty="0" smtClean="0">
                <a:latin typeface="Microsoft JhengHei" panose="020B0604030504040204" pitchFamily="34" charset="-120"/>
                <a:ea typeface="Microsoft JhengHei" panose="020B0604030504040204" pitchFamily="34" charset="-120"/>
              </a:rPr>
              <a:t>不良</a:t>
            </a:r>
            <a:r>
              <a:rPr lang="en-US" altLang="zh-CN" sz="1400" dirty="0" smtClean="0">
                <a:latin typeface="Microsoft JhengHei" panose="020B0604030504040204" pitchFamily="34" charset="-120"/>
                <a:ea typeface="Microsoft JhengHei" panose="020B0604030504040204" pitchFamily="34" charset="-120"/>
              </a:rPr>
              <a:t>sample</a:t>
            </a:r>
            <a:r>
              <a:rPr lang="zh-CN" altLang="en-US" sz="1400" dirty="0" smtClean="0">
                <a:latin typeface="Microsoft JhengHei" panose="020B0604030504040204" pitchFamily="34" charset="-120"/>
              </a:rPr>
              <a:t>电气</a:t>
            </a:r>
            <a:r>
              <a:rPr lang="zh-CN" altLang="en-US" sz="1400" dirty="0" smtClean="0">
                <a:latin typeface="Microsoft JhengHei" panose="020B0604030504040204" pitchFamily="34" charset="-120"/>
                <a:ea typeface="Microsoft JhengHei" panose="020B0604030504040204" pitchFamily="34" charset="-120"/>
              </a:rPr>
              <a:t>復測，</a:t>
            </a:r>
            <a:r>
              <a:rPr lang="zh-CN" altLang="en-US" sz="1400" dirty="0" smtClean="0">
                <a:latin typeface="Microsoft JhengHei" panose="020B0604030504040204" pitchFamily="34" charset="-120"/>
                <a:ea typeface="Microsoft JhengHei" panose="020B0604030504040204" pitchFamily="34" charset="-120"/>
                <a:sym typeface="+mn-ea"/>
              </a:rPr>
              <a:t>折彎</a:t>
            </a:r>
            <a:r>
              <a:rPr lang="en-US" altLang="zh-CN" sz="1400" dirty="0" smtClean="0">
                <a:latin typeface="Microsoft JhengHei" panose="020B0604030504040204" pitchFamily="34" charset="-120"/>
                <a:ea typeface="Microsoft JhengHei" panose="020B0604030504040204" pitchFamily="34" charset="-120"/>
                <a:sym typeface="+mn-ea"/>
              </a:rPr>
              <a:t>90</a:t>
            </a:r>
            <a:r>
              <a:rPr lang="zh-CN" altLang="en-US" sz="1400" dirty="0" smtClean="0">
                <a:latin typeface="Microsoft JhengHei" panose="020B0604030504040204" pitchFamily="34" charset="-120"/>
                <a:ea typeface="Microsoft JhengHei" panose="020B0604030504040204" pitchFamily="34" charset="-120"/>
                <a:sym typeface="+mn-ea"/>
              </a:rPr>
              <a:t>度摇摆测试，</a:t>
            </a:r>
            <a:r>
              <a:rPr lang="zh-CN" altLang="en-US" sz="1400" dirty="0" smtClean="0">
                <a:latin typeface="Microsoft JhengHei" panose="020B0604030504040204" pitchFamily="34" charset="-120"/>
                <a:ea typeface="Microsoft JhengHei" panose="020B0604030504040204" pitchFamily="34" charset="-120"/>
              </a:rPr>
              <a:t>發現摇摆瞬断不良，不良</a:t>
            </a:r>
            <a:r>
              <a:rPr lang="en-US" altLang="zh-CN" sz="1400" dirty="0" smtClean="0">
                <a:latin typeface="Microsoft JhengHei" panose="020B0604030504040204" pitchFamily="34" charset="-120"/>
                <a:ea typeface="Microsoft JhengHei" panose="020B0604030504040204" pitchFamily="34" charset="-120"/>
              </a:rPr>
              <a:t>PIN</a:t>
            </a:r>
            <a:r>
              <a:rPr lang="zh-CN" altLang="en-US" sz="1400" dirty="0" smtClean="0">
                <a:latin typeface="Microsoft JhengHei" panose="020B0604030504040204" pitchFamily="34" charset="-120"/>
              </a:rPr>
              <a:t>显示都</a:t>
            </a:r>
            <a:r>
              <a:rPr lang="zh-CN" altLang="en-US" sz="1400" dirty="0" smtClean="0">
                <a:latin typeface="Microsoft JhengHei" panose="020B0604030504040204" pitchFamily="34" charset="-120"/>
                <a:ea typeface="Microsoft JhengHei" panose="020B0604030504040204" pitchFamily="34" charset="-120"/>
              </a:rPr>
              <a:t>為第</a:t>
            </a:r>
            <a:r>
              <a:rPr lang="en-US" altLang="zh-CN" sz="1400" dirty="0" smtClean="0">
                <a:latin typeface="Microsoft JhengHei" panose="020B0604030504040204" pitchFamily="34" charset="-120"/>
                <a:ea typeface="Microsoft JhengHei" panose="020B0604030504040204" pitchFamily="34" charset="-120"/>
              </a:rPr>
              <a:t>19PIN</a:t>
            </a:r>
            <a:r>
              <a:rPr lang="zh-CN" altLang="en-US" sz="1400" dirty="0" smtClean="0">
                <a:latin typeface="Microsoft JhengHei" panose="020B0604030504040204" pitchFamily="34" charset="-120"/>
              </a:rPr>
              <a:t>断路，如下图</a:t>
            </a:r>
            <a:r>
              <a:rPr lang="en-US" altLang="zh-CN" sz="1400" dirty="0">
                <a:latin typeface="Microsoft JhengHei" panose="020B0604030504040204" pitchFamily="34" charset="-120"/>
                <a:ea typeface="Microsoft JhengHei" panose="020B0604030504040204" pitchFamily="34" charset="-120"/>
              </a:rPr>
              <a:t>3.1.1 For the defective samples 1# and 2#, after retesting the electrical properties and conducting a 90-degree bending and shaking test, it was found that the shaking test resulted in intermittent disconnections. The defective pins were identified as the 19th pin being open-circuited, as shown in the figure below</a:t>
            </a:r>
          </a:p>
          <a:p>
            <a:pPr>
              <a:lnSpc>
                <a:spcPts val="2000"/>
              </a:lnSpc>
              <a:spcBef>
                <a:spcPts val="400"/>
              </a:spcBef>
              <a:buNone/>
            </a:pPr>
            <a:r>
              <a:rPr lang="en-US" altLang="zh-CN" sz="1400" dirty="0">
                <a:latin typeface="Microsoft JhengHei" panose="020B0604030504040204" pitchFamily="34" charset="-120"/>
                <a:ea typeface="Microsoft JhengHei" panose="020B0604030504040204" pitchFamily="34" charset="-120"/>
              </a:rPr>
              <a:t>   </a:t>
            </a:r>
            <a:r>
              <a:rPr lang="en-US" altLang="zh-CN" sz="1400" dirty="0" smtClean="0">
                <a:latin typeface="Microsoft JhengHei" panose="020B0604030504040204" pitchFamily="34" charset="-120"/>
                <a:ea typeface="Microsoft JhengHei" panose="020B0604030504040204" pitchFamily="34" charset="-120"/>
              </a:rPr>
              <a:t>    </a:t>
            </a:r>
            <a:r>
              <a:rPr lang="zh-CN" altLang="en-US" sz="1400" dirty="0" smtClean="0">
                <a:latin typeface="Microsoft JhengHei" panose="020B0604030504040204" pitchFamily="34" charset="-120"/>
              </a:rPr>
              <a:t>对</a:t>
            </a:r>
            <a:r>
              <a:rPr lang="en-US" altLang="zh-CN" sz="1400" dirty="0" smtClean="0">
                <a:latin typeface="Microsoft JhengHei" panose="020B0604030504040204" pitchFamily="34" charset="-120"/>
                <a:sym typeface="+mn-ea"/>
              </a:rPr>
              <a:t>3#</a:t>
            </a:r>
            <a:r>
              <a:rPr lang="zh-CN" altLang="en-US" sz="1400" dirty="0" smtClean="0">
                <a:latin typeface="Microsoft JhengHei" panose="020B0604030504040204" pitchFamily="34" charset="-120"/>
                <a:sym typeface="+mn-ea"/>
              </a:rPr>
              <a:t>外观不良样品，电气测试</a:t>
            </a:r>
            <a:r>
              <a:rPr lang="en-US" altLang="zh-CN" sz="1400" dirty="0" smtClean="0">
                <a:latin typeface="Microsoft JhengHei" panose="020B0604030504040204" pitchFamily="34" charset="-120"/>
                <a:sym typeface="+mn-ea"/>
              </a:rPr>
              <a:t>OK  </a:t>
            </a:r>
            <a:r>
              <a:rPr lang="en-US" altLang="zh-CN" sz="1400" dirty="0">
                <a:latin typeface="Microsoft JhengHei" panose="020B0604030504040204" pitchFamily="34" charset="-120"/>
                <a:ea typeface="Microsoft JhengHei" panose="020B0604030504040204" pitchFamily="34" charset="-120"/>
              </a:rPr>
              <a:t>For the 3# sample with appearance defects, the electrical test was OK.</a:t>
            </a:r>
          </a:p>
        </p:txBody>
      </p:sp>
      <p:sp>
        <p:nvSpPr>
          <p:cNvPr id="9224" name="Text Box 1215"/>
          <p:cNvSpPr txBox="1">
            <a:spLocks noChangeArrowheads="1"/>
          </p:cNvSpPr>
          <p:nvPr/>
        </p:nvSpPr>
        <p:spPr bwMode="auto">
          <a:xfrm>
            <a:off x="71991" y="425279"/>
            <a:ext cx="3138488" cy="416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50000"/>
              </a:lnSpc>
              <a:spcBef>
                <a:spcPct val="0"/>
              </a:spcBef>
              <a:buNone/>
            </a:pPr>
            <a:r>
              <a:rPr lang="zh-CN" altLang="en-US" sz="1600" dirty="0">
                <a:solidFill>
                  <a:srgbClr val="0000FF"/>
                </a:solidFill>
                <a:latin typeface="Microsoft JhengHei" panose="020B0604030504040204" pitchFamily="34" charset="-120"/>
                <a:ea typeface="Microsoft JhengHei" panose="020B0604030504040204" pitchFamily="34" charset="-120"/>
              </a:rPr>
              <a:t>三</a:t>
            </a:r>
            <a:r>
              <a:rPr lang="en-US" altLang="zh-TW" sz="1600" dirty="0">
                <a:solidFill>
                  <a:srgbClr val="0000FF"/>
                </a:solidFill>
                <a:latin typeface="Microsoft JhengHei" panose="020B0604030504040204" pitchFamily="34" charset="-120"/>
                <a:ea typeface="Microsoft JhengHei" panose="020B0604030504040204" pitchFamily="34" charset="-120"/>
              </a:rPr>
              <a:t>. </a:t>
            </a:r>
            <a:r>
              <a:rPr lang="zh-CN" altLang="en-US" sz="1600" dirty="0">
                <a:solidFill>
                  <a:srgbClr val="0000FF"/>
                </a:solidFill>
                <a:latin typeface="Microsoft JhengHei" panose="020B0604030504040204" pitchFamily="34" charset="-120"/>
                <a:ea typeface="Microsoft JhengHei" panose="020B0604030504040204" pitchFamily="34" charset="-120"/>
              </a:rPr>
              <a:t>不良分析</a:t>
            </a:r>
            <a:r>
              <a:rPr lang="en-US" altLang="zh-CN" sz="1600" dirty="0">
                <a:solidFill>
                  <a:srgbClr val="0000FF"/>
                </a:solidFill>
                <a:latin typeface="Microsoft JhengHei" panose="020B0604030504040204" pitchFamily="34" charset="-120"/>
                <a:ea typeface="Microsoft JhengHei" panose="020B0604030504040204" pitchFamily="34" charset="-120"/>
              </a:rPr>
              <a:t>(Failure Analysis):</a:t>
            </a:r>
            <a:endParaRPr lang="en-US" altLang="zh-TW" sz="1600" dirty="0">
              <a:solidFill>
                <a:srgbClr val="0000FF"/>
              </a:solidFill>
              <a:latin typeface="Microsoft JhengHei" panose="020B0604030504040204" pitchFamily="34" charset="-120"/>
              <a:ea typeface="Microsoft JhengHei" panose="020B0604030504040204" pitchFamily="34" charset="-120"/>
            </a:endParaRPr>
          </a:p>
        </p:txBody>
      </p:sp>
      <p:pic>
        <p:nvPicPr>
          <p:cNvPr id="2" name="图片 1"/>
          <p:cNvPicPr>
            <a:picLocks noChangeAspect="1"/>
          </p:cNvPicPr>
          <p:nvPr/>
        </p:nvPicPr>
        <p:blipFill>
          <a:blip r:embed="rId2"/>
          <a:stretch>
            <a:fillRect/>
          </a:stretch>
        </p:blipFill>
        <p:spPr>
          <a:xfrm>
            <a:off x="264795" y="2683312"/>
            <a:ext cx="4732655" cy="3210500"/>
          </a:xfrm>
          <a:prstGeom prst="rect">
            <a:avLst/>
          </a:prstGeom>
        </p:spPr>
      </p:pic>
      <p:pic>
        <p:nvPicPr>
          <p:cNvPr id="3" name="图片 2"/>
          <p:cNvPicPr>
            <a:picLocks noChangeAspect="1"/>
          </p:cNvPicPr>
          <p:nvPr/>
        </p:nvPicPr>
        <p:blipFill>
          <a:blip r:embed="rId3"/>
          <a:stretch>
            <a:fillRect/>
          </a:stretch>
        </p:blipFill>
        <p:spPr>
          <a:xfrm>
            <a:off x="7208539" y="2784852"/>
            <a:ext cx="4370070" cy="3108960"/>
          </a:xfrm>
          <a:prstGeom prst="rect">
            <a:avLst/>
          </a:prstGeom>
        </p:spPr>
      </p:pic>
      <p:sp>
        <p:nvSpPr>
          <p:cNvPr id="7" name="矩形 6"/>
          <p:cNvSpPr/>
          <p:nvPr/>
        </p:nvSpPr>
        <p:spPr>
          <a:xfrm>
            <a:off x="1193942" y="5930788"/>
            <a:ext cx="1863156" cy="7654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a:p>
            <a:r>
              <a:rPr lang="zh-CN" altLang="zh-TW" sz="1400" dirty="0" smtClean="0">
                <a:solidFill>
                  <a:schemeClr val="tx1"/>
                </a:solidFill>
              </a:rPr>
              <a:t>摇</a:t>
            </a:r>
            <a:r>
              <a:rPr lang="zh-CN" altLang="zh-TW" sz="1400" dirty="0">
                <a:solidFill>
                  <a:schemeClr val="tx1"/>
                </a:solidFill>
              </a:rPr>
              <a:t>摆</a:t>
            </a:r>
            <a:r>
              <a:rPr lang="zh-CN" altLang="zh-TW" sz="1400" dirty="0" smtClean="0">
                <a:solidFill>
                  <a:schemeClr val="tx1"/>
                </a:solidFill>
              </a:rPr>
              <a:t>前</a:t>
            </a:r>
            <a:endParaRPr lang="en-US" altLang="zh-CN" sz="1400" dirty="0" smtClean="0">
              <a:solidFill>
                <a:schemeClr val="tx1"/>
              </a:solidFill>
            </a:endParaRPr>
          </a:p>
          <a:p>
            <a:r>
              <a:rPr lang="en-US" altLang="zh-CN" sz="1400" dirty="0" smtClean="0">
                <a:solidFill>
                  <a:schemeClr val="tx1"/>
                </a:solidFill>
                <a:latin typeface="黑体" panose="02010609060101010101" charset="-122"/>
                <a:ea typeface="黑体" panose="02010609060101010101" charset="-122"/>
              </a:rPr>
              <a:t>Before </a:t>
            </a:r>
            <a:r>
              <a:rPr lang="en-US" altLang="zh-CN" sz="1400" dirty="0">
                <a:solidFill>
                  <a:schemeClr val="tx1"/>
                </a:solidFill>
                <a:latin typeface="黑体" panose="02010609060101010101" charset="-122"/>
                <a:ea typeface="黑体" panose="02010609060101010101" charset="-122"/>
              </a:rPr>
              <a:t>shaking</a:t>
            </a:r>
          </a:p>
          <a:p>
            <a:pPr algn="ctr"/>
            <a:endParaRPr lang="zh-CN" altLang="zh-TW" dirty="0">
              <a:solidFill>
                <a:schemeClr val="tx1"/>
              </a:solidFill>
            </a:endParaRPr>
          </a:p>
        </p:txBody>
      </p:sp>
      <p:sp>
        <p:nvSpPr>
          <p:cNvPr id="10" name="矩形 9"/>
          <p:cNvSpPr/>
          <p:nvPr/>
        </p:nvSpPr>
        <p:spPr>
          <a:xfrm>
            <a:off x="8220179" y="5930787"/>
            <a:ext cx="2686088" cy="7654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dirty="0" smtClean="0"/>
          </a:p>
          <a:p>
            <a:r>
              <a:rPr lang="zh-CN" altLang="zh-TW" sz="1400" dirty="0" smtClean="0">
                <a:solidFill>
                  <a:schemeClr val="tx1"/>
                </a:solidFill>
              </a:rPr>
              <a:t>摇</a:t>
            </a:r>
            <a:r>
              <a:rPr lang="zh-CN" altLang="zh-TW" sz="1400" dirty="0">
                <a:solidFill>
                  <a:schemeClr val="tx1"/>
                </a:solidFill>
              </a:rPr>
              <a:t>摆后，断</a:t>
            </a:r>
            <a:r>
              <a:rPr lang="en-US" altLang="zh-CN" sz="1400" dirty="0" smtClean="0">
                <a:solidFill>
                  <a:schemeClr val="tx1"/>
                </a:solidFill>
              </a:rPr>
              <a:t>19PIN</a:t>
            </a:r>
          </a:p>
          <a:p>
            <a:r>
              <a:rPr lang="en-US" altLang="zh-CN" sz="1400" dirty="0">
                <a:solidFill>
                  <a:schemeClr val="tx1"/>
                </a:solidFill>
                <a:latin typeface="黑体" panose="02010609060101010101" charset="-122"/>
                <a:ea typeface="黑体" panose="02010609060101010101" charset="-122"/>
              </a:rPr>
              <a:t>After shaking, the 19th pin is disconnected.</a:t>
            </a:r>
          </a:p>
          <a:p>
            <a:endParaRPr lang="en-US" altLang="zh-CN" sz="1400" dirty="0">
              <a:solidFill>
                <a:schemeClr val="tx1"/>
              </a:solidFill>
            </a:endParaRPr>
          </a:p>
        </p:txBody>
      </p:sp>
      <p:sp>
        <p:nvSpPr>
          <p:cNvPr id="11" name="向右箭號 19"/>
          <p:cNvSpPr/>
          <p:nvPr/>
        </p:nvSpPr>
        <p:spPr>
          <a:xfrm>
            <a:off x="5572693" y="3971661"/>
            <a:ext cx="882698" cy="5322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5"/>
          <p:cNvSpPr txBox="1">
            <a:spLocks noChangeArrowheads="1"/>
          </p:cNvSpPr>
          <p:nvPr/>
        </p:nvSpPr>
        <p:spPr bwMode="auto">
          <a:xfrm>
            <a:off x="0" y="1"/>
            <a:ext cx="12192000" cy="46196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a:solidFill>
                  <a:srgbClr val="FFFF00"/>
                </a:solidFill>
              </a:rPr>
              <a:t>Root Cause Analysis</a:t>
            </a:r>
            <a:endParaRPr lang="zh-CN" altLang="en-US" sz="2400" b="1">
              <a:solidFill>
                <a:srgbClr val="FFFF00"/>
              </a:solidFill>
            </a:endParaRPr>
          </a:p>
        </p:txBody>
      </p:sp>
      <p:cxnSp>
        <p:nvCxnSpPr>
          <p:cNvPr id="8" name="Straight Connector 7"/>
          <p:cNvCxnSpPr/>
          <p:nvPr/>
        </p:nvCxnSpPr>
        <p:spPr>
          <a:xfrm>
            <a:off x="1524000" y="495300"/>
            <a:ext cx="9144000" cy="1588"/>
          </a:xfrm>
          <a:prstGeom prst="line">
            <a:avLst/>
          </a:prstGeom>
        </p:spPr>
        <p:style>
          <a:lnRef idx="1">
            <a:schemeClr val="dk1"/>
          </a:lnRef>
          <a:fillRef idx="0">
            <a:schemeClr val="dk1"/>
          </a:fillRef>
          <a:effectRef idx="0">
            <a:schemeClr val="dk1"/>
          </a:effectRef>
          <a:fontRef idx="minor">
            <a:schemeClr val="tx1"/>
          </a:fontRef>
        </p:style>
      </p:cxnSp>
      <p:sp>
        <p:nvSpPr>
          <p:cNvPr id="9" name="Action Button: Home 8">
            <a:hlinkClick r:id="" action="ppaction://hlinkshowjump?jump=firstslide" highlightClick="1"/>
            <a:hlinkHover r:id="" action="ppaction://hlinkshowjump?jump=firstslide"/>
          </p:cNvPr>
          <p:cNvSpPr/>
          <p:nvPr/>
        </p:nvSpPr>
        <p:spPr>
          <a:xfrm>
            <a:off x="10134600" y="14288"/>
            <a:ext cx="533400" cy="442912"/>
          </a:xfrm>
          <a:prstGeom prst="actionButtonHom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defRPr/>
            </a:pPr>
            <a:endParaRPr lang="zh-CN" altLang="en-US" sz="1800">
              <a:solidFill>
                <a:srgbClr val="FFFFFF"/>
              </a:solidFill>
            </a:endParaRPr>
          </a:p>
        </p:txBody>
      </p:sp>
      <p:sp>
        <p:nvSpPr>
          <p:cNvPr id="9223" name="Text Box 5"/>
          <p:cNvSpPr txBox="1">
            <a:spLocks noChangeArrowheads="1"/>
          </p:cNvSpPr>
          <p:nvPr/>
        </p:nvSpPr>
        <p:spPr bwMode="auto">
          <a:xfrm>
            <a:off x="122832" y="1001858"/>
            <a:ext cx="12127372"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ts val="2000"/>
              </a:lnSpc>
              <a:spcBef>
                <a:spcPts val="400"/>
              </a:spcBef>
              <a:buNone/>
            </a:pPr>
            <a:r>
              <a:rPr lang="en-US" altLang="zh-CN" sz="1400" dirty="0" smtClean="0">
                <a:latin typeface="Microsoft JhengHei" panose="020B0604030504040204" pitchFamily="34" charset="-120"/>
                <a:ea typeface="Microsoft JhengHei" panose="020B0604030504040204" pitchFamily="34" charset="-120"/>
              </a:rPr>
              <a:t>3.2 </a:t>
            </a:r>
            <a:r>
              <a:rPr lang="zh-CN" altLang="en-US" sz="1400" dirty="0">
                <a:latin typeface="Microsoft JhengHei" panose="020B0604030504040204" pitchFamily="34" charset="-120"/>
                <a:ea typeface="Microsoft JhengHei" panose="020B0604030504040204" pitchFamily="34" charset="-120"/>
              </a:rPr>
              <a:t>不良原因分析</a:t>
            </a:r>
            <a:r>
              <a:rPr lang="en-US" altLang="zh-CN" sz="1400" dirty="0">
                <a:latin typeface="Microsoft JhengHei" panose="020B0604030504040204" pitchFamily="34" charset="-120"/>
                <a:ea typeface="Microsoft JhengHei" panose="020B0604030504040204" pitchFamily="34" charset="-120"/>
              </a:rPr>
              <a:t>:Analysis of the cause of the defect:</a:t>
            </a:r>
          </a:p>
          <a:p>
            <a:pPr>
              <a:lnSpc>
                <a:spcPts val="2000"/>
              </a:lnSpc>
              <a:spcBef>
                <a:spcPts val="400"/>
              </a:spcBef>
              <a:buNone/>
            </a:pPr>
            <a:r>
              <a:rPr lang="en-US" altLang="zh-CN" sz="1400" dirty="0" smtClean="0">
                <a:latin typeface="Microsoft JhengHei" panose="020B0604030504040204" pitchFamily="34" charset="-120"/>
                <a:ea typeface="Microsoft JhengHei" panose="020B0604030504040204" pitchFamily="34" charset="-120"/>
              </a:rPr>
              <a:t>3.2.1  </a:t>
            </a:r>
            <a:r>
              <a:rPr lang="zh-CN" altLang="en-US" sz="1400" dirty="0" smtClean="0">
                <a:latin typeface="Microsoft JhengHei" panose="020B0604030504040204" pitchFamily="34" charset="-120"/>
                <a:ea typeface="Microsoft JhengHei" panose="020B0604030504040204" pitchFamily="34" charset="-120"/>
              </a:rPr>
              <a:t>對</a:t>
            </a:r>
            <a:r>
              <a:rPr lang="en-US" altLang="zh-CN" sz="1400" dirty="0" smtClean="0">
                <a:latin typeface="Microsoft JhengHei" panose="020B0604030504040204" pitchFamily="34" charset="-120"/>
                <a:ea typeface="Microsoft JhengHei" panose="020B0604030504040204" pitchFamily="34" charset="-120"/>
              </a:rPr>
              <a:t>1#</a:t>
            </a:r>
            <a:r>
              <a:rPr lang="zh-CN" altLang="en-US" sz="1400" dirty="0" smtClean="0">
                <a:latin typeface="Microsoft JhengHei" panose="020B0604030504040204" pitchFamily="34" charset="-120"/>
              </a:rPr>
              <a:t>、</a:t>
            </a:r>
            <a:r>
              <a:rPr lang="en-US" altLang="zh-CN" sz="1400" dirty="0" smtClean="0">
                <a:latin typeface="Microsoft JhengHei" panose="020B0604030504040204" pitchFamily="34" charset="-120"/>
                <a:ea typeface="Microsoft JhengHei" panose="020B0604030504040204" pitchFamily="34" charset="-120"/>
                <a:sym typeface="+mn-ea"/>
              </a:rPr>
              <a:t>2#</a:t>
            </a:r>
            <a:r>
              <a:rPr lang="zh-CN" altLang="en-US" sz="1400" dirty="0" smtClean="0">
                <a:latin typeface="Microsoft JhengHei" panose="020B0604030504040204" pitchFamily="34" charset="-120"/>
                <a:ea typeface="Microsoft JhengHei" panose="020B0604030504040204" pitchFamily="34" charset="-120"/>
              </a:rPr>
              <a:t>不良</a:t>
            </a:r>
            <a:r>
              <a:rPr lang="en-US" altLang="zh-CN" sz="1400" dirty="0" smtClean="0">
                <a:latin typeface="Microsoft JhengHei" panose="020B0604030504040204" pitchFamily="34" charset="-120"/>
                <a:ea typeface="Microsoft JhengHei" panose="020B0604030504040204" pitchFamily="34" charset="-120"/>
              </a:rPr>
              <a:t>sample</a:t>
            </a:r>
            <a:r>
              <a:rPr lang="zh-CN" altLang="en-US" sz="1400" dirty="0" smtClean="0">
                <a:latin typeface="Microsoft JhengHei" panose="020B0604030504040204" pitchFamily="34" charset="-120"/>
              </a:rPr>
              <a:t>，做电视测试，当进行上下</a:t>
            </a:r>
            <a:r>
              <a:rPr lang="en-US" altLang="zh-CN" sz="1400" dirty="0" smtClean="0">
                <a:latin typeface="Microsoft JhengHei" panose="020B0604030504040204" pitchFamily="34" charset="-120"/>
              </a:rPr>
              <a:t>90</a:t>
            </a:r>
            <a:r>
              <a:rPr lang="zh-CN" altLang="en-US" sz="1400" dirty="0" smtClean="0">
                <a:latin typeface="Microsoft JhengHei" panose="020B0604030504040204" pitchFamily="34" charset="-120"/>
              </a:rPr>
              <a:t>度摇摆时，出现瞬间黑屏现象，如下图</a:t>
            </a:r>
            <a:r>
              <a:rPr lang="en-US" altLang="zh-CN" sz="1400" dirty="0" smtClean="0">
                <a:latin typeface="Microsoft JhengHei" panose="020B0604030504040204" pitchFamily="34" charset="-120"/>
              </a:rPr>
              <a:t>For the defective samples 1# and 2#, when conducting a TV test and performing a 90-degree up-and-down shaking test, an instantaneous black screen phenomenon occurred, as shown in the figure below.</a:t>
            </a:r>
          </a:p>
          <a:p>
            <a:pPr>
              <a:lnSpc>
                <a:spcPts val="2000"/>
              </a:lnSpc>
              <a:spcBef>
                <a:spcPts val="400"/>
              </a:spcBef>
              <a:buNone/>
            </a:pPr>
            <a:r>
              <a:rPr lang="zh-CN" altLang="en-US" sz="1400" dirty="0" smtClean="0">
                <a:latin typeface="Microsoft JhengHei" panose="020B0604030504040204" pitchFamily="34" charset="-120"/>
              </a:rPr>
              <a:t> </a:t>
            </a:r>
            <a:r>
              <a:rPr lang="en-US" altLang="zh-CN" sz="1400" dirty="0" smtClean="0">
                <a:latin typeface="Microsoft JhengHei" panose="020B0604030504040204" pitchFamily="34" charset="-120"/>
              </a:rPr>
              <a:t>          </a:t>
            </a:r>
            <a:r>
              <a:rPr lang="zh-CN" altLang="en-US" sz="1400" dirty="0" smtClean="0">
                <a:latin typeface="Microsoft JhengHei" panose="020B0604030504040204" pitchFamily="34" charset="-120"/>
              </a:rPr>
              <a:t>对</a:t>
            </a:r>
            <a:r>
              <a:rPr lang="en-US" altLang="zh-CN" sz="1400" dirty="0" smtClean="0">
                <a:latin typeface="Microsoft JhengHei" panose="020B0604030504040204" pitchFamily="34" charset="-120"/>
              </a:rPr>
              <a:t>3#</a:t>
            </a:r>
            <a:r>
              <a:rPr lang="zh-CN" altLang="en-US" sz="1400" dirty="0" smtClean="0">
                <a:latin typeface="Microsoft JhengHei" panose="020B0604030504040204" pitchFamily="34" charset="-120"/>
              </a:rPr>
              <a:t>外观不良样品，测试电视</a:t>
            </a:r>
            <a:r>
              <a:rPr lang="en-US" altLang="zh-CN" sz="1400" dirty="0" smtClean="0">
                <a:latin typeface="Microsoft JhengHei" panose="020B0604030504040204" pitchFamily="34" charset="-120"/>
              </a:rPr>
              <a:t>OK </a:t>
            </a:r>
            <a:r>
              <a:rPr lang="en-US" altLang="zh-CN" sz="1400" dirty="0">
                <a:latin typeface="Microsoft JhengHei" panose="020B0604030504040204" pitchFamily="34" charset="-120"/>
                <a:ea typeface="Microsoft JhengHei" panose="020B0604030504040204" pitchFamily="34" charset="-120"/>
              </a:rPr>
              <a:t>For the sample 3# with appearance defects, the TV test was OK</a:t>
            </a:r>
          </a:p>
          <a:p>
            <a:pPr>
              <a:lnSpc>
                <a:spcPts val="2000"/>
              </a:lnSpc>
              <a:spcBef>
                <a:spcPts val="400"/>
              </a:spcBef>
              <a:buNone/>
            </a:pPr>
            <a:endParaRPr lang="en-US" altLang="zh-CN" sz="1400" dirty="0">
              <a:latin typeface="Microsoft JhengHei" panose="020B0604030504040204" pitchFamily="34" charset="-120"/>
              <a:ea typeface="Microsoft JhengHei" panose="020B0604030504040204" pitchFamily="34" charset="-120"/>
            </a:endParaRPr>
          </a:p>
        </p:txBody>
      </p:sp>
      <p:sp>
        <p:nvSpPr>
          <p:cNvPr id="9224" name="Text Box 1215"/>
          <p:cNvSpPr txBox="1">
            <a:spLocks noChangeArrowheads="1"/>
          </p:cNvSpPr>
          <p:nvPr/>
        </p:nvSpPr>
        <p:spPr bwMode="auto">
          <a:xfrm>
            <a:off x="81888" y="491722"/>
            <a:ext cx="3138488" cy="416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50000"/>
              </a:lnSpc>
              <a:spcBef>
                <a:spcPct val="0"/>
              </a:spcBef>
              <a:buNone/>
            </a:pPr>
            <a:r>
              <a:rPr lang="zh-CN" altLang="en-US" sz="1600" dirty="0">
                <a:solidFill>
                  <a:srgbClr val="0000FF"/>
                </a:solidFill>
                <a:latin typeface="Microsoft JhengHei" panose="020B0604030504040204" pitchFamily="34" charset="-120"/>
                <a:ea typeface="Microsoft JhengHei" panose="020B0604030504040204" pitchFamily="34" charset="-120"/>
              </a:rPr>
              <a:t>三</a:t>
            </a:r>
            <a:r>
              <a:rPr lang="en-US" altLang="zh-TW" sz="1600" dirty="0">
                <a:solidFill>
                  <a:srgbClr val="0000FF"/>
                </a:solidFill>
                <a:latin typeface="Microsoft JhengHei" panose="020B0604030504040204" pitchFamily="34" charset="-120"/>
                <a:ea typeface="Microsoft JhengHei" panose="020B0604030504040204" pitchFamily="34" charset="-120"/>
              </a:rPr>
              <a:t>. </a:t>
            </a:r>
            <a:r>
              <a:rPr lang="zh-CN" altLang="en-US" sz="1600" dirty="0">
                <a:solidFill>
                  <a:srgbClr val="0000FF"/>
                </a:solidFill>
                <a:latin typeface="Microsoft JhengHei" panose="020B0604030504040204" pitchFamily="34" charset="-120"/>
                <a:ea typeface="Microsoft JhengHei" panose="020B0604030504040204" pitchFamily="34" charset="-120"/>
              </a:rPr>
              <a:t>不良分析</a:t>
            </a:r>
            <a:r>
              <a:rPr lang="en-US" altLang="zh-CN" sz="1600" dirty="0">
                <a:solidFill>
                  <a:srgbClr val="0000FF"/>
                </a:solidFill>
                <a:latin typeface="Microsoft JhengHei" panose="020B0604030504040204" pitchFamily="34" charset="-120"/>
                <a:ea typeface="Microsoft JhengHei" panose="020B0604030504040204" pitchFamily="34" charset="-120"/>
              </a:rPr>
              <a:t>(Failure Analysis):</a:t>
            </a:r>
            <a:endParaRPr lang="en-US" altLang="zh-TW" sz="1600" dirty="0">
              <a:solidFill>
                <a:srgbClr val="0000FF"/>
              </a:solidFill>
              <a:latin typeface="Microsoft JhengHei" panose="020B0604030504040204" pitchFamily="34" charset="-120"/>
              <a:ea typeface="Microsoft JhengHei" panose="020B0604030504040204" pitchFamily="34" charset="-120"/>
            </a:endParaRPr>
          </a:p>
        </p:txBody>
      </p:sp>
      <p:pic>
        <p:nvPicPr>
          <p:cNvPr id="4" name="图片 3"/>
          <p:cNvPicPr>
            <a:picLocks noChangeAspect="1"/>
          </p:cNvPicPr>
          <p:nvPr/>
        </p:nvPicPr>
        <p:blipFill>
          <a:blip r:embed="rId2"/>
          <a:stretch>
            <a:fillRect/>
          </a:stretch>
        </p:blipFill>
        <p:spPr>
          <a:xfrm>
            <a:off x="156149" y="2757870"/>
            <a:ext cx="2947296" cy="3141980"/>
          </a:xfrm>
          <a:prstGeom prst="rect">
            <a:avLst/>
          </a:prstGeom>
        </p:spPr>
      </p:pic>
      <p:pic>
        <p:nvPicPr>
          <p:cNvPr id="6" name="图片 5"/>
          <p:cNvPicPr>
            <a:picLocks noChangeAspect="1"/>
          </p:cNvPicPr>
          <p:nvPr/>
        </p:nvPicPr>
        <p:blipFill>
          <a:blip r:embed="rId3"/>
          <a:stretch>
            <a:fillRect/>
          </a:stretch>
        </p:blipFill>
        <p:spPr>
          <a:xfrm>
            <a:off x="5151508" y="2757870"/>
            <a:ext cx="4397375" cy="3114040"/>
          </a:xfrm>
          <a:prstGeom prst="rect">
            <a:avLst/>
          </a:prstGeom>
        </p:spPr>
      </p:pic>
      <p:sp>
        <p:nvSpPr>
          <p:cNvPr id="7" name="矩形 6"/>
          <p:cNvSpPr/>
          <p:nvPr/>
        </p:nvSpPr>
        <p:spPr>
          <a:xfrm>
            <a:off x="116337" y="5959965"/>
            <a:ext cx="2987108" cy="7752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dirty="0" smtClean="0"/>
          </a:p>
          <a:p>
            <a:r>
              <a:rPr lang="zh-CN" altLang="zh-TW" sz="1400" dirty="0" smtClean="0">
                <a:solidFill>
                  <a:schemeClr val="tx1"/>
                </a:solidFill>
              </a:rPr>
              <a:t>摇</a:t>
            </a:r>
            <a:r>
              <a:rPr lang="zh-CN" altLang="zh-TW" sz="1400" dirty="0">
                <a:solidFill>
                  <a:schemeClr val="tx1"/>
                </a:solidFill>
              </a:rPr>
              <a:t>摆前，画面</a:t>
            </a:r>
            <a:r>
              <a:rPr lang="zh-CN" altLang="zh-TW" sz="1400" dirty="0" smtClean="0">
                <a:solidFill>
                  <a:schemeClr val="tx1"/>
                </a:solidFill>
              </a:rPr>
              <a:t>正常</a:t>
            </a:r>
            <a:endParaRPr lang="en-US" altLang="zh-CN" sz="1400" dirty="0" smtClean="0">
              <a:solidFill>
                <a:schemeClr val="tx1"/>
              </a:solidFill>
            </a:endParaRPr>
          </a:p>
          <a:p>
            <a:r>
              <a:rPr lang="en-US" altLang="zh-CN" sz="1400" dirty="0">
                <a:solidFill>
                  <a:schemeClr val="tx1"/>
                </a:solidFill>
                <a:latin typeface="黑体" panose="02010609060101010101" charset="-122"/>
                <a:ea typeface="黑体" panose="02010609060101010101" charset="-122"/>
              </a:rPr>
              <a:t>Before shaking, the picture was normal</a:t>
            </a:r>
          </a:p>
          <a:p>
            <a:endParaRPr lang="zh-CN" altLang="zh-TW" sz="1400" dirty="0">
              <a:solidFill>
                <a:schemeClr val="tx1"/>
              </a:solidFill>
            </a:endParaRPr>
          </a:p>
        </p:txBody>
      </p:sp>
      <p:sp>
        <p:nvSpPr>
          <p:cNvPr id="10" name="矩形 9"/>
          <p:cNvSpPr/>
          <p:nvPr/>
        </p:nvSpPr>
        <p:spPr>
          <a:xfrm>
            <a:off x="5124212" y="5940793"/>
            <a:ext cx="4424671" cy="7943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dirty="0" smtClean="0"/>
          </a:p>
          <a:p>
            <a:r>
              <a:rPr lang="en-US" altLang="zh-CN" sz="1400" dirty="0" smtClean="0">
                <a:solidFill>
                  <a:schemeClr val="tx1"/>
                </a:solidFill>
              </a:rPr>
              <a:t>90</a:t>
            </a:r>
            <a:r>
              <a:rPr lang="zh-CN" altLang="en-US" sz="1400" dirty="0">
                <a:solidFill>
                  <a:schemeClr val="tx1"/>
                </a:solidFill>
              </a:rPr>
              <a:t>度</a:t>
            </a:r>
            <a:r>
              <a:rPr lang="zh-CN" altLang="zh-TW" sz="1400" dirty="0">
                <a:solidFill>
                  <a:schemeClr val="tx1"/>
                </a:solidFill>
              </a:rPr>
              <a:t>摇摆后，画面黑</a:t>
            </a:r>
            <a:r>
              <a:rPr lang="zh-CN" altLang="zh-TW" sz="1400" dirty="0" smtClean="0">
                <a:solidFill>
                  <a:schemeClr val="tx1"/>
                </a:solidFill>
              </a:rPr>
              <a:t>屏</a:t>
            </a:r>
            <a:endParaRPr lang="en-US" altLang="zh-CN" sz="1400" dirty="0" smtClean="0">
              <a:solidFill>
                <a:schemeClr val="tx1"/>
              </a:solidFill>
            </a:endParaRPr>
          </a:p>
          <a:p>
            <a:r>
              <a:rPr lang="en-US" altLang="zh-CN" sz="1400" dirty="0" smtClean="0">
                <a:solidFill>
                  <a:schemeClr val="tx1"/>
                </a:solidFill>
                <a:latin typeface="黑体" panose="02010609060101010101" charset="-122"/>
                <a:ea typeface="黑体" panose="02010609060101010101" charset="-122"/>
              </a:rPr>
              <a:t>After </a:t>
            </a:r>
            <a:r>
              <a:rPr lang="en-US" altLang="zh-CN" sz="1400" dirty="0">
                <a:solidFill>
                  <a:schemeClr val="tx1"/>
                </a:solidFill>
                <a:latin typeface="黑体" panose="02010609060101010101" charset="-122"/>
                <a:ea typeface="黑体" panose="02010609060101010101" charset="-122"/>
              </a:rPr>
              <a:t>a 90-degree shake, the screen goes black</a:t>
            </a:r>
          </a:p>
          <a:p>
            <a:endParaRPr lang="en-US" altLang="zh-CN" sz="1400" dirty="0">
              <a:solidFill>
                <a:schemeClr val="tx1"/>
              </a:solidFill>
            </a:endParaRPr>
          </a:p>
        </p:txBody>
      </p:sp>
      <p:sp>
        <p:nvSpPr>
          <p:cNvPr id="20" name="向右箭號 19"/>
          <p:cNvSpPr/>
          <p:nvPr/>
        </p:nvSpPr>
        <p:spPr>
          <a:xfrm>
            <a:off x="3695727" y="4014639"/>
            <a:ext cx="991308" cy="6284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5"/>
          <p:cNvSpPr txBox="1">
            <a:spLocks noChangeArrowheads="1"/>
          </p:cNvSpPr>
          <p:nvPr/>
        </p:nvSpPr>
        <p:spPr bwMode="auto">
          <a:xfrm>
            <a:off x="0" y="1"/>
            <a:ext cx="12192000" cy="46196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a:solidFill>
                  <a:srgbClr val="FFFF00"/>
                </a:solidFill>
              </a:rPr>
              <a:t>Root Cause Analysis</a:t>
            </a:r>
            <a:endParaRPr lang="zh-CN" altLang="en-US" sz="2400" b="1">
              <a:solidFill>
                <a:srgbClr val="FFFF00"/>
              </a:solidFill>
            </a:endParaRPr>
          </a:p>
        </p:txBody>
      </p:sp>
      <p:cxnSp>
        <p:nvCxnSpPr>
          <p:cNvPr id="8" name="Straight Connector 7"/>
          <p:cNvCxnSpPr/>
          <p:nvPr/>
        </p:nvCxnSpPr>
        <p:spPr>
          <a:xfrm>
            <a:off x="1524000" y="495300"/>
            <a:ext cx="9144000" cy="1588"/>
          </a:xfrm>
          <a:prstGeom prst="line">
            <a:avLst/>
          </a:prstGeom>
        </p:spPr>
        <p:style>
          <a:lnRef idx="1">
            <a:schemeClr val="dk1"/>
          </a:lnRef>
          <a:fillRef idx="0">
            <a:schemeClr val="dk1"/>
          </a:fillRef>
          <a:effectRef idx="0">
            <a:schemeClr val="dk1"/>
          </a:effectRef>
          <a:fontRef idx="minor">
            <a:schemeClr val="tx1"/>
          </a:fontRef>
        </p:style>
      </p:cxnSp>
      <p:sp>
        <p:nvSpPr>
          <p:cNvPr id="9" name="Action Button: Home 8">
            <a:hlinkClick r:id="" action="ppaction://hlinkshowjump?jump=firstslide" highlightClick="1"/>
            <a:hlinkHover r:id="" action="ppaction://hlinkshowjump?jump=firstslide"/>
          </p:cNvPr>
          <p:cNvSpPr/>
          <p:nvPr/>
        </p:nvSpPr>
        <p:spPr>
          <a:xfrm>
            <a:off x="10134600" y="14288"/>
            <a:ext cx="533400" cy="442912"/>
          </a:xfrm>
          <a:prstGeom prst="actionButtonHom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defRPr/>
            </a:pPr>
            <a:endParaRPr lang="zh-CN" altLang="en-US" sz="1800">
              <a:solidFill>
                <a:srgbClr val="FFFFFF"/>
              </a:solidFill>
            </a:endParaRPr>
          </a:p>
        </p:txBody>
      </p:sp>
      <p:sp>
        <p:nvSpPr>
          <p:cNvPr id="18" name="Text Box 5"/>
          <p:cNvSpPr txBox="1">
            <a:spLocks noChangeArrowheads="1"/>
          </p:cNvSpPr>
          <p:nvPr/>
        </p:nvSpPr>
        <p:spPr bwMode="auto">
          <a:xfrm>
            <a:off x="264587" y="913591"/>
            <a:ext cx="8786813"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ts val="2000"/>
              </a:lnSpc>
              <a:spcBef>
                <a:spcPts val="400"/>
              </a:spcBef>
              <a:buNone/>
            </a:pPr>
            <a:r>
              <a:rPr lang="en-US" altLang="zh-CN" sz="1400" dirty="0" smtClean="0">
                <a:latin typeface="Microsoft JhengHei" panose="020B0604030504040204" pitchFamily="34" charset="-120"/>
                <a:ea typeface="Microsoft JhengHei" panose="020B0604030504040204" pitchFamily="34" charset="-120"/>
              </a:rPr>
              <a:t>3.2.2  </a:t>
            </a:r>
            <a:r>
              <a:rPr lang="zh-CN" altLang="en-US" sz="1400" dirty="0" smtClean="0">
                <a:latin typeface="Microsoft JhengHei" panose="020B0604030504040204" pitchFamily="34" charset="-120"/>
              </a:rPr>
              <a:t>对</a:t>
            </a:r>
            <a:r>
              <a:rPr lang="en-US" altLang="zh-CN" sz="1400" dirty="0" smtClean="0">
                <a:latin typeface="Microsoft JhengHei" panose="020B0604030504040204" pitchFamily="34" charset="-120"/>
              </a:rPr>
              <a:t>1#</a:t>
            </a:r>
            <a:r>
              <a:rPr lang="zh-CN" altLang="en-US" sz="1400" dirty="0" smtClean="0">
                <a:latin typeface="Microsoft JhengHei" panose="020B0604030504040204" pitchFamily="34" charset="-120"/>
              </a:rPr>
              <a:t>、</a:t>
            </a:r>
            <a:r>
              <a:rPr lang="en-US" altLang="zh-CN" sz="1400" dirty="0" smtClean="0">
                <a:latin typeface="Microsoft JhengHei" panose="020B0604030504040204" pitchFamily="34" charset="-120"/>
              </a:rPr>
              <a:t>2#</a:t>
            </a:r>
            <a:r>
              <a:rPr lang="zh-CN" altLang="en-US" sz="1400" dirty="0" smtClean="0">
                <a:latin typeface="Microsoft JhengHei" panose="020B0604030504040204" pitchFamily="34" charset="-120"/>
              </a:rPr>
              <a:t>不良样品，进行胶芯外观确认无异常，</a:t>
            </a:r>
            <a:r>
              <a:rPr lang="en-US" altLang="zh-CN" sz="1400" dirty="0" smtClean="0">
                <a:latin typeface="Microsoft JhengHei" panose="020B0604030504040204" pitchFamily="34" charset="-120"/>
              </a:rPr>
              <a:t>3#</a:t>
            </a:r>
            <a:r>
              <a:rPr lang="zh-CN" altLang="en-US" sz="1400" dirty="0" smtClean="0">
                <a:latin typeface="Microsoft JhengHei" panose="020B0604030504040204" pitchFamily="34" charset="-120"/>
              </a:rPr>
              <a:t>外观不良样品，确认外模沾胶水，如下图：</a:t>
            </a:r>
          </a:p>
          <a:p>
            <a:pPr>
              <a:lnSpc>
                <a:spcPts val="2000"/>
              </a:lnSpc>
              <a:spcBef>
                <a:spcPts val="400"/>
              </a:spcBef>
              <a:buNone/>
            </a:pPr>
            <a:r>
              <a:rPr lang="en-US" altLang="zh-CN" sz="1400" dirty="0" smtClean="0">
                <a:latin typeface="Microsoft JhengHei" panose="020B0604030504040204" pitchFamily="34" charset="-120"/>
              </a:rPr>
              <a:t>For the defective samples 1# and 2#, the appearance of the rubber core was checked and no abnormalities were found. For the sample 3# with appearance defects, it was confirmed that the outer mold was contaminated with glue, as shown in the figure below:</a:t>
            </a:r>
          </a:p>
        </p:txBody>
      </p:sp>
      <p:pic>
        <p:nvPicPr>
          <p:cNvPr id="2" name="图片 1"/>
          <p:cNvPicPr>
            <a:picLocks noChangeAspect="1"/>
          </p:cNvPicPr>
          <p:nvPr/>
        </p:nvPicPr>
        <p:blipFill>
          <a:blip r:embed="rId2"/>
          <a:stretch>
            <a:fillRect/>
          </a:stretch>
        </p:blipFill>
        <p:spPr>
          <a:xfrm>
            <a:off x="264587" y="2963236"/>
            <a:ext cx="3562985" cy="2719070"/>
          </a:xfrm>
          <a:prstGeom prst="rect">
            <a:avLst/>
          </a:prstGeom>
        </p:spPr>
      </p:pic>
      <p:pic>
        <p:nvPicPr>
          <p:cNvPr id="7" name="图片 6"/>
          <p:cNvPicPr>
            <a:picLocks noChangeAspect="1"/>
          </p:cNvPicPr>
          <p:nvPr/>
        </p:nvPicPr>
        <p:blipFill>
          <a:blip r:embed="rId3"/>
          <a:stretch>
            <a:fillRect/>
          </a:stretch>
        </p:blipFill>
        <p:spPr>
          <a:xfrm>
            <a:off x="4379090" y="2963236"/>
            <a:ext cx="3750477" cy="2756057"/>
          </a:xfrm>
          <a:prstGeom prst="rect">
            <a:avLst/>
          </a:prstGeom>
        </p:spPr>
      </p:pic>
      <p:pic>
        <p:nvPicPr>
          <p:cNvPr id="3" name="图片 2"/>
          <p:cNvPicPr>
            <a:picLocks noChangeAspect="1"/>
          </p:cNvPicPr>
          <p:nvPr/>
        </p:nvPicPr>
        <p:blipFill>
          <a:blip r:embed="rId4"/>
          <a:stretch>
            <a:fillRect/>
          </a:stretch>
        </p:blipFill>
        <p:spPr>
          <a:xfrm>
            <a:off x="8819515" y="2944812"/>
            <a:ext cx="2298065" cy="2764790"/>
          </a:xfrm>
          <a:prstGeom prst="rect">
            <a:avLst/>
          </a:prstGeom>
        </p:spPr>
      </p:pic>
      <p:sp>
        <p:nvSpPr>
          <p:cNvPr id="4" name="矩形 3"/>
          <p:cNvSpPr/>
          <p:nvPr/>
        </p:nvSpPr>
        <p:spPr>
          <a:xfrm>
            <a:off x="264587" y="5709602"/>
            <a:ext cx="2082828" cy="8937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1400" dirty="0" smtClean="0">
              <a:solidFill>
                <a:schemeClr val="tx1"/>
              </a:solidFill>
            </a:endParaRPr>
          </a:p>
          <a:p>
            <a:r>
              <a:rPr lang="en-US" altLang="zh-CN" sz="1400" dirty="0" smtClean="0">
                <a:solidFill>
                  <a:schemeClr val="tx1"/>
                </a:solidFill>
              </a:rPr>
              <a:t>1</a:t>
            </a:r>
            <a:r>
              <a:rPr lang="en-US" altLang="zh-CN" sz="1400" dirty="0">
                <a:solidFill>
                  <a:schemeClr val="tx1"/>
                </a:solidFill>
              </a:rPr>
              <a:t>#</a:t>
            </a:r>
            <a:r>
              <a:rPr lang="zh-CN" altLang="en-US" sz="1400" dirty="0">
                <a:solidFill>
                  <a:schemeClr val="tx1"/>
                </a:solidFill>
              </a:rPr>
              <a:t>样品胶芯</a:t>
            </a:r>
            <a:r>
              <a:rPr lang="zh-CN" altLang="en-US" sz="1400" dirty="0" smtClean="0">
                <a:solidFill>
                  <a:schemeClr val="tx1"/>
                </a:solidFill>
              </a:rPr>
              <a:t>正常</a:t>
            </a:r>
            <a:endParaRPr lang="en-US" altLang="zh-CN" sz="1400" dirty="0" smtClean="0">
              <a:solidFill>
                <a:schemeClr val="tx1"/>
              </a:solidFill>
            </a:endParaRPr>
          </a:p>
          <a:p>
            <a:r>
              <a:rPr lang="en-US" altLang="zh-CN" sz="1400" dirty="0">
                <a:solidFill>
                  <a:schemeClr val="tx1"/>
                </a:solidFill>
                <a:latin typeface="黑体" panose="02010609060101010101" charset="-122"/>
                <a:ea typeface="黑体" panose="02010609060101010101" charset="-122"/>
              </a:rPr>
              <a:t>The rubber core of sample 1# is normal.</a:t>
            </a:r>
          </a:p>
          <a:p>
            <a:endParaRPr lang="zh-CN" altLang="en-US" sz="1400" dirty="0">
              <a:solidFill>
                <a:schemeClr val="tx1"/>
              </a:solidFill>
            </a:endParaRPr>
          </a:p>
        </p:txBody>
      </p:sp>
      <p:sp>
        <p:nvSpPr>
          <p:cNvPr id="5" name="矩形 4"/>
          <p:cNvSpPr/>
          <p:nvPr/>
        </p:nvSpPr>
        <p:spPr>
          <a:xfrm>
            <a:off x="4379090" y="5763737"/>
            <a:ext cx="2045259" cy="8396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1400" dirty="0" smtClean="0">
              <a:solidFill>
                <a:schemeClr val="tx1"/>
              </a:solidFill>
            </a:endParaRPr>
          </a:p>
          <a:p>
            <a:r>
              <a:rPr lang="en-US" altLang="zh-CN" sz="1400" dirty="0" smtClean="0">
                <a:solidFill>
                  <a:schemeClr val="tx1"/>
                </a:solidFill>
              </a:rPr>
              <a:t>2</a:t>
            </a:r>
            <a:r>
              <a:rPr lang="en-US" altLang="zh-CN" sz="1400" dirty="0">
                <a:solidFill>
                  <a:schemeClr val="tx1"/>
                </a:solidFill>
              </a:rPr>
              <a:t>#</a:t>
            </a:r>
            <a:r>
              <a:rPr lang="zh-CN" altLang="en-US" sz="1400" dirty="0">
                <a:solidFill>
                  <a:schemeClr val="tx1"/>
                </a:solidFill>
              </a:rPr>
              <a:t>样品胶芯</a:t>
            </a:r>
            <a:r>
              <a:rPr lang="zh-CN" altLang="en-US" sz="1400" dirty="0" smtClean="0">
                <a:solidFill>
                  <a:schemeClr val="tx1"/>
                </a:solidFill>
              </a:rPr>
              <a:t>正常</a:t>
            </a:r>
            <a:endParaRPr lang="en-US" altLang="zh-CN" sz="1400" dirty="0" smtClean="0">
              <a:solidFill>
                <a:schemeClr val="tx1"/>
              </a:solidFill>
            </a:endParaRPr>
          </a:p>
          <a:p>
            <a:r>
              <a:rPr lang="en-US" altLang="zh-CN" sz="1400" dirty="0">
                <a:solidFill>
                  <a:schemeClr val="tx1"/>
                </a:solidFill>
                <a:latin typeface="黑体" panose="02010609060101010101" charset="-122"/>
                <a:ea typeface="黑体" panose="02010609060101010101" charset="-122"/>
              </a:rPr>
              <a:t>The rubber core of sample 2# is normal.</a:t>
            </a:r>
          </a:p>
          <a:p>
            <a:pPr algn="ctr"/>
            <a:endParaRPr lang="zh-CN" altLang="en-US" dirty="0"/>
          </a:p>
        </p:txBody>
      </p:sp>
      <p:sp>
        <p:nvSpPr>
          <p:cNvPr id="6" name="矩形 5"/>
          <p:cNvSpPr/>
          <p:nvPr/>
        </p:nvSpPr>
        <p:spPr>
          <a:xfrm>
            <a:off x="8819515" y="5763737"/>
            <a:ext cx="2436495" cy="8757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1400" dirty="0" smtClean="0">
              <a:solidFill>
                <a:schemeClr val="tx1"/>
              </a:solidFill>
            </a:endParaRPr>
          </a:p>
          <a:p>
            <a:r>
              <a:rPr lang="en-US" altLang="zh-CN" sz="1400" dirty="0" smtClean="0">
                <a:solidFill>
                  <a:schemeClr val="tx1"/>
                </a:solidFill>
              </a:rPr>
              <a:t>3</a:t>
            </a:r>
            <a:r>
              <a:rPr lang="en-US" altLang="zh-CN" sz="1400" dirty="0">
                <a:solidFill>
                  <a:schemeClr val="tx1"/>
                </a:solidFill>
              </a:rPr>
              <a:t>#</a:t>
            </a:r>
            <a:r>
              <a:rPr lang="zh-CN" altLang="en-US" sz="1400" dirty="0">
                <a:solidFill>
                  <a:schemeClr val="tx1"/>
                </a:solidFill>
              </a:rPr>
              <a:t>样品外模粘胶</a:t>
            </a:r>
            <a:r>
              <a:rPr lang="zh-CN" altLang="en-US" sz="1400" dirty="0" smtClean="0">
                <a:solidFill>
                  <a:schemeClr val="tx1"/>
                </a:solidFill>
              </a:rPr>
              <a:t>水</a:t>
            </a:r>
            <a:r>
              <a:rPr lang="en-US" altLang="zh-CN" sz="1400" dirty="0">
                <a:solidFill>
                  <a:schemeClr val="tx1"/>
                </a:solidFill>
                <a:latin typeface="黑体" panose="02010609060101010101" charset="-122"/>
                <a:ea typeface="黑体" panose="02010609060101010101" charset="-122"/>
              </a:rPr>
              <a:t>The outer mold of sample 3# is contaminated with glue.</a:t>
            </a:r>
          </a:p>
          <a:p>
            <a:endParaRPr lang="zh-CN" altLang="en-US" sz="1400"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5"/>
          <p:cNvSpPr txBox="1">
            <a:spLocks noChangeArrowheads="1"/>
          </p:cNvSpPr>
          <p:nvPr/>
        </p:nvSpPr>
        <p:spPr bwMode="auto">
          <a:xfrm>
            <a:off x="0" y="1"/>
            <a:ext cx="12192000" cy="46196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a:solidFill>
                  <a:srgbClr val="FFFF00"/>
                </a:solidFill>
              </a:rPr>
              <a:t>Root Cause Analysis</a:t>
            </a:r>
            <a:endParaRPr lang="zh-CN" altLang="en-US" sz="2400" b="1">
              <a:solidFill>
                <a:srgbClr val="FFFF00"/>
              </a:solidFill>
            </a:endParaRPr>
          </a:p>
        </p:txBody>
      </p:sp>
      <p:cxnSp>
        <p:nvCxnSpPr>
          <p:cNvPr id="8" name="Straight Connector 7"/>
          <p:cNvCxnSpPr/>
          <p:nvPr/>
        </p:nvCxnSpPr>
        <p:spPr>
          <a:xfrm>
            <a:off x="1524000" y="495300"/>
            <a:ext cx="9144000" cy="1588"/>
          </a:xfrm>
          <a:prstGeom prst="line">
            <a:avLst/>
          </a:prstGeom>
        </p:spPr>
        <p:style>
          <a:lnRef idx="1">
            <a:schemeClr val="dk1"/>
          </a:lnRef>
          <a:fillRef idx="0">
            <a:schemeClr val="dk1"/>
          </a:fillRef>
          <a:effectRef idx="0">
            <a:schemeClr val="dk1"/>
          </a:effectRef>
          <a:fontRef idx="minor">
            <a:schemeClr val="tx1"/>
          </a:fontRef>
        </p:style>
      </p:cxnSp>
      <p:sp>
        <p:nvSpPr>
          <p:cNvPr id="9" name="Action Button: Home 8">
            <a:hlinkClick r:id="" action="ppaction://hlinkshowjump?jump=firstslide" highlightClick="1"/>
            <a:hlinkHover r:id="" action="ppaction://hlinkshowjump?jump=firstslide"/>
          </p:cNvPr>
          <p:cNvSpPr/>
          <p:nvPr/>
        </p:nvSpPr>
        <p:spPr>
          <a:xfrm>
            <a:off x="10134600" y="14288"/>
            <a:ext cx="533400" cy="442912"/>
          </a:xfrm>
          <a:prstGeom prst="actionButtonHom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defRPr/>
            </a:pPr>
            <a:endParaRPr lang="zh-CN" altLang="en-US" sz="1800">
              <a:solidFill>
                <a:srgbClr val="FFFFFF"/>
              </a:solidFill>
            </a:endParaRPr>
          </a:p>
        </p:txBody>
      </p:sp>
      <p:sp>
        <p:nvSpPr>
          <p:cNvPr id="9221" name="投影片編號版面配置區 2"/>
          <p:cNvSpPr>
            <a:spLocks noGrp="1" noChangeArrowheads="1"/>
          </p:cNvSpPr>
          <p:nvPr>
            <p:ph type="sldNum" sz="quarter" idx="12"/>
          </p:nvPr>
        </p:nvSpPr>
        <p:spPr bwMode="auto">
          <a:xfrm>
            <a:off x="8077200" y="613092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8B379020-E5B3-4A83-866E-00007C790A6C}" type="slidenum">
              <a:rPr lang="zh-CN" altLang="en-US" sz="1200">
                <a:solidFill>
                  <a:srgbClr val="898989"/>
                </a:solidFill>
              </a:rPr>
              <a:t>8</a:t>
            </a:fld>
            <a:endParaRPr lang="zh-CN" altLang="en-US" sz="1200">
              <a:solidFill>
                <a:srgbClr val="898989"/>
              </a:solidFill>
            </a:endParaRPr>
          </a:p>
        </p:txBody>
      </p:sp>
      <p:sp>
        <p:nvSpPr>
          <p:cNvPr id="12" name="Text Box 5"/>
          <p:cNvSpPr txBox="1">
            <a:spLocks noChangeArrowheads="1"/>
          </p:cNvSpPr>
          <p:nvPr/>
        </p:nvSpPr>
        <p:spPr bwMode="auto">
          <a:xfrm>
            <a:off x="109184" y="616571"/>
            <a:ext cx="1205552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ts val="2000"/>
              </a:lnSpc>
              <a:spcBef>
                <a:spcPts val="400"/>
              </a:spcBef>
              <a:buNone/>
            </a:pPr>
            <a:r>
              <a:rPr lang="en-US" altLang="zh-CN" sz="1400" dirty="0" smtClean="0">
                <a:latin typeface="Microsoft JhengHei" panose="020B0604030504040204" pitchFamily="34" charset="-120"/>
                <a:ea typeface="Microsoft JhengHei" panose="020B0604030504040204" pitchFamily="34" charset="-120"/>
              </a:rPr>
              <a:t>3.2.3  </a:t>
            </a:r>
            <a:r>
              <a:rPr lang="zh-CN" altLang="en-US" sz="1400" dirty="0" smtClean="0">
                <a:latin typeface="Microsoft JhengHei" panose="020B0604030504040204" pitchFamily="34" charset="-120"/>
              </a:rPr>
              <a:t>对</a:t>
            </a:r>
            <a:r>
              <a:rPr lang="en-US" altLang="zh-CN" sz="1400" dirty="0" smtClean="0">
                <a:latin typeface="Microsoft JhengHei" panose="020B0604030504040204" pitchFamily="34" charset="-120"/>
              </a:rPr>
              <a:t>1#</a:t>
            </a:r>
            <a:r>
              <a:rPr lang="zh-CN" altLang="en-US" sz="1400" dirty="0" smtClean="0">
                <a:latin typeface="Microsoft JhengHei" panose="020B0604030504040204" pitchFamily="34" charset="-120"/>
              </a:rPr>
              <a:t>、</a:t>
            </a:r>
            <a:r>
              <a:rPr lang="en-US" altLang="zh-CN" sz="1400" dirty="0" smtClean="0">
                <a:latin typeface="Microsoft JhengHei" panose="020B0604030504040204" pitchFamily="34" charset="-120"/>
              </a:rPr>
              <a:t>2#</a:t>
            </a:r>
            <a:r>
              <a:rPr lang="zh-CN" altLang="en-US" sz="1400" dirty="0" smtClean="0">
                <a:latin typeface="Microsoft JhengHei" panose="020B0604030504040204" pitchFamily="34" charset="-120"/>
              </a:rPr>
              <a:t>样品进行解剖分析，发现两个样品都是第</a:t>
            </a:r>
            <a:r>
              <a:rPr lang="en-US" altLang="zh-CN" sz="1400" dirty="0" smtClean="0">
                <a:latin typeface="Microsoft JhengHei" panose="020B0604030504040204" pitchFamily="34" charset="-120"/>
              </a:rPr>
              <a:t>19PIN</a:t>
            </a:r>
            <a:r>
              <a:rPr lang="zh-CN" altLang="en-US" sz="1400" dirty="0" smtClean="0">
                <a:latin typeface="Microsoft JhengHei" panose="020B0604030504040204" pitchFamily="34" charset="-120"/>
              </a:rPr>
              <a:t>铜丝过短，铜丝与焊杯搭接过少，导致摇摆断线不良，如下图</a:t>
            </a:r>
          </a:p>
          <a:p>
            <a:pPr>
              <a:lnSpc>
                <a:spcPts val="2000"/>
              </a:lnSpc>
              <a:spcBef>
                <a:spcPts val="400"/>
              </a:spcBef>
              <a:buNone/>
            </a:pPr>
            <a:r>
              <a:rPr lang="en-US" altLang="zh-CN" sz="1400" dirty="0" smtClean="0">
                <a:latin typeface="Microsoft JhengHei" panose="020B0604030504040204" pitchFamily="34" charset="-120"/>
              </a:rPr>
              <a:t>For samples 1# and 2#, a dissection analysis was conducted, and it was found that in both samples, the copper wire of the 19th pin was too short, and the overlap between the copper wire and the solder cup was insufficient, leading to the intermittent disconnection during the shaking test, as shown in the figure below</a:t>
            </a:r>
          </a:p>
        </p:txBody>
      </p:sp>
      <p:sp>
        <p:nvSpPr>
          <p:cNvPr id="6" name="矩形 5"/>
          <p:cNvSpPr/>
          <p:nvPr>
            <p:custDataLst>
              <p:tags r:id="rId1"/>
            </p:custDataLst>
          </p:nvPr>
        </p:nvSpPr>
        <p:spPr>
          <a:xfrm>
            <a:off x="214242" y="5556210"/>
            <a:ext cx="5026498" cy="1231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400" dirty="0" smtClean="0">
              <a:solidFill>
                <a:schemeClr val="tx1"/>
              </a:solidFill>
            </a:endParaRPr>
          </a:p>
          <a:p>
            <a:r>
              <a:rPr lang="en-US" altLang="zh-CN" sz="1400" dirty="0" smtClean="0">
                <a:solidFill>
                  <a:schemeClr val="tx1"/>
                </a:solidFill>
              </a:rPr>
              <a:t>1</a:t>
            </a:r>
            <a:r>
              <a:rPr lang="en-US" altLang="zh-CN" sz="1400" dirty="0">
                <a:solidFill>
                  <a:schemeClr val="tx1"/>
                </a:solidFill>
              </a:rPr>
              <a:t>#</a:t>
            </a:r>
            <a:r>
              <a:rPr lang="zh-CN" altLang="en-US" sz="1400" dirty="0">
                <a:solidFill>
                  <a:schemeClr val="tx1"/>
                </a:solidFill>
              </a:rPr>
              <a:t>样品</a:t>
            </a:r>
            <a:r>
              <a:rPr lang="en-US" altLang="zh-CN" sz="1400" dirty="0">
                <a:solidFill>
                  <a:schemeClr val="tx1"/>
                </a:solidFill>
              </a:rPr>
              <a:t>19PIN</a:t>
            </a:r>
            <a:r>
              <a:rPr lang="zh-CN" altLang="en-US" sz="1400" dirty="0">
                <a:solidFill>
                  <a:schemeClr val="tx1"/>
                </a:solidFill>
              </a:rPr>
              <a:t>铜丝过短，与焊杯搭接过</a:t>
            </a:r>
            <a:r>
              <a:rPr lang="zh-CN" altLang="en-US" sz="1400" dirty="0" smtClean="0">
                <a:solidFill>
                  <a:schemeClr val="tx1"/>
                </a:solidFill>
              </a:rPr>
              <a:t>少</a:t>
            </a:r>
            <a:r>
              <a:rPr lang="en-US" altLang="zh-CN" sz="1400" dirty="0">
                <a:solidFill>
                  <a:schemeClr val="tx1"/>
                </a:solidFill>
                <a:latin typeface="黑体" panose="02010609060101010101" charset="-122"/>
                <a:ea typeface="黑体" panose="02010609060101010101" charset="-122"/>
              </a:rPr>
              <a:t>The copper wire of the 19th pin in sample 1# is too short, and the overlap with the solder cup is insufficient.</a:t>
            </a:r>
          </a:p>
          <a:p>
            <a:pPr algn="ctr"/>
            <a:endParaRPr lang="zh-CN" altLang="en-US" dirty="0"/>
          </a:p>
        </p:txBody>
      </p:sp>
      <p:pic>
        <p:nvPicPr>
          <p:cNvPr id="10" name="图片 9"/>
          <p:cNvPicPr>
            <a:picLocks noChangeAspect="1"/>
          </p:cNvPicPr>
          <p:nvPr>
            <p:custDataLst>
              <p:tags r:id="rId2"/>
            </p:custDataLst>
          </p:nvPr>
        </p:nvPicPr>
        <p:blipFill>
          <a:blip r:embed="rId6"/>
          <a:stretch>
            <a:fillRect/>
          </a:stretch>
        </p:blipFill>
        <p:spPr>
          <a:xfrm>
            <a:off x="214242" y="1894551"/>
            <a:ext cx="5026498" cy="3615143"/>
          </a:xfrm>
          <a:prstGeom prst="rect">
            <a:avLst/>
          </a:prstGeom>
        </p:spPr>
      </p:pic>
      <p:pic>
        <p:nvPicPr>
          <p:cNvPr id="13" name="图片 12"/>
          <p:cNvPicPr>
            <a:picLocks noChangeAspect="1"/>
          </p:cNvPicPr>
          <p:nvPr>
            <p:custDataLst>
              <p:tags r:id="rId3"/>
            </p:custDataLst>
          </p:nvPr>
        </p:nvPicPr>
        <p:blipFill>
          <a:blip r:embed="rId7"/>
          <a:stretch>
            <a:fillRect/>
          </a:stretch>
        </p:blipFill>
        <p:spPr>
          <a:xfrm>
            <a:off x="6080078" y="1894551"/>
            <a:ext cx="5138974" cy="3636283"/>
          </a:xfrm>
          <a:prstGeom prst="rect">
            <a:avLst/>
          </a:prstGeom>
        </p:spPr>
      </p:pic>
      <p:sp>
        <p:nvSpPr>
          <p:cNvPr id="14" name="矩形 13"/>
          <p:cNvSpPr/>
          <p:nvPr>
            <p:custDataLst>
              <p:tags r:id="rId4"/>
            </p:custDataLst>
          </p:nvPr>
        </p:nvSpPr>
        <p:spPr>
          <a:xfrm>
            <a:off x="6096000" y="5556210"/>
            <a:ext cx="5123052" cy="12313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400" dirty="0" smtClean="0">
              <a:solidFill>
                <a:schemeClr val="tx1"/>
              </a:solidFill>
            </a:endParaRPr>
          </a:p>
          <a:p>
            <a:r>
              <a:rPr lang="en-US" altLang="zh-CN" sz="1400" dirty="0" smtClean="0">
                <a:solidFill>
                  <a:schemeClr val="tx1"/>
                </a:solidFill>
              </a:rPr>
              <a:t>2</a:t>
            </a:r>
            <a:r>
              <a:rPr lang="en-US" altLang="zh-CN" sz="1400" dirty="0">
                <a:solidFill>
                  <a:schemeClr val="tx1"/>
                </a:solidFill>
              </a:rPr>
              <a:t>#</a:t>
            </a:r>
            <a:r>
              <a:rPr lang="zh-CN" altLang="en-US" sz="1400" dirty="0">
                <a:solidFill>
                  <a:schemeClr val="tx1"/>
                </a:solidFill>
              </a:rPr>
              <a:t>样品</a:t>
            </a:r>
            <a:r>
              <a:rPr lang="en-US" altLang="zh-CN" sz="1400" dirty="0">
                <a:solidFill>
                  <a:schemeClr val="tx1"/>
                </a:solidFill>
              </a:rPr>
              <a:t>19PIN</a:t>
            </a:r>
            <a:r>
              <a:rPr lang="zh-CN" altLang="en-US" sz="1400" dirty="0">
                <a:solidFill>
                  <a:schemeClr val="tx1"/>
                </a:solidFill>
              </a:rPr>
              <a:t>铜丝过短，与焊杯搭接过</a:t>
            </a:r>
            <a:r>
              <a:rPr lang="zh-CN" altLang="en-US" sz="1400" dirty="0" smtClean="0">
                <a:solidFill>
                  <a:schemeClr val="tx1"/>
                </a:solidFill>
              </a:rPr>
              <a:t>少</a:t>
            </a:r>
            <a:r>
              <a:rPr lang="en-US" altLang="zh-CN" sz="1400" dirty="0">
                <a:solidFill>
                  <a:schemeClr val="tx1"/>
                </a:solidFill>
                <a:latin typeface="黑体" panose="02010609060101010101" charset="-122"/>
                <a:ea typeface="黑体" panose="02010609060101010101" charset="-122"/>
              </a:rPr>
              <a:t>The copper wire of the 19th pin in sample 2# is too short, and the overlap with the solder cup is insufficient.</a:t>
            </a:r>
          </a:p>
          <a:p>
            <a:pPr algn="ctr"/>
            <a:endParaRPr lang="zh-CN"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5"/>
          <p:cNvSpPr txBox="1">
            <a:spLocks noChangeArrowheads="1"/>
          </p:cNvSpPr>
          <p:nvPr/>
        </p:nvSpPr>
        <p:spPr bwMode="auto">
          <a:xfrm>
            <a:off x="0" y="1"/>
            <a:ext cx="12192000" cy="46196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a:solidFill>
                  <a:srgbClr val="FFFF00"/>
                </a:solidFill>
              </a:rPr>
              <a:t>Root Cause Analysis</a:t>
            </a:r>
            <a:endParaRPr lang="zh-CN" altLang="en-US" sz="2400" b="1">
              <a:solidFill>
                <a:srgbClr val="FFFF00"/>
              </a:solidFill>
            </a:endParaRPr>
          </a:p>
        </p:txBody>
      </p:sp>
      <p:cxnSp>
        <p:nvCxnSpPr>
          <p:cNvPr id="8" name="Straight Connector 7"/>
          <p:cNvCxnSpPr/>
          <p:nvPr/>
        </p:nvCxnSpPr>
        <p:spPr>
          <a:xfrm>
            <a:off x="1524000" y="495300"/>
            <a:ext cx="9144000" cy="1588"/>
          </a:xfrm>
          <a:prstGeom prst="line">
            <a:avLst/>
          </a:prstGeom>
        </p:spPr>
        <p:style>
          <a:lnRef idx="1">
            <a:schemeClr val="dk1"/>
          </a:lnRef>
          <a:fillRef idx="0">
            <a:schemeClr val="dk1"/>
          </a:fillRef>
          <a:effectRef idx="0">
            <a:schemeClr val="dk1"/>
          </a:effectRef>
          <a:fontRef idx="minor">
            <a:schemeClr val="tx1"/>
          </a:fontRef>
        </p:style>
      </p:cxnSp>
      <p:sp>
        <p:nvSpPr>
          <p:cNvPr id="9" name="Action Button: Home 8">
            <a:hlinkClick r:id="" action="ppaction://hlinkshowjump?jump=firstslide" highlightClick="1"/>
            <a:hlinkHover r:id="" action="ppaction://hlinkshowjump?jump=firstslide"/>
          </p:cNvPr>
          <p:cNvSpPr/>
          <p:nvPr/>
        </p:nvSpPr>
        <p:spPr>
          <a:xfrm>
            <a:off x="10134600" y="14288"/>
            <a:ext cx="533400" cy="442912"/>
          </a:xfrm>
          <a:prstGeom prst="actionButtonHom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defRPr/>
            </a:pPr>
            <a:endParaRPr lang="zh-CN" altLang="en-US" sz="1800">
              <a:solidFill>
                <a:srgbClr val="FFFFFF"/>
              </a:solidFill>
            </a:endParaRPr>
          </a:p>
        </p:txBody>
      </p:sp>
      <p:sp>
        <p:nvSpPr>
          <p:cNvPr id="9221" name="投影片編號版面配置區 2"/>
          <p:cNvSpPr>
            <a:spLocks noGrp="1" noChangeArrowheads="1"/>
          </p:cNvSpPr>
          <p:nvPr>
            <p:ph type="sldNum" sz="quarter" idx="12"/>
          </p:nvPr>
        </p:nvSpPr>
        <p:spPr bwMode="auto">
          <a:xfrm>
            <a:off x="8077200" y="613092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8B379020-E5B3-4A83-866E-00007C790A6C}" type="slidenum">
              <a:rPr lang="zh-CN" altLang="en-US" sz="1200">
                <a:solidFill>
                  <a:srgbClr val="898989"/>
                </a:solidFill>
              </a:rPr>
              <a:t>9</a:t>
            </a:fld>
            <a:endParaRPr lang="zh-CN" altLang="en-US" sz="1200">
              <a:solidFill>
                <a:srgbClr val="898989"/>
              </a:solidFill>
            </a:endParaRPr>
          </a:p>
        </p:txBody>
      </p:sp>
      <p:sp>
        <p:nvSpPr>
          <p:cNvPr id="12" name="Text Box 5"/>
          <p:cNvSpPr txBox="1">
            <a:spLocks noChangeArrowheads="1"/>
          </p:cNvSpPr>
          <p:nvPr/>
        </p:nvSpPr>
        <p:spPr bwMode="auto">
          <a:xfrm>
            <a:off x="264586" y="612403"/>
            <a:ext cx="11718148" cy="347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ts val="2000"/>
              </a:lnSpc>
              <a:spcBef>
                <a:spcPts val="400"/>
              </a:spcBef>
              <a:buNone/>
            </a:pPr>
            <a:r>
              <a:rPr lang="en-US" altLang="zh-CN" sz="1400" dirty="0" smtClean="0">
                <a:latin typeface="Microsoft JhengHei" panose="020B0604030504040204" pitchFamily="34" charset="-120"/>
                <a:ea typeface="Microsoft JhengHei" panose="020B0604030504040204" pitchFamily="34" charset="-120"/>
              </a:rPr>
              <a:t>3.3.1  </a:t>
            </a:r>
            <a:r>
              <a:rPr lang="zh-CN" altLang="en-US" sz="1400" dirty="0" smtClean="0">
                <a:latin typeface="Microsoft JhengHei" panose="020B0604030504040204" pitchFamily="34" charset="-120"/>
              </a:rPr>
              <a:t>对工艺流程分析，锁定不良工站为橙色填充工艺，如下图：</a:t>
            </a:r>
          </a:p>
        </p:txBody>
      </p:sp>
      <p:grpSp>
        <p:nvGrpSpPr>
          <p:cNvPr id="2" name="组合 1"/>
          <p:cNvGrpSpPr/>
          <p:nvPr/>
        </p:nvGrpSpPr>
        <p:grpSpPr>
          <a:xfrm>
            <a:off x="598805" y="1337632"/>
            <a:ext cx="10785475" cy="2485390"/>
            <a:chOff x="828" y="5016"/>
            <a:chExt cx="11896" cy="2947"/>
          </a:xfrm>
          <a:solidFill>
            <a:schemeClr val="accent6">
              <a:lumMod val="20000"/>
              <a:lumOff val="80000"/>
            </a:schemeClr>
          </a:solidFill>
        </p:grpSpPr>
        <p:grpSp>
          <p:nvGrpSpPr>
            <p:cNvPr id="7" name="组合 6"/>
            <p:cNvGrpSpPr/>
            <p:nvPr/>
          </p:nvGrpSpPr>
          <p:grpSpPr>
            <a:xfrm>
              <a:off x="852" y="5040"/>
              <a:ext cx="1688" cy="678"/>
              <a:chOff x="924" y="5220"/>
              <a:chExt cx="1688" cy="678"/>
            </a:xfrm>
            <a:grpFill/>
          </p:grpSpPr>
          <p:sp>
            <p:nvSpPr>
              <p:cNvPr id="3" name="圆角矩形 2"/>
              <p:cNvSpPr/>
              <p:nvPr/>
            </p:nvSpPr>
            <p:spPr>
              <a:xfrm>
                <a:off x="924" y="5220"/>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00" dirty="0" smtClean="0">
                    <a:solidFill>
                      <a:schemeClr val="tx1">
                        <a:lumMod val="95000"/>
                        <a:lumOff val="5000"/>
                      </a:schemeClr>
                    </a:solidFill>
                  </a:rPr>
                  <a:t>脱外被</a:t>
                </a:r>
              </a:p>
            </p:txBody>
          </p:sp>
          <p:sp>
            <p:nvSpPr>
              <p:cNvPr id="4" name="右箭头 3"/>
              <p:cNvSpPr/>
              <p:nvPr/>
            </p:nvSpPr>
            <p:spPr>
              <a:xfrm>
                <a:off x="2268" y="538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grpSp>
        <p:grpSp>
          <p:nvGrpSpPr>
            <p:cNvPr id="10" name="组合 9"/>
            <p:cNvGrpSpPr/>
            <p:nvPr/>
          </p:nvGrpSpPr>
          <p:grpSpPr>
            <a:xfrm>
              <a:off x="2616" y="5016"/>
              <a:ext cx="1688" cy="678"/>
              <a:chOff x="4308" y="5292"/>
              <a:chExt cx="1688" cy="678"/>
            </a:xfrm>
            <a:grpFill/>
          </p:grpSpPr>
          <p:sp>
            <p:nvSpPr>
              <p:cNvPr id="11" name="圆角矩形 10"/>
              <p:cNvSpPr/>
              <p:nvPr/>
            </p:nvSpPr>
            <p:spPr>
              <a:xfrm>
                <a:off x="4308" y="5292"/>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00" dirty="0">
                    <a:solidFill>
                      <a:schemeClr val="tx1">
                        <a:lumMod val="95000"/>
                        <a:lumOff val="5000"/>
                      </a:schemeClr>
                    </a:solidFill>
                  </a:rPr>
                  <a:t>前处理</a:t>
                </a:r>
              </a:p>
            </p:txBody>
          </p:sp>
          <p:sp>
            <p:nvSpPr>
              <p:cNvPr id="5" name="右箭头 4"/>
              <p:cNvSpPr/>
              <p:nvPr/>
            </p:nvSpPr>
            <p:spPr>
              <a:xfrm>
                <a:off x="5652" y="5460"/>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grpSp>
        <p:grpSp>
          <p:nvGrpSpPr>
            <p:cNvPr id="13" name="组合 12"/>
            <p:cNvGrpSpPr/>
            <p:nvPr/>
          </p:nvGrpSpPr>
          <p:grpSpPr>
            <a:xfrm>
              <a:off x="4368" y="5028"/>
              <a:ext cx="1688" cy="679"/>
              <a:chOff x="924" y="5220"/>
              <a:chExt cx="1688" cy="679"/>
            </a:xfrm>
            <a:grpFill/>
          </p:grpSpPr>
          <p:sp>
            <p:nvSpPr>
              <p:cNvPr id="14" name="圆角矩形 13"/>
              <p:cNvSpPr/>
              <p:nvPr/>
            </p:nvSpPr>
            <p:spPr>
              <a:xfrm>
                <a:off x="924" y="5220"/>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00" dirty="0" smtClean="0">
                    <a:solidFill>
                      <a:schemeClr val="tx1">
                        <a:lumMod val="95000"/>
                        <a:lumOff val="5000"/>
                      </a:schemeClr>
                    </a:solidFill>
                  </a:rPr>
                  <a:t>排线</a:t>
                </a:r>
              </a:p>
            </p:txBody>
          </p:sp>
          <p:sp>
            <p:nvSpPr>
              <p:cNvPr id="16" name="右箭头 15"/>
              <p:cNvSpPr/>
              <p:nvPr/>
            </p:nvSpPr>
            <p:spPr>
              <a:xfrm>
                <a:off x="2268" y="538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grpSp>
        <p:grpSp>
          <p:nvGrpSpPr>
            <p:cNvPr id="20" name="组合 19"/>
            <p:cNvGrpSpPr/>
            <p:nvPr/>
          </p:nvGrpSpPr>
          <p:grpSpPr>
            <a:xfrm>
              <a:off x="9668" y="5036"/>
              <a:ext cx="1688" cy="678"/>
              <a:chOff x="924" y="5220"/>
              <a:chExt cx="1688" cy="678"/>
            </a:xfrm>
            <a:grpFill/>
          </p:grpSpPr>
          <p:sp>
            <p:nvSpPr>
              <p:cNvPr id="21" name="圆角矩形 20"/>
              <p:cNvSpPr/>
              <p:nvPr/>
            </p:nvSpPr>
            <p:spPr>
              <a:xfrm>
                <a:off x="924" y="5220"/>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00" dirty="0">
                    <a:solidFill>
                      <a:schemeClr val="tx1">
                        <a:lumMod val="95000"/>
                        <a:lumOff val="5000"/>
                      </a:schemeClr>
                    </a:solidFill>
                  </a:rPr>
                  <a:t>组装插头</a:t>
                </a:r>
              </a:p>
            </p:txBody>
          </p:sp>
          <p:sp>
            <p:nvSpPr>
              <p:cNvPr id="22" name="右箭头 21"/>
              <p:cNvSpPr/>
              <p:nvPr/>
            </p:nvSpPr>
            <p:spPr>
              <a:xfrm>
                <a:off x="2268" y="538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grpSp>
        <p:grpSp>
          <p:nvGrpSpPr>
            <p:cNvPr id="23" name="组合 22"/>
            <p:cNvGrpSpPr/>
            <p:nvPr/>
          </p:nvGrpSpPr>
          <p:grpSpPr>
            <a:xfrm>
              <a:off x="7912" y="5032"/>
              <a:ext cx="1688" cy="678"/>
              <a:chOff x="924" y="5220"/>
              <a:chExt cx="1688" cy="678"/>
            </a:xfrm>
            <a:grpFill/>
          </p:grpSpPr>
          <p:sp>
            <p:nvSpPr>
              <p:cNvPr id="24" name="圆角矩形 23"/>
              <p:cNvSpPr/>
              <p:nvPr/>
            </p:nvSpPr>
            <p:spPr>
              <a:xfrm>
                <a:off x="924" y="5220"/>
                <a:ext cx="1276" cy="679"/>
              </a:xfrm>
              <a:prstGeom prst="roundRect">
                <a:avLst/>
              </a:prstGeom>
              <a:solidFill>
                <a:srgbClr val="FFC00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00" b="1" dirty="0" smtClean="0">
                    <a:solidFill>
                      <a:srgbClr val="FF0000"/>
                    </a:solidFill>
                  </a:rPr>
                  <a:t>剥线沾锡</a:t>
                </a:r>
              </a:p>
            </p:txBody>
          </p:sp>
          <p:sp>
            <p:nvSpPr>
              <p:cNvPr id="25" name="右箭头 24"/>
              <p:cNvSpPr/>
              <p:nvPr/>
            </p:nvSpPr>
            <p:spPr>
              <a:xfrm>
                <a:off x="2268" y="538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grpSp>
        <p:grpSp>
          <p:nvGrpSpPr>
            <p:cNvPr id="26" name="组合 25"/>
            <p:cNvGrpSpPr/>
            <p:nvPr/>
          </p:nvGrpSpPr>
          <p:grpSpPr>
            <a:xfrm>
              <a:off x="6132" y="5040"/>
              <a:ext cx="1688" cy="678"/>
              <a:chOff x="924" y="5220"/>
              <a:chExt cx="1688" cy="678"/>
            </a:xfrm>
            <a:grpFill/>
          </p:grpSpPr>
          <p:sp>
            <p:nvSpPr>
              <p:cNvPr id="27" name="圆角矩形 26"/>
              <p:cNvSpPr/>
              <p:nvPr/>
            </p:nvSpPr>
            <p:spPr>
              <a:xfrm>
                <a:off x="924" y="5220"/>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00" dirty="0">
                    <a:solidFill>
                      <a:schemeClr val="tx1">
                        <a:lumMod val="95000"/>
                        <a:lumOff val="5000"/>
                      </a:schemeClr>
                    </a:solidFill>
                  </a:rPr>
                  <a:t>检查色序</a:t>
                </a:r>
              </a:p>
            </p:txBody>
          </p:sp>
          <p:sp>
            <p:nvSpPr>
              <p:cNvPr id="28" name="右箭头 27"/>
              <p:cNvSpPr/>
              <p:nvPr/>
            </p:nvSpPr>
            <p:spPr>
              <a:xfrm>
                <a:off x="2268" y="538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grpSp>
        <p:sp>
          <p:nvSpPr>
            <p:cNvPr id="29" name="圆角矩形 28"/>
            <p:cNvSpPr/>
            <p:nvPr/>
          </p:nvSpPr>
          <p:spPr>
            <a:xfrm>
              <a:off x="11424" y="5028"/>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00" dirty="0" smtClean="0">
                  <a:solidFill>
                    <a:schemeClr val="tx1">
                      <a:lumMod val="95000"/>
                      <a:lumOff val="5000"/>
                    </a:schemeClr>
                  </a:solidFill>
                </a:rPr>
                <a:t>焊芯线</a:t>
              </a:r>
            </a:p>
          </p:txBody>
        </p:sp>
        <p:sp>
          <p:nvSpPr>
            <p:cNvPr id="42" name="右箭头 41"/>
            <p:cNvSpPr/>
            <p:nvPr/>
          </p:nvSpPr>
          <p:spPr>
            <a:xfrm rot="5220000">
              <a:off x="1296" y="6912"/>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sp>
          <p:nvSpPr>
            <p:cNvPr id="44" name="右箭头 43"/>
            <p:cNvSpPr/>
            <p:nvPr/>
          </p:nvSpPr>
          <p:spPr>
            <a:xfrm rot="5400000">
              <a:off x="11892" y="5784"/>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grpSp>
          <p:nvGrpSpPr>
            <p:cNvPr id="45" name="组合 44"/>
            <p:cNvGrpSpPr/>
            <p:nvPr/>
          </p:nvGrpSpPr>
          <p:grpSpPr>
            <a:xfrm>
              <a:off x="828" y="7260"/>
              <a:ext cx="10092" cy="703"/>
              <a:chOff x="828" y="7260"/>
              <a:chExt cx="10092" cy="703"/>
            </a:xfrm>
            <a:grpFill/>
          </p:grpSpPr>
          <p:grpSp>
            <p:nvGrpSpPr>
              <p:cNvPr id="69" name="组合 68"/>
              <p:cNvGrpSpPr/>
              <p:nvPr/>
            </p:nvGrpSpPr>
            <p:grpSpPr>
              <a:xfrm>
                <a:off x="828" y="7284"/>
                <a:ext cx="1720" cy="679"/>
                <a:chOff x="924" y="5220"/>
                <a:chExt cx="1720" cy="679"/>
              </a:xfrm>
              <a:grpFill/>
            </p:grpSpPr>
            <p:sp>
              <p:nvSpPr>
                <p:cNvPr id="70" name="圆角矩形 69"/>
                <p:cNvSpPr/>
                <p:nvPr/>
              </p:nvSpPr>
              <p:spPr>
                <a:xfrm>
                  <a:off x="924" y="5220"/>
                  <a:ext cx="1369" cy="679"/>
                </a:xfrm>
                <a:prstGeom prst="roundRect">
                  <a:avLst/>
                </a:prstGeom>
                <a:solidFill>
                  <a:srgbClr val="FFC0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b="1" dirty="0" smtClean="0">
                      <a:solidFill>
                        <a:srgbClr val="FF0000"/>
                      </a:solidFill>
                    </a:rPr>
                    <a:t>T4</a:t>
                  </a:r>
                  <a:r>
                    <a:rPr lang="zh-CN" altLang="en-US" sz="1400" b="1" dirty="0" smtClean="0">
                      <a:solidFill>
                        <a:srgbClr val="FF0000"/>
                      </a:solidFill>
                    </a:rPr>
                    <a:t>摇摆测试</a:t>
                  </a:r>
                </a:p>
              </p:txBody>
            </p:sp>
            <p:sp>
              <p:nvSpPr>
                <p:cNvPr id="71" name="右箭头 70"/>
                <p:cNvSpPr/>
                <p:nvPr/>
              </p:nvSpPr>
              <p:spPr>
                <a:xfrm>
                  <a:off x="2300" y="538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grpSp>
          <p:grpSp>
            <p:nvGrpSpPr>
              <p:cNvPr id="46" name="组合 45"/>
              <p:cNvGrpSpPr/>
              <p:nvPr/>
            </p:nvGrpSpPr>
            <p:grpSpPr>
              <a:xfrm>
                <a:off x="2592" y="7260"/>
                <a:ext cx="1688" cy="678"/>
                <a:chOff x="4308" y="5292"/>
                <a:chExt cx="1688" cy="678"/>
              </a:xfrm>
              <a:grpFill/>
            </p:grpSpPr>
            <p:sp>
              <p:nvSpPr>
                <p:cNvPr id="47" name="圆角矩形 46"/>
                <p:cNvSpPr/>
                <p:nvPr/>
              </p:nvSpPr>
              <p:spPr>
                <a:xfrm>
                  <a:off x="4308" y="5292"/>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dirty="0" smtClean="0">
                      <a:solidFill>
                        <a:schemeClr val="tx1">
                          <a:lumMod val="95000"/>
                          <a:lumOff val="5000"/>
                        </a:schemeClr>
                      </a:solidFill>
                    </a:rPr>
                    <a:t>TV</a:t>
                  </a:r>
                  <a:r>
                    <a:rPr lang="zh-CN" altLang="en-US" sz="1400" dirty="0" smtClean="0">
                      <a:solidFill>
                        <a:schemeClr val="tx1">
                          <a:lumMod val="95000"/>
                          <a:lumOff val="5000"/>
                        </a:schemeClr>
                      </a:solidFill>
                    </a:rPr>
                    <a:t>测试</a:t>
                  </a:r>
                </a:p>
              </p:txBody>
            </p:sp>
            <p:sp>
              <p:nvSpPr>
                <p:cNvPr id="50" name="右箭头 49"/>
                <p:cNvSpPr/>
                <p:nvPr/>
              </p:nvSpPr>
              <p:spPr>
                <a:xfrm>
                  <a:off x="5652" y="5460"/>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grpSp>
          <p:grpSp>
            <p:nvGrpSpPr>
              <p:cNvPr id="52" name="组合 51"/>
              <p:cNvGrpSpPr/>
              <p:nvPr/>
            </p:nvGrpSpPr>
            <p:grpSpPr>
              <a:xfrm>
                <a:off x="4344" y="7272"/>
                <a:ext cx="1688" cy="678"/>
                <a:chOff x="924" y="5220"/>
                <a:chExt cx="1688" cy="678"/>
              </a:xfrm>
              <a:grpFill/>
            </p:grpSpPr>
            <p:sp>
              <p:nvSpPr>
                <p:cNvPr id="53" name="圆角矩形 52"/>
                <p:cNvSpPr/>
                <p:nvPr/>
              </p:nvSpPr>
              <p:spPr>
                <a:xfrm>
                  <a:off x="924" y="5220"/>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00" dirty="0" smtClean="0">
                      <a:solidFill>
                        <a:schemeClr val="tx1">
                          <a:lumMod val="95000"/>
                          <a:lumOff val="5000"/>
                        </a:schemeClr>
                      </a:solidFill>
                    </a:rPr>
                    <a:t>外观检验</a:t>
                  </a:r>
                </a:p>
              </p:txBody>
            </p:sp>
            <p:sp>
              <p:nvSpPr>
                <p:cNvPr id="55" name="右箭头 54"/>
                <p:cNvSpPr/>
                <p:nvPr/>
              </p:nvSpPr>
              <p:spPr>
                <a:xfrm>
                  <a:off x="2268" y="538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grpSp>
          <p:sp>
            <p:nvSpPr>
              <p:cNvPr id="59" name="圆角矩形 58"/>
              <p:cNvSpPr/>
              <p:nvPr/>
            </p:nvSpPr>
            <p:spPr>
              <a:xfrm>
                <a:off x="9644" y="7280"/>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00" dirty="0" smtClean="0">
                    <a:solidFill>
                      <a:schemeClr val="tx1">
                        <a:lumMod val="95000"/>
                        <a:lumOff val="5000"/>
                      </a:schemeClr>
                    </a:solidFill>
                  </a:rPr>
                  <a:t>包装</a:t>
                </a:r>
              </a:p>
            </p:txBody>
          </p:sp>
          <p:sp>
            <p:nvSpPr>
              <p:cNvPr id="62" name="圆角矩形 61"/>
              <p:cNvSpPr/>
              <p:nvPr/>
            </p:nvSpPr>
            <p:spPr>
              <a:xfrm>
                <a:off x="7888" y="7276"/>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00" dirty="0" smtClean="0">
                    <a:solidFill>
                      <a:schemeClr val="tx1">
                        <a:lumMod val="95000"/>
                        <a:lumOff val="5000"/>
                      </a:schemeClr>
                    </a:solidFill>
                  </a:rPr>
                  <a:t>套防尘盖</a:t>
                </a:r>
              </a:p>
            </p:txBody>
          </p:sp>
          <p:sp>
            <p:nvSpPr>
              <p:cNvPr id="83" name="右箭头 82"/>
              <p:cNvSpPr/>
              <p:nvPr/>
            </p:nvSpPr>
            <p:spPr>
              <a:xfrm>
                <a:off x="9232" y="7444"/>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grpSp>
            <p:nvGrpSpPr>
              <p:cNvPr id="64" name="组合 63"/>
              <p:cNvGrpSpPr/>
              <p:nvPr/>
            </p:nvGrpSpPr>
            <p:grpSpPr>
              <a:xfrm>
                <a:off x="6108" y="7284"/>
                <a:ext cx="1688" cy="678"/>
                <a:chOff x="924" y="5220"/>
                <a:chExt cx="1688" cy="678"/>
              </a:xfrm>
              <a:grpFill/>
            </p:grpSpPr>
            <p:sp>
              <p:nvSpPr>
                <p:cNvPr id="65" name="圆角矩形 64"/>
                <p:cNvSpPr/>
                <p:nvPr/>
              </p:nvSpPr>
              <p:spPr>
                <a:xfrm>
                  <a:off x="924" y="5220"/>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dirty="0" smtClean="0">
                      <a:solidFill>
                        <a:schemeClr val="tx1">
                          <a:lumMod val="95000"/>
                          <a:lumOff val="5000"/>
                        </a:schemeClr>
                      </a:solidFill>
                    </a:rPr>
                    <a:t>CCD</a:t>
                  </a:r>
                  <a:r>
                    <a:rPr lang="zh-CN" altLang="en-US" sz="1400" dirty="0" smtClean="0">
                      <a:solidFill>
                        <a:schemeClr val="tx1">
                          <a:lumMod val="95000"/>
                          <a:lumOff val="5000"/>
                        </a:schemeClr>
                      </a:solidFill>
                    </a:rPr>
                    <a:t>检验胶芯</a:t>
                  </a:r>
                </a:p>
              </p:txBody>
            </p:sp>
            <p:sp>
              <p:nvSpPr>
                <p:cNvPr id="68" name="右箭头 67"/>
                <p:cNvSpPr/>
                <p:nvPr/>
              </p:nvSpPr>
              <p:spPr>
                <a:xfrm>
                  <a:off x="2268" y="538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grpSp>
        </p:grpSp>
        <p:grpSp>
          <p:nvGrpSpPr>
            <p:cNvPr id="87" name="组合 86"/>
            <p:cNvGrpSpPr/>
            <p:nvPr/>
          </p:nvGrpSpPr>
          <p:grpSpPr>
            <a:xfrm>
              <a:off x="876" y="6144"/>
              <a:ext cx="11848" cy="703"/>
              <a:chOff x="852" y="6492"/>
              <a:chExt cx="11848" cy="703"/>
            </a:xfrm>
            <a:grpFill/>
          </p:grpSpPr>
          <p:sp>
            <p:nvSpPr>
              <p:cNvPr id="89" name="圆角矩形 88"/>
              <p:cNvSpPr/>
              <p:nvPr/>
            </p:nvSpPr>
            <p:spPr>
              <a:xfrm>
                <a:off x="852" y="6516"/>
                <a:ext cx="1276" cy="679"/>
              </a:xfrm>
              <a:prstGeom prst="roundRect">
                <a:avLst/>
              </a:prstGeom>
              <a:solidFill>
                <a:srgbClr val="FFC0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00" b="1" dirty="0" smtClean="0">
                    <a:solidFill>
                      <a:srgbClr val="FF0000"/>
                    </a:solidFill>
                  </a:rPr>
                  <a:t>点胶组装外壳</a:t>
                </a:r>
              </a:p>
            </p:txBody>
          </p:sp>
          <p:sp>
            <p:nvSpPr>
              <p:cNvPr id="98" name="圆角矩形 97"/>
              <p:cNvSpPr/>
              <p:nvPr/>
            </p:nvSpPr>
            <p:spPr>
              <a:xfrm>
                <a:off x="2515" y="6492"/>
                <a:ext cx="1420"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dirty="0" smtClean="0">
                    <a:solidFill>
                      <a:schemeClr val="tx1">
                        <a:lumMod val="95000"/>
                        <a:lumOff val="5000"/>
                      </a:schemeClr>
                    </a:solidFill>
                  </a:rPr>
                  <a:t>T3</a:t>
                </a:r>
                <a:r>
                  <a:rPr lang="zh-CN" altLang="en-US" sz="1400" dirty="0" smtClean="0">
                    <a:solidFill>
                      <a:schemeClr val="tx1">
                        <a:lumMod val="95000"/>
                        <a:lumOff val="5000"/>
                      </a:schemeClr>
                    </a:solidFill>
                  </a:rPr>
                  <a:t>测试</a:t>
                </a:r>
              </a:p>
            </p:txBody>
          </p:sp>
          <p:sp>
            <p:nvSpPr>
              <p:cNvPr id="99" name="圆角矩形 98"/>
              <p:cNvSpPr/>
              <p:nvPr/>
            </p:nvSpPr>
            <p:spPr>
              <a:xfrm>
                <a:off x="4368" y="6504"/>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00" dirty="0" smtClean="0">
                    <a:solidFill>
                      <a:schemeClr val="tx1">
                        <a:lumMod val="95000"/>
                        <a:lumOff val="5000"/>
                      </a:schemeClr>
                    </a:solidFill>
                  </a:rPr>
                  <a:t>自动铆压</a:t>
                </a:r>
              </a:p>
            </p:txBody>
          </p:sp>
          <p:sp>
            <p:nvSpPr>
              <p:cNvPr id="100" name="圆角矩形 99"/>
              <p:cNvSpPr/>
              <p:nvPr/>
            </p:nvSpPr>
            <p:spPr>
              <a:xfrm>
                <a:off x="9668" y="6512"/>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dirty="0" smtClean="0">
                    <a:solidFill>
                      <a:schemeClr val="tx1">
                        <a:lumMod val="95000"/>
                        <a:lumOff val="5000"/>
                      </a:schemeClr>
                    </a:solidFill>
                  </a:rPr>
                  <a:t>T1</a:t>
                </a:r>
                <a:r>
                  <a:rPr lang="zh-CN" altLang="en-US" sz="1400" dirty="0" smtClean="0">
                    <a:solidFill>
                      <a:schemeClr val="tx1">
                        <a:lumMod val="95000"/>
                        <a:lumOff val="5000"/>
                      </a:schemeClr>
                    </a:solidFill>
                  </a:rPr>
                  <a:t>测试</a:t>
                </a:r>
              </a:p>
            </p:txBody>
          </p:sp>
          <p:sp>
            <p:nvSpPr>
              <p:cNvPr id="101" name="右箭头 100"/>
              <p:cNvSpPr/>
              <p:nvPr/>
            </p:nvSpPr>
            <p:spPr>
              <a:xfrm rot="10620000">
                <a:off x="11012" y="6680"/>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sp>
            <p:nvSpPr>
              <p:cNvPr id="102" name="圆角矩形 101"/>
              <p:cNvSpPr/>
              <p:nvPr/>
            </p:nvSpPr>
            <p:spPr>
              <a:xfrm>
                <a:off x="7912" y="6508"/>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00" dirty="0" smtClean="0">
                    <a:solidFill>
                      <a:schemeClr val="tx1">
                        <a:lumMod val="95000"/>
                        <a:lumOff val="5000"/>
                      </a:schemeClr>
                    </a:solidFill>
                  </a:rPr>
                  <a:t>成型内模</a:t>
                </a:r>
              </a:p>
            </p:txBody>
          </p:sp>
          <p:sp>
            <p:nvSpPr>
              <p:cNvPr id="103" name="圆角矩形 102"/>
              <p:cNvSpPr/>
              <p:nvPr/>
            </p:nvSpPr>
            <p:spPr>
              <a:xfrm>
                <a:off x="6132" y="6516"/>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dirty="0" smtClean="0">
                    <a:solidFill>
                      <a:schemeClr val="tx1">
                        <a:lumMod val="95000"/>
                        <a:lumOff val="5000"/>
                      </a:schemeClr>
                    </a:solidFill>
                  </a:rPr>
                  <a:t>T2</a:t>
                </a:r>
                <a:r>
                  <a:rPr lang="zh-CN" altLang="en-US" sz="1400" dirty="0" smtClean="0">
                    <a:solidFill>
                      <a:schemeClr val="tx1">
                        <a:lumMod val="95000"/>
                        <a:lumOff val="5000"/>
                      </a:schemeClr>
                    </a:solidFill>
                  </a:rPr>
                  <a:t>测试</a:t>
                </a:r>
              </a:p>
            </p:txBody>
          </p:sp>
          <p:sp>
            <p:nvSpPr>
              <p:cNvPr id="104" name="圆角矩形 103"/>
              <p:cNvSpPr/>
              <p:nvPr/>
            </p:nvSpPr>
            <p:spPr>
              <a:xfrm>
                <a:off x="11424" y="6504"/>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00" dirty="0" smtClean="0">
                    <a:solidFill>
                      <a:schemeClr val="tx1">
                        <a:lumMod val="95000"/>
                        <a:lumOff val="5000"/>
                      </a:schemeClr>
                    </a:solidFill>
                  </a:rPr>
                  <a:t>焊点检查</a:t>
                </a:r>
              </a:p>
            </p:txBody>
          </p:sp>
          <p:sp>
            <p:nvSpPr>
              <p:cNvPr id="105" name="右箭头 104"/>
              <p:cNvSpPr/>
              <p:nvPr/>
            </p:nvSpPr>
            <p:spPr>
              <a:xfrm rot="10620000">
                <a:off x="2168" y="6676"/>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sp>
            <p:nvSpPr>
              <p:cNvPr id="106" name="右箭头 105"/>
              <p:cNvSpPr/>
              <p:nvPr/>
            </p:nvSpPr>
            <p:spPr>
              <a:xfrm rot="10620000">
                <a:off x="3936" y="6684"/>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sp>
            <p:nvSpPr>
              <p:cNvPr id="107" name="右箭头 106"/>
              <p:cNvSpPr/>
              <p:nvPr/>
            </p:nvSpPr>
            <p:spPr>
              <a:xfrm rot="10620000">
                <a:off x="5732" y="666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sp>
            <p:nvSpPr>
              <p:cNvPr id="108" name="右箭头 107"/>
              <p:cNvSpPr/>
              <p:nvPr/>
            </p:nvSpPr>
            <p:spPr>
              <a:xfrm rot="10620000">
                <a:off x="7480" y="6676"/>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sp>
            <p:nvSpPr>
              <p:cNvPr id="109" name="右箭头 108"/>
              <p:cNvSpPr/>
              <p:nvPr/>
            </p:nvSpPr>
            <p:spPr>
              <a:xfrm rot="10620000">
                <a:off x="9240" y="6660"/>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tx1">
                      <a:lumMod val="95000"/>
                      <a:lumOff val="5000"/>
                    </a:schemeClr>
                  </a:solidFill>
                </a:endParaRPr>
              </a:p>
            </p:txBody>
          </p:sp>
        </p:grpSp>
      </p:grpSp>
      <p:sp>
        <p:nvSpPr>
          <p:cNvPr id="30" name="矩形 29"/>
          <p:cNvSpPr/>
          <p:nvPr/>
        </p:nvSpPr>
        <p:spPr>
          <a:xfrm>
            <a:off x="406514" y="4017554"/>
            <a:ext cx="11248674" cy="27296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1400" dirty="0">
                <a:solidFill>
                  <a:schemeClr val="tx1"/>
                </a:solidFill>
                <a:latin typeface="黑体" panose="02010609060101010101" charset="-122"/>
                <a:ea typeface="黑体" panose="02010609060101010101" charset="-122"/>
                <a:cs typeface="黑体" panose="02010609060101010101" charset="-122"/>
              </a:rPr>
              <a:t>产生原因：</a:t>
            </a:r>
            <a:r>
              <a:rPr lang="en-US" altLang="zh-CN" sz="1400" b="1" dirty="0">
                <a:solidFill>
                  <a:schemeClr val="tx1"/>
                </a:solidFill>
                <a:sym typeface="+mn-ea"/>
              </a:rPr>
              <a:t>Root Cause</a:t>
            </a:r>
            <a:endParaRPr lang="zh-CN" altLang="en-US" sz="1400" dirty="0">
              <a:solidFill>
                <a:schemeClr val="tx1"/>
              </a:solidFill>
              <a:latin typeface="黑体" panose="02010609060101010101" charset="-122"/>
              <a:ea typeface="黑体" panose="02010609060101010101" charset="-122"/>
              <a:cs typeface="黑体" panose="02010609060101010101" charset="-122"/>
            </a:endParaRPr>
          </a:p>
          <a:p>
            <a:pPr algn="l"/>
            <a:r>
              <a:rPr lang="en-US" altLang="zh-CN" sz="1400" dirty="0">
                <a:solidFill>
                  <a:schemeClr val="tx1"/>
                </a:solidFill>
                <a:latin typeface="黑体" panose="02010609060101010101" charset="-122"/>
                <a:ea typeface="黑体" panose="02010609060101010101" charset="-122"/>
                <a:cs typeface="黑体" panose="02010609060101010101" charset="-122"/>
              </a:rPr>
              <a:t>1#</a:t>
            </a:r>
            <a:r>
              <a:rPr lang="zh-CN" altLang="en-US" sz="1400" dirty="0">
                <a:solidFill>
                  <a:schemeClr val="tx1"/>
                </a:solidFill>
                <a:latin typeface="黑体" panose="02010609060101010101" charset="-122"/>
                <a:ea typeface="黑体" panose="02010609060101010101" charset="-122"/>
                <a:cs typeface="黑体" panose="02010609060101010101" charset="-122"/>
              </a:rPr>
              <a:t>、</a:t>
            </a:r>
            <a:r>
              <a:rPr lang="en-US" altLang="zh-CN" sz="1400" dirty="0">
                <a:solidFill>
                  <a:schemeClr val="tx1"/>
                </a:solidFill>
                <a:latin typeface="黑体" panose="02010609060101010101" charset="-122"/>
                <a:ea typeface="黑体" panose="02010609060101010101" charset="-122"/>
                <a:cs typeface="黑体" panose="02010609060101010101" charset="-122"/>
              </a:rPr>
              <a:t>2#</a:t>
            </a:r>
            <a:r>
              <a:rPr lang="zh-CN" altLang="en-US" sz="1400" dirty="0">
                <a:solidFill>
                  <a:schemeClr val="tx1"/>
                </a:solidFill>
                <a:latin typeface="黑体" panose="02010609060101010101" charset="-122"/>
                <a:ea typeface="黑体" panose="02010609060101010101" charset="-122"/>
                <a:cs typeface="黑体" panose="02010609060101010101" charset="-122"/>
              </a:rPr>
              <a:t>样品，电气不良产生工站是剥线沾锡站，</a:t>
            </a:r>
            <a:r>
              <a:rPr lang="zh-CN" altLang="en-US" sz="1400" dirty="0">
                <a:solidFill>
                  <a:schemeClr val="tx1"/>
                </a:solidFill>
                <a:latin typeface="黑体" panose="02010609060101010101" charset="-122"/>
                <a:ea typeface="黑体" panose="02010609060101010101" charset="-122"/>
                <a:cs typeface="黑体" panose="02010609060101010101" charset="-122"/>
                <a:sym typeface="+mn-ea"/>
              </a:rPr>
              <a:t>因剥线时，剥刀上沾线皮，未及时清理，导致剥线时有铜丝夹断，出现铜丝偏短的现象</a:t>
            </a:r>
            <a:r>
              <a:rPr lang="en-US" altLang="zh-CN" sz="1400" dirty="0">
                <a:solidFill>
                  <a:schemeClr val="tx1"/>
                </a:solidFill>
                <a:latin typeface="黑体" panose="02010609060101010101" charset="-122"/>
                <a:ea typeface="黑体" panose="02010609060101010101" charset="-122"/>
                <a:cs typeface="黑体" panose="02010609060101010101" charset="-122"/>
                <a:sym typeface="+mn-ea"/>
              </a:rPr>
              <a:t>The station causing the electrical defect in samples 1# and 2# is the wire stripping and tinning station. During wire stripping, the wire stripper gets contaminated with wire insulation, which was not cleaned in time. This led to the copper wire being pinched and broken during stripping, resulting in the copper wire being shorter than required.</a:t>
            </a:r>
          </a:p>
          <a:p>
            <a:pPr algn="l"/>
            <a:endParaRPr lang="zh-CN" altLang="en-US" sz="1400" dirty="0">
              <a:solidFill>
                <a:schemeClr val="tx1"/>
              </a:solidFill>
              <a:latin typeface="黑体" panose="02010609060101010101" charset="-122"/>
              <a:ea typeface="黑体" panose="02010609060101010101" charset="-122"/>
              <a:cs typeface="黑体" panose="02010609060101010101" charset="-122"/>
              <a:sym typeface="+mn-ea"/>
            </a:endParaRPr>
          </a:p>
          <a:p>
            <a:pPr algn="l"/>
            <a:r>
              <a:rPr lang="en-US" altLang="zh-CN" sz="1400" dirty="0">
                <a:solidFill>
                  <a:schemeClr val="tx1"/>
                </a:solidFill>
                <a:latin typeface="黑体" panose="02010609060101010101" charset="-122"/>
                <a:ea typeface="黑体" panose="02010609060101010101" charset="-122"/>
                <a:cs typeface="黑体" panose="02010609060101010101" charset="-122"/>
              </a:rPr>
              <a:t>3#</a:t>
            </a:r>
            <a:r>
              <a:rPr lang="zh-CN" altLang="en-US" sz="1400" dirty="0">
                <a:solidFill>
                  <a:schemeClr val="tx1"/>
                </a:solidFill>
                <a:latin typeface="黑体" panose="02010609060101010101" charset="-122"/>
                <a:ea typeface="黑体" panose="02010609060101010101" charset="-122"/>
                <a:cs typeface="黑体" panose="02010609060101010101" charset="-122"/>
              </a:rPr>
              <a:t>样品，外模沾胶不良产生的工站是点胶组装外壳站，正常是需要线材分开摆放点胶，但由于点胶过程中，外模交叉堆积，导致胶水沾到外模上。</a:t>
            </a:r>
            <a:r>
              <a:rPr lang="en-US" altLang="zh-CN" sz="1400" dirty="0">
                <a:solidFill>
                  <a:schemeClr val="tx1"/>
                </a:solidFill>
                <a:latin typeface="黑体" panose="02010609060101010101" charset="-122"/>
                <a:ea typeface="黑体" panose="02010609060101010101" charset="-122"/>
                <a:cs typeface="黑体" panose="02010609060101010101" charset="-122"/>
              </a:rPr>
              <a:t>The station causing the appearance defect in sample 3# is the adhesive application and assembly station. Normally, the wires should be placed separately for adhesive application. However, during the adhesive application process, the outer molds were stacked crosswise, resulting in adhesive contamination on the outer mold.</a:t>
            </a:r>
          </a:p>
          <a:p>
            <a:pPr algn="l"/>
            <a:endParaRPr lang="en-US" altLang="zh-CN" sz="1200" dirty="0">
              <a:solidFill>
                <a:srgbClr val="FFFF00"/>
              </a:solidFill>
              <a:latin typeface="黑体" panose="02010609060101010101" charset="-122"/>
              <a:ea typeface="黑体" panose="02010609060101010101" charset="-122"/>
              <a:cs typeface="黑体" panose="02010609060101010101"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5"/>
          <p:cNvSpPr txBox="1">
            <a:spLocks noChangeArrowheads="1"/>
          </p:cNvSpPr>
          <p:nvPr/>
        </p:nvSpPr>
        <p:spPr bwMode="auto">
          <a:xfrm>
            <a:off x="0" y="1"/>
            <a:ext cx="12192000" cy="46196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a:solidFill>
                  <a:srgbClr val="FFFF00"/>
                </a:solidFill>
              </a:rPr>
              <a:t>Root Cause Analysis</a:t>
            </a:r>
            <a:endParaRPr lang="zh-CN" altLang="en-US" sz="2400" b="1">
              <a:solidFill>
                <a:srgbClr val="FFFF00"/>
              </a:solidFill>
            </a:endParaRPr>
          </a:p>
        </p:txBody>
      </p:sp>
      <p:cxnSp>
        <p:nvCxnSpPr>
          <p:cNvPr id="8" name="Straight Connector 7"/>
          <p:cNvCxnSpPr/>
          <p:nvPr/>
        </p:nvCxnSpPr>
        <p:spPr>
          <a:xfrm>
            <a:off x="1524000" y="495300"/>
            <a:ext cx="9144000" cy="1588"/>
          </a:xfrm>
          <a:prstGeom prst="line">
            <a:avLst/>
          </a:prstGeom>
        </p:spPr>
        <p:style>
          <a:lnRef idx="1">
            <a:schemeClr val="dk1"/>
          </a:lnRef>
          <a:fillRef idx="0">
            <a:schemeClr val="dk1"/>
          </a:fillRef>
          <a:effectRef idx="0">
            <a:schemeClr val="dk1"/>
          </a:effectRef>
          <a:fontRef idx="minor">
            <a:schemeClr val="tx1"/>
          </a:fontRef>
        </p:style>
      </p:cxnSp>
      <p:sp>
        <p:nvSpPr>
          <p:cNvPr id="9" name="Action Button: Home 8">
            <a:hlinkClick r:id="" action="ppaction://hlinkshowjump?jump=firstslide" highlightClick="1"/>
            <a:hlinkHover r:id="" action="ppaction://hlinkshowjump?jump=firstslide"/>
          </p:cNvPr>
          <p:cNvSpPr/>
          <p:nvPr/>
        </p:nvSpPr>
        <p:spPr>
          <a:xfrm>
            <a:off x="10134600" y="14288"/>
            <a:ext cx="533400" cy="442912"/>
          </a:xfrm>
          <a:prstGeom prst="actionButtonHom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defRPr/>
            </a:pPr>
            <a:endParaRPr lang="zh-CN" altLang="en-US" sz="1800">
              <a:solidFill>
                <a:srgbClr val="FFFFFF"/>
              </a:solidFill>
            </a:endParaRPr>
          </a:p>
        </p:txBody>
      </p:sp>
      <p:sp>
        <p:nvSpPr>
          <p:cNvPr id="9221" name="投影片編號版面配置區 2"/>
          <p:cNvSpPr>
            <a:spLocks noGrp="1" noChangeArrowheads="1"/>
          </p:cNvSpPr>
          <p:nvPr>
            <p:ph type="sldNum" sz="quarter" idx="12"/>
          </p:nvPr>
        </p:nvSpPr>
        <p:spPr bwMode="auto">
          <a:xfrm>
            <a:off x="8077200" y="613092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8B379020-E5B3-4A83-866E-00007C790A6C}" type="slidenum">
              <a:rPr lang="zh-CN" altLang="en-US" sz="1200">
                <a:solidFill>
                  <a:srgbClr val="898989"/>
                </a:solidFill>
              </a:rPr>
              <a:t>10</a:t>
            </a:fld>
            <a:endParaRPr lang="zh-CN" altLang="en-US" sz="1200">
              <a:solidFill>
                <a:srgbClr val="898989"/>
              </a:solidFill>
            </a:endParaRPr>
          </a:p>
        </p:txBody>
      </p:sp>
      <p:sp>
        <p:nvSpPr>
          <p:cNvPr id="12" name="Text Box 5"/>
          <p:cNvSpPr txBox="1">
            <a:spLocks noChangeArrowheads="1"/>
          </p:cNvSpPr>
          <p:nvPr/>
        </p:nvSpPr>
        <p:spPr bwMode="auto">
          <a:xfrm>
            <a:off x="38851" y="606140"/>
            <a:ext cx="11971180" cy="1479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ts val="2000"/>
              </a:lnSpc>
              <a:spcBef>
                <a:spcPts val="400"/>
              </a:spcBef>
              <a:buNone/>
            </a:pPr>
            <a:r>
              <a:rPr lang="en-US" altLang="zh-CN" sz="1400" dirty="0">
                <a:latin typeface="Microsoft JhengHei" panose="020B0604030504040204" pitchFamily="34" charset="-120"/>
              </a:rPr>
              <a:t>3.4 </a:t>
            </a:r>
            <a:r>
              <a:rPr lang="zh-CN" altLang="en-US" sz="1400" dirty="0">
                <a:latin typeface="Microsoft JhengHei" panose="020B0604030504040204" pitchFamily="34" charset="-120"/>
              </a:rPr>
              <a:t>產生原因分析</a:t>
            </a:r>
            <a:r>
              <a:rPr lang="en-US" altLang="zh-CN" sz="1400" dirty="0">
                <a:latin typeface="Microsoft JhengHei" panose="020B0604030504040204" pitchFamily="34" charset="-120"/>
                <a:sym typeface="+mn-ea"/>
              </a:rPr>
              <a:t>Root Cause</a:t>
            </a:r>
            <a:endParaRPr lang="en-US" altLang="zh-CN" sz="1400" dirty="0">
              <a:latin typeface="Microsoft JhengHei" panose="020B0604030504040204" pitchFamily="34" charset="-120"/>
            </a:endParaRPr>
          </a:p>
          <a:p>
            <a:pPr>
              <a:lnSpc>
                <a:spcPts val="2000"/>
              </a:lnSpc>
              <a:spcBef>
                <a:spcPts val="400"/>
              </a:spcBef>
              <a:buNone/>
            </a:pPr>
            <a:r>
              <a:rPr lang="en-US" altLang="zh-CN" sz="1400" dirty="0">
                <a:latin typeface="Microsoft JhengHei" panose="020B0604030504040204" pitchFamily="34" charset="-120"/>
              </a:rPr>
              <a:t>  3.4.1 </a:t>
            </a:r>
            <a:r>
              <a:rPr lang="zh-CN" altLang="en-US" sz="1400" dirty="0">
                <a:latin typeface="Microsoft JhengHei" panose="020B0604030504040204" pitchFamily="34" charset="-120"/>
              </a:rPr>
              <a:t>电气不良产生原因：剥线机刀片沾线皮，没有及时清理，残留线皮与芯线重叠，导致剥线时芯线铜丝被夹断，如下图</a:t>
            </a:r>
          </a:p>
          <a:p>
            <a:pPr>
              <a:lnSpc>
                <a:spcPts val="2000"/>
              </a:lnSpc>
              <a:spcBef>
                <a:spcPts val="400"/>
              </a:spcBef>
              <a:buNone/>
            </a:pPr>
            <a:r>
              <a:rPr lang="en-US" altLang="zh-CN" sz="1400" dirty="0">
                <a:latin typeface="Microsoft JhengHei" panose="020B0604030504040204" pitchFamily="34" charset="-120"/>
              </a:rPr>
              <a:t>Cause of the electrical defect: The wire stripper blade was contaminated with wire insulation, which was not cleaned in time. The residual insulation overlapped with the core wire, causing the core wire copper to be pinched and broken during wire stripping, as shown in the figure below</a:t>
            </a:r>
          </a:p>
        </p:txBody>
      </p:sp>
      <p:sp>
        <p:nvSpPr>
          <p:cNvPr id="2" name="向右箭號 1"/>
          <p:cNvSpPr/>
          <p:nvPr>
            <p:custDataLst>
              <p:tags r:id="rId1"/>
            </p:custDataLst>
          </p:nvPr>
        </p:nvSpPr>
        <p:spPr>
          <a:xfrm>
            <a:off x="4907351" y="4039235"/>
            <a:ext cx="696036" cy="4086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 name="图片 2"/>
          <p:cNvPicPr>
            <a:picLocks noChangeAspect="1"/>
          </p:cNvPicPr>
          <p:nvPr>
            <p:custDataLst>
              <p:tags r:id="rId2"/>
            </p:custDataLst>
          </p:nvPr>
        </p:nvPicPr>
        <p:blipFill>
          <a:blip r:embed="rId7"/>
          <a:stretch>
            <a:fillRect/>
          </a:stretch>
        </p:blipFill>
        <p:spPr>
          <a:xfrm>
            <a:off x="223278" y="2200910"/>
            <a:ext cx="4247828" cy="3676650"/>
          </a:xfrm>
          <a:prstGeom prst="rect">
            <a:avLst/>
          </a:prstGeom>
        </p:spPr>
      </p:pic>
      <p:pic>
        <p:nvPicPr>
          <p:cNvPr id="4" name="图片 3"/>
          <p:cNvPicPr>
            <a:picLocks noChangeAspect="1"/>
          </p:cNvPicPr>
          <p:nvPr>
            <p:custDataLst>
              <p:tags r:id="rId3"/>
            </p:custDataLst>
          </p:nvPr>
        </p:nvPicPr>
        <p:blipFill>
          <a:blip r:embed="rId8"/>
          <a:stretch>
            <a:fillRect/>
          </a:stretch>
        </p:blipFill>
        <p:spPr>
          <a:xfrm>
            <a:off x="6055364" y="2125345"/>
            <a:ext cx="4303395" cy="3752215"/>
          </a:xfrm>
          <a:prstGeom prst="rect">
            <a:avLst/>
          </a:prstGeom>
        </p:spPr>
      </p:pic>
      <p:sp>
        <p:nvSpPr>
          <p:cNvPr id="5" name="矩形 4"/>
          <p:cNvSpPr/>
          <p:nvPr>
            <p:custDataLst>
              <p:tags r:id="rId4"/>
            </p:custDataLst>
          </p:nvPr>
        </p:nvSpPr>
        <p:spPr>
          <a:xfrm>
            <a:off x="236926" y="5877560"/>
            <a:ext cx="4234180" cy="807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solidFill>
                  <a:schemeClr val="tx1"/>
                </a:solidFill>
              </a:rPr>
              <a:t>剥线刀口残留线皮状态</a:t>
            </a:r>
          </a:p>
          <a:p>
            <a:r>
              <a:rPr lang="en-US" altLang="zh-CN" sz="1400" dirty="0">
                <a:solidFill>
                  <a:schemeClr val="tx1"/>
                </a:solidFill>
              </a:rPr>
              <a:t>The condition of residual wire insulation on the wire stripper blade</a:t>
            </a:r>
          </a:p>
        </p:txBody>
      </p:sp>
      <p:sp>
        <p:nvSpPr>
          <p:cNvPr id="6" name="矩形 5"/>
          <p:cNvSpPr/>
          <p:nvPr>
            <p:custDataLst>
              <p:tags r:id="rId5"/>
            </p:custDataLst>
          </p:nvPr>
        </p:nvSpPr>
        <p:spPr>
          <a:xfrm>
            <a:off x="6068704" y="5877560"/>
            <a:ext cx="4249420" cy="807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solidFill>
                  <a:schemeClr val="tx1"/>
                </a:solidFill>
              </a:rPr>
              <a:t>不良复现验证，铜丝夹断</a:t>
            </a:r>
          </a:p>
          <a:p>
            <a:r>
              <a:rPr lang="en-US" altLang="zh-CN" sz="1400" dirty="0">
                <a:solidFill>
                  <a:schemeClr val="tx1"/>
                </a:solidFill>
              </a:rPr>
              <a:t>Verification of defect reproduction, the copper wire is pinched and broken.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5"/>
          <p:cNvSpPr txBox="1">
            <a:spLocks noChangeArrowheads="1"/>
          </p:cNvSpPr>
          <p:nvPr/>
        </p:nvSpPr>
        <p:spPr bwMode="auto">
          <a:xfrm>
            <a:off x="0" y="1"/>
            <a:ext cx="12192000" cy="46196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a:solidFill>
                  <a:srgbClr val="FFFF00"/>
                </a:solidFill>
              </a:rPr>
              <a:t>Root Cause Analysis</a:t>
            </a:r>
            <a:endParaRPr lang="zh-CN" altLang="en-US" sz="2400" b="1">
              <a:solidFill>
                <a:srgbClr val="FFFF00"/>
              </a:solidFill>
            </a:endParaRPr>
          </a:p>
        </p:txBody>
      </p:sp>
      <p:cxnSp>
        <p:nvCxnSpPr>
          <p:cNvPr id="8" name="Straight Connector 7"/>
          <p:cNvCxnSpPr/>
          <p:nvPr/>
        </p:nvCxnSpPr>
        <p:spPr>
          <a:xfrm>
            <a:off x="1524000" y="495300"/>
            <a:ext cx="9144000" cy="1588"/>
          </a:xfrm>
          <a:prstGeom prst="line">
            <a:avLst/>
          </a:prstGeom>
        </p:spPr>
        <p:style>
          <a:lnRef idx="1">
            <a:schemeClr val="dk1"/>
          </a:lnRef>
          <a:fillRef idx="0">
            <a:schemeClr val="dk1"/>
          </a:fillRef>
          <a:effectRef idx="0">
            <a:schemeClr val="dk1"/>
          </a:effectRef>
          <a:fontRef idx="minor">
            <a:schemeClr val="tx1"/>
          </a:fontRef>
        </p:style>
      </p:cxnSp>
      <p:sp>
        <p:nvSpPr>
          <p:cNvPr id="9" name="Action Button: Home 8">
            <a:hlinkClick r:id="" action="ppaction://hlinkshowjump?jump=firstslide" highlightClick="1"/>
            <a:hlinkHover r:id="" action="ppaction://hlinkshowjump?jump=firstslide"/>
          </p:cNvPr>
          <p:cNvSpPr/>
          <p:nvPr/>
        </p:nvSpPr>
        <p:spPr>
          <a:xfrm>
            <a:off x="10134600" y="14288"/>
            <a:ext cx="533400" cy="442912"/>
          </a:xfrm>
          <a:prstGeom prst="actionButtonHom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defRPr/>
            </a:pPr>
            <a:endParaRPr lang="zh-CN" altLang="en-US" sz="1800">
              <a:solidFill>
                <a:srgbClr val="FFFFFF"/>
              </a:solidFill>
            </a:endParaRPr>
          </a:p>
        </p:txBody>
      </p:sp>
      <p:sp>
        <p:nvSpPr>
          <p:cNvPr id="9221" name="投影片編號版面配置區 2"/>
          <p:cNvSpPr>
            <a:spLocks noGrp="1" noChangeArrowheads="1"/>
          </p:cNvSpPr>
          <p:nvPr>
            <p:ph type="sldNum" sz="quarter" idx="12"/>
          </p:nvPr>
        </p:nvSpPr>
        <p:spPr bwMode="auto">
          <a:xfrm>
            <a:off x="8077200" y="613092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8B379020-E5B3-4A83-866E-00007C790A6C}" type="slidenum">
              <a:rPr lang="zh-CN" altLang="en-US" sz="1200">
                <a:solidFill>
                  <a:srgbClr val="898989"/>
                </a:solidFill>
              </a:rPr>
              <a:t>11</a:t>
            </a:fld>
            <a:endParaRPr lang="zh-CN" altLang="en-US" sz="1200" dirty="0">
              <a:solidFill>
                <a:srgbClr val="898989"/>
              </a:solidFill>
            </a:endParaRPr>
          </a:p>
        </p:txBody>
      </p:sp>
      <p:sp>
        <p:nvSpPr>
          <p:cNvPr id="12" name="Text Box 5"/>
          <p:cNvSpPr txBox="1">
            <a:spLocks noChangeArrowheads="1"/>
          </p:cNvSpPr>
          <p:nvPr/>
        </p:nvSpPr>
        <p:spPr bwMode="auto">
          <a:xfrm>
            <a:off x="236926" y="532164"/>
            <a:ext cx="11718148" cy="1192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ts val="2000"/>
              </a:lnSpc>
              <a:spcBef>
                <a:spcPts val="400"/>
              </a:spcBef>
              <a:buNone/>
            </a:pPr>
            <a:r>
              <a:rPr lang="en-US" altLang="zh-CN" sz="1400" dirty="0">
                <a:latin typeface="Microsoft JhengHei" panose="020B0604030504040204" pitchFamily="34" charset="-120"/>
              </a:rPr>
              <a:t>3.4 </a:t>
            </a:r>
            <a:r>
              <a:rPr lang="zh-CN" altLang="en-US" sz="1400" dirty="0">
                <a:latin typeface="Microsoft JhengHei" panose="020B0604030504040204" pitchFamily="34" charset="-120"/>
              </a:rPr>
              <a:t>產生原因分析</a:t>
            </a:r>
            <a:endParaRPr lang="en-US" altLang="zh-CN" sz="1400" dirty="0">
              <a:latin typeface="Microsoft JhengHei" panose="020B0604030504040204" pitchFamily="34" charset="-120"/>
            </a:endParaRPr>
          </a:p>
          <a:p>
            <a:pPr indent="0">
              <a:lnSpc>
                <a:spcPts val="2000"/>
              </a:lnSpc>
              <a:spcBef>
                <a:spcPts val="400"/>
              </a:spcBef>
              <a:buNone/>
            </a:pPr>
            <a:r>
              <a:rPr lang="en-US" altLang="zh-CN" sz="1400" dirty="0">
                <a:latin typeface="Microsoft JhengHei" panose="020B0604030504040204" pitchFamily="34" charset="-120"/>
                <a:sym typeface="+mn-ea"/>
              </a:rPr>
              <a:t>3.4.2 </a:t>
            </a:r>
            <a:r>
              <a:rPr lang="zh-CN" altLang="en-US" sz="1400" dirty="0">
                <a:latin typeface="Microsoft JhengHei" panose="020B0604030504040204" pitchFamily="34" charset="-120"/>
                <a:sym typeface="+mn-ea"/>
              </a:rPr>
              <a:t>外观不良产生原因：点胶过程中，未按要求分开摆放线材，外模交叉堆积，导致胶水沾到外模上。</a:t>
            </a:r>
          </a:p>
          <a:p>
            <a:pPr indent="0">
              <a:lnSpc>
                <a:spcPts val="2000"/>
              </a:lnSpc>
              <a:spcBef>
                <a:spcPts val="400"/>
              </a:spcBef>
              <a:buNone/>
            </a:pPr>
            <a:r>
              <a:rPr lang="en-US" altLang="zh-CN" sz="1400" dirty="0">
                <a:latin typeface="Microsoft JhengHei" panose="020B0604030504040204" pitchFamily="34" charset="-120"/>
              </a:rPr>
              <a:t>Cause of the appearance defect: During the adhesive application process, the wires were not placed separately as required, and the outer molds were stacked crosswise, resulting in adhesive contamination on the outer mold.</a:t>
            </a:r>
          </a:p>
        </p:txBody>
      </p:sp>
      <p:sp>
        <p:nvSpPr>
          <p:cNvPr id="2" name="向右箭號 1"/>
          <p:cNvSpPr/>
          <p:nvPr>
            <p:custDataLst>
              <p:tags r:id="rId1"/>
            </p:custDataLst>
          </p:nvPr>
        </p:nvSpPr>
        <p:spPr>
          <a:xfrm>
            <a:off x="4941928" y="3635867"/>
            <a:ext cx="696036" cy="4086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p:cNvSpPr/>
          <p:nvPr>
            <p:custDataLst>
              <p:tags r:id="rId2"/>
            </p:custDataLst>
          </p:nvPr>
        </p:nvSpPr>
        <p:spPr>
          <a:xfrm>
            <a:off x="236926" y="5958540"/>
            <a:ext cx="4392988" cy="7098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1400" dirty="0" smtClean="0">
              <a:solidFill>
                <a:schemeClr val="tx1"/>
              </a:solidFill>
            </a:endParaRPr>
          </a:p>
          <a:p>
            <a:r>
              <a:rPr lang="zh-CN" altLang="en-US" sz="1400" dirty="0" smtClean="0">
                <a:solidFill>
                  <a:schemeClr val="tx1"/>
                </a:solidFill>
              </a:rPr>
              <a:t>正常</a:t>
            </a:r>
            <a:r>
              <a:rPr lang="zh-CN" altLang="en-US" sz="1400" dirty="0">
                <a:solidFill>
                  <a:schemeClr val="tx1"/>
                </a:solidFill>
              </a:rPr>
              <a:t>点胶摆放</a:t>
            </a:r>
            <a:r>
              <a:rPr lang="zh-CN" altLang="en-US" sz="1400" dirty="0" smtClean="0">
                <a:solidFill>
                  <a:schemeClr val="tx1"/>
                </a:solidFill>
              </a:rPr>
              <a:t>方式</a:t>
            </a:r>
            <a:r>
              <a:rPr lang="en-US" altLang="zh-CN" sz="1400" dirty="0">
                <a:solidFill>
                  <a:schemeClr val="tx1"/>
                </a:solidFill>
                <a:latin typeface="黑体" panose="02010609060101010101" charset="-122"/>
                <a:ea typeface="黑体" panose="02010609060101010101" charset="-122"/>
              </a:rPr>
              <a:t>The correct way of placing the wires for adhesive application</a:t>
            </a:r>
          </a:p>
          <a:p>
            <a:pPr algn="ctr"/>
            <a:endParaRPr lang="zh-CN" altLang="en-US" dirty="0"/>
          </a:p>
        </p:txBody>
      </p:sp>
      <p:sp>
        <p:nvSpPr>
          <p:cNvPr id="6" name="矩形 5"/>
          <p:cNvSpPr/>
          <p:nvPr>
            <p:custDataLst>
              <p:tags r:id="rId3"/>
            </p:custDataLst>
          </p:nvPr>
        </p:nvSpPr>
        <p:spPr>
          <a:xfrm>
            <a:off x="5949978" y="5958540"/>
            <a:ext cx="4184622" cy="7098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1400" dirty="0" smtClean="0">
              <a:solidFill>
                <a:schemeClr val="tx1"/>
              </a:solidFill>
            </a:endParaRPr>
          </a:p>
          <a:p>
            <a:r>
              <a:rPr lang="zh-CN" altLang="en-US" sz="1400" dirty="0" smtClean="0">
                <a:solidFill>
                  <a:schemeClr val="tx1"/>
                </a:solidFill>
              </a:rPr>
              <a:t>错</a:t>
            </a:r>
            <a:r>
              <a:rPr lang="zh-CN" altLang="en-US" sz="1400" dirty="0">
                <a:solidFill>
                  <a:schemeClr val="tx1"/>
                </a:solidFill>
              </a:rPr>
              <a:t>误的点胶摆放</a:t>
            </a:r>
            <a:r>
              <a:rPr lang="zh-CN" altLang="en-US" sz="1400" dirty="0" smtClean="0">
                <a:solidFill>
                  <a:schemeClr val="tx1"/>
                </a:solidFill>
              </a:rPr>
              <a:t>方式</a:t>
            </a:r>
            <a:r>
              <a:rPr lang="en-US" altLang="zh-CN" sz="1400" dirty="0">
                <a:solidFill>
                  <a:schemeClr val="tx1"/>
                </a:solidFill>
                <a:latin typeface="黑体" panose="02010609060101010101" charset="-122"/>
                <a:ea typeface="黑体" panose="02010609060101010101" charset="-122"/>
              </a:rPr>
              <a:t>The incorrect way of placing the wires for adhesive application</a:t>
            </a:r>
          </a:p>
          <a:p>
            <a:pPr algn="ctr"/>
            <a:endParaRPr lang="zh-CN" altLang="en-US" dirty="0"/>
          </a:p>
        </p:txBody>
      </p:sp>
      <p:pic>
        <p:nvPicPr>
          <p:cNvPr id="7" name="图片 6"/>
          <p:cNvPicPr>
            <a:picLocks noChangeAspect="1"/>
          </p:cNvPicPr>
          <p:nvPr>
            <p:custDataLst>
              <p:tags r:id="rId4"/>
            </p:custDataLst>
          </p:nvPr>
        </p:nvPicPr>
        <p:blipFill>
          <a:blip r:embed="rId7"/>
          <a:stretch>
            <a:fillRect/>
          </a:stretch>
        </p:blipFill>
        <p:spPr>
          <a:xfrm>
            <a:off x="236925" y="1794422"/>
            <a:ext cx="4392989" cy="4091492"/>
          </a:xfrm>
          <a:prstGeom prst="rect">
            <a:avLst/>
          </a:prstGeom>
        </p:spPr>
      </p:pic>
      <p:pic>
        <p:nvPicPr>
          <p:cNvPr id="10" name="图片 9"/>
          <p:cNvPicPr>
            <a:picLocks noChangeAspect="1"/>
          </p:cNvPicPr>
          <p:nvPr>
            <p:custDataLst>
              <p:tags r:id="rId5"/>
            </p:custDataLst>
          </p:nvPr>
        </p:nvPicPr>
        <p:blipFill>
          <a:blip r:embed="rId8"/>
          <a:stretch>
            <a:fillRect/>
          </a:stretch>
        </p:blipFill>
        <p:spPr>
          <a:xfrm>
            <a:off x="5949978" y="1794423"/>
            <a:ext cx="4184622" cy="409149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5"/>
          <p:cNvSpPr txBox="1">
            <a:spLocks noChangeArrowheads="1"/>
          </p:cNvSpPr>
          <p:nvPr/>
        </p:nvSpPr>
        <p:spPr bwMode="auto">
          <a:xfrm>
            <a:off x="0" y="1"/>
            <a:ext cx="12192000" cy="46196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a:solidFill>
                  <a:srgbClr val="FFFF00"/>
                </a:solidFill>
              </a:rPr>
              <a:t>Root Cause Analysis</a:t>
            </a:r>
            <a:endParaRPr lang="zh-CN" altLang="en-US" sz="2400" b="1">
              <a:solidFill>
                <a:srgbClr val="FFFF00"/>
              </a:solidFill>
            </a:endParaRPr>
          </a:p>
        </p:txBody>
      </p:sp>
      <p:cxnSp>
        <p:nvCxnSpPr>
          <p:cNvPr id="8" name="Straight Connector 7"/>
          <p:cNvCxnSpPr/>
          <p:nvPr/>
        </p:nvCxnSpPr>
        <p:spPr>
          <a:xfrm>
            <a:off x="1524000" y="495300"/>
            <a:ext cx="9144000" cy="1588"/>
          </a:xfrm>
          <a:prstGeom prst="line">
            <a:avLst/>
          </a:prstGeom>
        </p:spPr>
        <p:style>
          <a:lnRef idx="1">
            <a:schemeClr val="dk1"/>
          </a:lnRef>
          <a:fillRef idx="0">
            <a:schemeClr val="dk1"/>
          </a:fillRef>
          <a:effectRef idx="0">
            <a:schemeClr val="dk1"/>
          </a:effectRef>
          <a:fontRef idx="minor">
            <a:schemeClr val="tx1"/>
          </a:fontRef>
        </p:style>
      </p:cxnSp>
      <p:sp>
        <p:nvSpPr>
          <p:cNvPr id="9" name="Action Button: Home 8">
            <a:hlinkClick r:id="" action="ppaction://hlinkshowjump?jump=firstslide" highlightClick="1"/>
            <a:hlinkHover r:id="" action="ppaction://hlinkshowjump?jump=firstslide"/>
          </p:cNvPr>
          <p:cNvSpPr/>
          <p:nvPr/>
        </p:nvSpPr>
        <p:spPr>
          <a:xfrm>
            <a:off x="10134600" y="14288"/>
            <a:ext cx="533400" cy="442912"/>
          </a:xfrm>
          <a:prstGeom prst="actionButtonHom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defRPr/>
            </a:pPr>
            <a:endParaRPr lang="zh-CN" altLang="en-US" sz="1800">
              <a:solidFill>
                <a:srgbClr val="FFFFFF"/>
              </a:solidFill>
            </a:endParaRPr>
          </a:p>
        </p:txBody>
      </p:sp>
      <p:sp>
        <p:nvSpPr>
          <p:cNvPr id="12" name="Text Box 5"/>
          <p:cNvSpPr txBox="1">
            <a:spLocks noChangeArrowheads="1"/>
          </p:cNvSpPr>
          <p:nvPr/>
        </p:nvSpPr>
        <p:spPr bwMode="auto">
          <a:xfrm>
            <a:off x="264586" y="612403"/>
            <a:ext cx="11718148" cy="6555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ts val="2000"/>
              </a:lnSpc>
              <a:spcBef>
                <a:spcPts val="400"/>
              </a:spcBef>
              <a:buNone/>
            </a:pPr>
            <a:r>
              <a:rPr lang="en-US" altLang="zh-CN" sz="1400" dirty="0">
                <a:latin typeface="Microsoft JhengHei" panose="020B0604030504040204" pitchFamily="34" charset="-120"/>
              </a:rPr>
              <a:t>3.5 </a:t>
            </a:r>
            <a:r>
              <a:rPr lang="zh-CN" altLang="en-US" sz="1400" dirty="0">
                <a:latin typeface="Microsoft JhengHei" panose="020B0604030504040204" pitchFamily="34" charset="-120"/>
              </a:rPr>
              <a:t>流出原因分析</a:t>
            </a:r>
            <a:endParaRPr lang="en-US" altLang="zh-CN" sz="1400" dirty="0">
              <a:latin typeface="Microsoft JhengHei" panose="020B0604030504040204" pitchFamily="34" charset="-120"/>
            </a:endParaRPr>
          </a:p>
          <a:p>
            <a:pPr>
              <a:lnSpc>
                <a:spcPts val="2000"/>
              </a:lnSpc>
              <a:spcBef>
                <a:spcPts val="400"/>
              </a:spcBef>
              <a:buNone/>
            </a:pPr>
            <a:r>
              <a:rPr lang="en-US" altLang="zh-CN" sz="1400" dirty="0">
                <a:latin typeface="Microsoft JhengHei" panose="020B0604030504040204" pitchFamily="34" charset="-120"/>
              </a:rPr>
              <a:t> 3.5.1 </a:t>
            </a:r>
            <a:r>
              <a:rPr lang="zh-CN" altLang="en-US" sz="1400" dirty="0">
                <a:latin typeface="Microsoft JhengHei" panose="020B0604030504040204" pitchFamily="34" charset="-120"/>
              </a:rPr>
              <a:t>电气不良流出原因是，员工没有严格按上下</a:t>
            </a:r>
            <a:r>
              <a:rPr lang="en-US" altLang="zh-CN" sz="1400" dirty="0">
                <a:latin typeface="Microsoft JhengHei" panose="020B0604030504040204" pitchFamily="34" charset="-120"/>
              </a:rPr>
              <a:t>90</a:t>
            </a:r>
            <a:r>
              <a:rPr lang="zh-CN" altLang="en-US" sz="1400" dirty="0">
                <a:latin typeface="Microsoft JhengHei" panose="020B0604030504040204" pitchFamily="34" charset="-120"/>
              </a:rPr>
              <a:t>度摇摆测试，对不良复测过程中发现，摇摆幅度在</a:t>
            </a:r>
            <a:r>
              <a:rPr lang="en-US" altLang="zh-CN" sz="1400" dirty="0">
                <a:latin typeface="Microsoft JhengHei" panose="020B0604030504040204" pitchFamily="34" charset="-120"/>
              </a:rPr>
              <a:t>45-60</a:t>
            </a:r>
            <a:r>
              <a:rPr lang="zh-CN" altLang="en-US" sz="1400" dirty="0">
                <a:latin typeface="Microsoft JhengHei" panose="020B0604030504040204" pitchFamily="34" charset="-120"/>
              </a:rPr>
              <a:t>度左右，电测和电视都是</a:t>
            </a:r>
            <a:r>
              <a:rPr lang="en-US" altLang="zh-CN" sz="1400" dirty="0">
                <a:latin typeface="Microsoft JhengHei" panose="020B0604030504040204" pitchFamily="34" charset="-120"/>
              </a:rPr>
              <a:t>OK</a:t>
            </a:r>
            <a:r>
              <a:rPr lang="zh-CN" altLang="en-US" sz="1400" dirty="0">
                <a:latin typeface="Microsoft JhengHei" panose="020B0604030504040204" pitchFamily="34" charset="-120"/>
              </a:rPr>
              <a:t>的，而当上下</a:t>
            </a:r>
            <a:r>
              <a:rPr lang="en-US" altLang="zh-CN" sz="1400" dirty="0">
                <a:latin typeface="Microsoft JhengHei" panose="020B0604030504040204" pitchFamily="34" charset="-120"/>
              </a:rPr>
              <a:t>90</a:t>
            </a:r>
            <a:r>
              <a:rPr lang="zh-CN" altLang="en-US" sz="1400" dirty="0">
                <a:latin typeface="Microsoft JhengHei" panose="020B0604030504040204" pitchFamily="34" charset="-120"/>
              </a:rPr>
              <a:t>度左右摇摆幅度时，不良呈现摇摆不良，如下图：</a:t>
            </a:r>
            <a:r>
              <a:rPr lang="en-US" altLang="zh-CN" sz="1400" dirty="0">
                <a:latin typeface="Microsoft JhengHei" panose="020B0604030504040204" pitchFamily="34" charset="-120"/>
              </a:rPr>
              <a:t> The reason for the electrical defect leakage is that the employees did not strictly follow the 90-degree up-and-down shaking test. During the retesting of the defects, it was found that when the shaking amplitude was around 45-60 degrees, both the electrical test and the TV test were OK. However, when the shaking amplitude was around 90 degrees up and down, the defect of intermittent disconnection during shaking appeared, as shown in the figure below:</a:t>
            </a:r>
          </a:p>
          <a:p>
            <a:pPr>
              <a:lnSpc>
                <a:spcPts val="2000"/>
              </a:lnSpc>
              <a:spcBef>
                <a:spcPts val="400"/>
              </a:spcBef>
              <a:buNone/>
            </a:pPr>
            <a:r>
              <a:rPr lang="en-US" altLang="zh-CN" sz="1200" dirty="0">
                <a:latin typeface="Microsoft JhengHei" panose="020B0604030504040204" pitchFamily="34" charset="-120"/>
                <a:ea typeface="Microsoft JhengHei" panose="020B0604030504040204" pitchFamily="34" charset="-120"/>
              </a:rPr>
              <a:t> </a:t>
            </a:r>
            <a:r>
              <a:rPr lang="en-US" altLang="zh-CN" sz="1200" dirty="0" smtClean="0">
                <a:latin typeface="Microsoft JhengHei" panose="020B0604030504040204" pitchFamily="34" charset="-120"/>
                <a:ea typeface="Microsoft JhengHei" panose="020B0604030504040204" pitchFamily="34" charset="-120"/>
              </a:rPr>
              <a:t>  </a:t>
            </a:r>
          </a:p>
          <a:p>
            <a:pPr>
              <a:lnSpc>
                <a:spcPts val="2000"/>
              </a:lnSpc>
              <a:spcBef>
                <a:spcPts val="400"/>
              </a:spcBef>
              <a:buNone/>
            </a:pPr>
            <a:endParaRPr lang="en-US" altLang="zh-CN" sz="1200" dirty="0">
              <a:latin typeface="Microsoft JhengHei" panose="020B0604030504040204" pitchFamily="34" charset="-120"/>
              <a:ea typeface="Microsoft JhengHei" panose="020B0604030504040204" pitchFamily="34" charset="-120"/>
            </a:endParaRPr>
          </a:p>
          <a:p>
            <a:pPr>
              <a:lnSpc>
                <a:spcPts val="2000"/>
              </a:lnSpc>
              <a:spcBef>
                <a:spcPts val="400"/>
              </a:spcBef>
              <a:buNone/>
            </a:pPr>
            <a:endParaRPr lang="en-US" altLang="zh-CN" sz="1200" dirty="0" smtClean="0">
              <a:latin typeface="Microsoft JhengHei" panose="020B0604030504040204" pitchFamily="34" charset="-120"/>
              <a:ea typeface="Microsoft JhengHei" panose="020B0604030504040204" pitchFamily="34" charset="-120"/>
            </a:endParaRPr>
          </a:p>
          <a:p>
            <a:pPr>
              <a:lnSpc>
                <a:spcPts val="2000"/>
              </a:lnSpc>
              <a:spcBef>
                <a:spcPts val="400"/>
              </a:spcBef>
              <a:buNone/>
            </a:pPr>
            <a:endParaRPr lang="en-US" altLang="zh-CN" sz="1200" dirty="0">
              <a:latin typeface="Microsoft JhengHei" panose="020B0604030504040204" pitchFamily="34" charset="-120"/>
              <a:ea typeface="Microsoft JhengHei" panose="020B0604030504040204" pitchFamily="34" charset="-120"/>
            </a:endParaRPr>
          </a:p>
          <a:p>
            <a:pPr>
              <a:lnSpc>
                <a:spcPts val="2000"/>
              </a:lnSpc>
              <a:spcBef>
                <a:spcPts val="400"/>
              </a:spcBef>
              <a:buNone/>
            </a:pPr>
            <a:endParaRPr lang="en-US" altLang="zh-CN" sz="1200" dirty="0" smtClean="0">
              <a:latin typeface="Microsoft JhengHei" panose="020B0604030504040204" pitchFamily="34" charset="-120"/>
              <a:ea typeface="Microsoft JhengHei" panose="020B0604030504040204" pitchFamily="34" charset="-120"/>
            </a:endParaRPr>
          </a:p>
          <a:p>
            <a:pPr>
              <a:lnSpc>
                <a:spcPts val="2000"/>
              </a:lnSpc>
              <a:spcBef>
                <a:spcPts val="400"/>
              </a:spcBef>
              <a:buNone/>
            </a:pPr>
            <a:endParaRPr lang="en-US" altLang="zh-CN" sz="1200" dirty="0" smtClean="0">
              <a:latin typeface="Microsoft JhengHei" panose="020B0604030504040204" pitchFamily="34" charset="-120"/>
              <a:ea typeface="Microsoft JhengHei" panose="020B0604030504040204" pitchFamily="34" charset="-120"/>
            </a:endParaRPr>
          </a:p>
          <a:p>
            <a:pPr>
              <a:lnSpc>
                <a:spcPts val="2000"/>
              </a:lnSpc>
              <a:spcBef>
                <a:spcPts val="400"/>
              </a:spcBef>
              <a:buNone/>
            </a:pPr>
            <a:endParaRPr lang="en-US" altLang="zh-CN" sz="1200" dirty="0" smtClean="0">
              <a:latin typeface="Microsoft JhengHei" panose="020B0604030504040204" pitchFamily="34" charset="-120"/>
              <a:ea typeface="Microsoft JhengHei" panose="020B0604030504040204" pitchFamily="34" charset="-120"/>
            </a:endParaRPr>
          </a:p>
          <a:p>
            <a:pPr>
              <a:lnSpc>
                <a:spcPts val="2000"/>
              </a:lnSpc>
              <a:spcBef>
                <a:spcPts val="400"/>
              </a:spcBef>
              <a:buNone/>
            </a:pPr>
            <a:endParaRPr lang="en-US" altLang="zh-CN" sz="1200" dirty="0">
              <a:latin typeface="Microsoft JhengHei" panose="020B0604030504040204" pitchFamily="34" charset="-120"/>
              <a:ea typeface="Microsoft JhengHei" panose="020B0604030504040204" pitchFamily="34" charset="-120"/>
            </a:endParaRPr>
          </a:p>
          <a:p>
            <a:pPr>
              <a:lnSpc>
                <a:spcPts val="2000"/>
              </a:lnSpc>
              <a:spcBef>
                <a:spcPts val="400"/>
              </a:spcBef>
              <a:buNone/>
            </a:pPr>
            <a:endParaRPr lang="en-US" altLang="zh-CN" sz="1200" dirty="0" smtClean="0">
              <a:latin typeface="Microsoft JhengHei" panose="020B0604030504040204" pitchFamily="34" charset="-120"/>
              <a:ea typeface="Microsoft JhengHei" panose="020B0604030504040204" pitchFamily="34" charset="-120"/>
            </a:endParaRPr>
          </a:p>
          <a:p>
            <a:pPr>
              <a:lnSpc>
                <a:spcPts val="2000"/>
              </a:lnSpc>
              <a:spcBef>
                <a:spcPts val="400"/>
              </a:spcBef>
              <a:buNone/>
            </a:pPr>
            <a:endParaRPr lang="en-US" altLang="zh-CN" sz="1200" dirty="0" smtClean="0">
              <a:latin typeface="Microsoft JhengHei" panose="020B0604030504040204" pitchFamily="34" charset="-120"/>
              <a:ea typeface="Microsoft JhengHei" panose="020B0604030504040204" pitchFamily="34" charset="-120"/>
            </a:endParaRPr>
          </a:p>
          <a:p>
            <a:pPr>
              <a:lnSpc>
                <a:spcPts val="2000"/>
              </a:lnSpc>
              <a:spcBef>
                <a:spcPts val="400"/>
              </a:spcBef>
              <a:buNone/>
            </a:pPr>
            <a:endParaRPr lang="en-US" altLang="zh-CN" sz="1200" dirty="0">
              <a:latin typeface="Microsoft JhengHei" panose="020B0604030504040204" pitchFamily="34" charset="-120"/>
              <a:ea typeface="Microsoft JhengHei" panose="020B0604030504040204" pitchFamily="34" charset="-120"/>
            </a:endParaRPr>
          </a:p>
          <a:p>
            <a:pPr>
              <a:lnSpc>
                <a:spcPts val="2000"/>
              </a:lnSpc>
              <a:spcBef>
                <a:spcPts val="400"/>
              </a:spcBef>
              <a:buNone/>
            </a:pPr>
            <a:endParaRPr lang="en-US" altLang="zh-CN" sz="1400" dirty="0">
              <a:latin typeface="Microsoft JhengHei" panose="020B0604030504040204" pitchFamily="34" charset="-120"/>
              <a:ea typeface="Microsoft JhengHei" panose="020B0604030504040204" pitchFamily="34" charset="-120"/>
            </a:endParaRPr>
          </a:p>
          <a:p>
            <a:pPr>
              <a:lnSpc>
                <a:spcPts val="2000"/>
              </a:lnSpc>
              <a:spcBef>
                <a:spcPts val="400"/>
              </a:spcBef>
              <a:buNone/>
            </a:pPr>
            <a:r>
              <a:rPr lang="en-US" altLang="zh-CN" sz="1400" dirty="0" smtClean="0">
                <a:latin typeface="Microsoft JhengHei" panose="020B0604030504040204" pitchFamily="34" charset="-120"/>
                <a:sym typeface="+mn-ea"/>
              </a:rPr>
              <a:t>3.5.2  </a:t>
            </a:r>
            <a:r>
              <a:rPr lang="zh-CN" altLang="en-US" sz="1400" dirty="0" smtClean="0">
                <a:latin typeface="Microsoft JhengHei" panose="020B0604030504040204" pitchFamily="34" charset="-120"/>
                <a:sym typeface="+mn-ea"/>
              </a:rPr>
              <a:t>外观不良流出原因，外模沾胶水不良比较少，外检人员未重点关注该项不良，导致检验有漏失。</a:t>
            </a:r>
            <a:endParaRPr lang="en-US" altLang="zh-CN" sz="1400" dirty="0" smtClean="0">
              <a:latin typeface="Microsoft JhengHei" panose="020B0604030504040204" pitchFamily="34" charset="-120"/>
              <a:sym typeface="+mn-ea"/>
            </a:endParaRPr>
          </a:p>
          <a:p>
            <a:pPr>
              <a:lnSpc>
                <a:spcPts val="2000"/>
              </a:lnSpc>
              <a:spcBef>
                <a:spcPts val="400"/>
              </a:spcBef>
              <a:buNone/>
            </a:pPr>
            <a:r>
              <a:rPr lang="en-US" altLang="zh-CN" sz="1400" dirty="0">
                <a:latin typeface="黑体" panose="02010609060101010101" charset="-122"/>
                <a:ea typeface="黑体" panose="02010609060101010101" charset="-122"/>
              </a:rPr>
              <a:t>The reason for the appearance defect leakage is that the contamination of the outer mold with glue is relatively minor. The inspectors did not focus on this type of defect, resulting in the oversight during the inspection process.</a:t>
            </a:r>
          </a:p>
          <a:p>
            <a:pPr>
              <a:lnSpc>
                <a:spcPts val="2000"/>
              </a:lnSpc>
              <a:spcBef>
                <a:spcPts val="400"/>
              </a:spcBef>
              <a:buNone/>
            </a:pPr>
            <a:endParaRPr lang="en-US" altLang="zh-CN" sz="1200" dirty="0">
              <a:latin typeface="Microsoft JhengHei" panose="020B0604030504040204" pitchFamily="34" charset="-120"/>
              <a:ea typeface="Microsoft JhengHei" panose="020B0604030504040204" pitchFamily="34" charset="-120"/>
            </a:endParaRPr>
          </a:p>
        </p:txBody>
      </p:sp>
      <p:pic>
        <p:nvPicPr>
          <p:cNvPr id="3" name="图片 2"/>
          <p:cNvPicPr>
            <a:picLocks noChangeAspect="1"/>
          </p:cNvPicPr>
          <p:nvPr>
            <p:custDataLst>
              <p:tags r:id="rId1"/>
            </p:custDataLst>
          </p:nvPr>
        </p:nvPicPr>
        <p:blipFill>
          <a:blip r:embed="rId7"/>
          <a:stretch>
            <a:fillRect/>
          </a:stretch>
        </p:blipFill>
        <p:spPr>
          <a:xfrm>
            <a:off x="264586" y="2390137"/>
            <a:ext cx="3798523" cy="2495393"/>
          </a:xfrm>
          <a:prstGeom prst="rect">
            <a:avLst/>
          </a:prstGeom>
        </p:spPr>
      </p:pic>
      <p:pic>
        <p:nvPicPr>
          <p:cNvPr id="4" name="图片 3"/>
          <p:cNvPicPr>
            <a:picLocks noChangeAspect="1"/>
          </p:cNvPicPr>
          <p:nvPr>
            <p:custDataLst>
              <p:tags r:id="rId2"/>
            </p:custDataLst>
          </p:nvPr>
        </p:nvPicPr>
        <p:blipFill>
          <a:blip r:embed="rId8"/>
          <a:stretch>
            <a:fillRect/>
          </a:stretch>
        </p:blipFill>
        <p:spPr>
          <a:xfrm>
            <a:off x="5820972" y="2390137"/>
            <a:ext cx="4046358" cy="2495393"/>
          </a:xfrm>
          <a:prstGeom prst="rect">
            <a:avLst/>
          </a:prstGeom>
        </p:spPr>
      </p:pic>
      <p:sp>
        <p:nvSpPr>
          <p:cNvPr id="5" name="向右箭號 1"/>
          <p:cNvSpPr/>
          <p:nvPr>
            <p:custDataLst>
              <p:tags r:id="rId3"/>
            </p:custDataLst>
          </p:nvPr>
        </p:nvSpPr>
        <p:spPr>
          <a:xfrm>
            <a:off x="4594022" y="3481621"/>
            <a:ext cx="696036" cy="4086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p:cNvSpPr/>
          <p:nvPr>
            <p:custDataLst>
              <p:tags r:id="rId4"/>
            </p:custDataLst>
          </p:nvPr>
        </p:nvSpPr>
        <p:spPr>
          <a:xfrm>
            <a:off x="264586" y="4933946"/>
            <a:ext cx="3798523" cy="6674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solidFill>
                  <a:schemeClr val="tx1"/>
                </a:solidFill>
              </a:rPr>
              <a:t>摇摆幅度在</a:t>
            </a:r>
            <a:r>
              <a:rPr lang="en-US" altLang="zh-CN" sz="1400" dirty="0">
                <a:solidFill>
                  <a:schemeClr val="tx1"/>
                </a:solidFill>
              </a:rPr>
              <a:t>45-60</a:t>
            </a:r>
            <a:r>
              <a:rPr lang="zh-CN" altLang="en-US" sz="1400" dirty="0" smtClean="0">
                <a:solidFill>
                  <a:schemeClr val="tx1"/>
                </a:solidFill>
              </a:rPr>
              <a:t>度</a:t>
            </a:r>
            <a:r>
              <a:rPr lang="en-US" altLang="zh-CN" sz="1400" dirty="0">
                <a:solidFill>
                  <a:schemeClr val="tx1"/>
                </a:solidFill>
              </a:rPr>
              <a:t>,</a:t>
            </a:r>
            <a:r>
              <a:rPr lang="zh-CN" altLang="en-US" sz="1400" dirty="0" smtClean="0">
                <a:solidFill>
                  <a:schemeClr val="tx1"/>
                </a:solidFill>
              </a:rPr>
              <a:t>未</a:t>
            </a:r>
            <a:r>
              <a:rPr lang="zh-CN" altLang="en-US" sz="1400" dirty="0">
                <a:solidFill>
                  <a:schemeClr val="tx1"/>
                </a:solidFill>
              </a:rPr>
              <a:t>显示</a:t>
            </a:r>
            <a:r>
              <a:rPr lang="zh-CN" altLang="en-US" sz="1400" dirty="0" smtClean="0">
                <a:solidFill>
                  <a:schemeClr val="tx1"/>
                </a:solidFill>
              </a:rPr>
              <a:t>不良</a:t>
            </a:r>
            <a:endParaRPr lang="en-US" altLang="zh-CN" sz="1400" dirty="0" smtClean="0">
              <a:solidFill>
                <a:schemeClr val="tx1"/>
              </a:solidFill>
            </a:endParaRPr>
          </a:p>
          <a:p>
            <a:r>
              <a:rPr lang="en-US" altLang="zh-CN" sz="1400" dirty="0" smtClean="0">
                <a:solidFill>
                  <a:schemeClr val="tx1"/>
                </a:solidFill>
                <a:latin typeface="Microsoft JhengHei" panose="020B0604030504040204" pitchFamily="34" charset="-120"/>
                <a:ea typeface="Microsoft JhengHei" panose="020B0604030504040204" pitchFamily="34" charset="-120"/>
              </a:rPr>
              <a:t>The </a:t>
            </a:r>
            <a:r>
              <a:rPr lang="en-US" altLang="zh-CN" sz="1400" dirty="0">
                <a:solidFill>
                  <a:schemeClr val="tx1"/>
                </a:solidFill>
                <a:latin typeface="Microsoft JhengHei" panose="020B0604030504040204" pitchFamily="34" charset="-120"/>
                <a:ea typeface="Microsoft JhengHei" panose="020B0604030504040204" pitchFamily="34" charset="-120"/>
              </a:rPr>
              <a:t>shaking amplitude is between 45-60 degrees, and no defects are shown. </a:t>
            </a:r>
            <a:endParaRPr lang="zh-CN" altLang="en-US" sz="1400" dirty="0">
              <a:solidFill>
                <a:schemeClr val="tx1"/>
              </a:solidFill>
            </a:endParaRPr>
          </a:p>
        </p:txBody>
      </p:sp>
      <p:sp>
        <p:nvSpPr>
          <p:cNvPr id="7" name="矩形 6"/>
          <p:cNvSpPr/>
          <p:nvPr>
            <p:custDataLst>
              <p:tags r:id="rId5"/>
            </p:custDataLst>
          </p:nvPr>
        </p:nvSpPr>
        <p:spPr>
          <a:xfrm>
            <a:off x="5832555" y="4939751"/>
            <a:ext cx="4034775" cy="7650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000"/>
              </a:lnSpc>
              <a:spcBef>
                <a:spcPts val="400"/>
              </a:spcBef>
              <a:buNone/>
            </a:pPr>
            <a:endParaRPr lang="en-US" altLang="zh-CN" sz="1400" dirty="0" smtClean="0">
              <a:solidFill>
                <a:schemeClr val="tx1"/>
              </a:solidFill>
            </a:endParaRPr>
          </a:p>
          <a:p>
            <a:pPr>
              <a:lnSpc>
                <a:spcPts val="2000"/>
              </a:lnSpc>
              <a:spcBef>
                <a:spcPts val="400"/>
              </a:spcBef>
              <a:buNone/>
            </a:pPr>
            <a:endParaRPr lang="en-US" altLang="zh-CN" sz="1400" dirty="0" smtClean="0">
              <a:solidFill>
                <a:schemeClr val="tx1"/>
              </a:solidFill>
            </a:endParaRPr>
          </a:p>
          <a:p>
            <a:pPr>
              <a:lnSpc>
                <a:spcPts val="2000"/>
              </a:lnSpc>
              <a:spcBef>
                <a:spcPts val="400"/>
              </a:spcBef>
              <a:buNone/>
            </a:pPr>
            <a:endParaRPr lang="en-US" altLang="zh-CN" sz="1400" dirty="0" smtClean="0">
              <a:solidFill>
                <a:schemeClr val="tx1"/>
              </a:solidFill>
            </a:endParaRPr>
          </a:p>
          <a:p>
            <a:pPr>
              <a:lnSpc>
                <a:spcPts val="2000"/>
              </a:lnSpc>
              <a:spcBef>
                <a:spcPts val="400"/>
              </a:spcBef>
              <a:buNone/>
            </a:pPr>
            <a:r>
              <a:rPr lang="zh-CN" altLang="en-US" sz="1400" dirty="0" smtClean="0">
                <a:solidFill>
                  <a:schemeClr val="tx1"/>
                </a:solidFill>
              </a:rPr>
              <a:t>摇</a:t>
            </a:r>
            <a:r>
              <a:rPr lang="zh-CN" altLang="en-US" sz="1400" dirty="0">
                <a:solidFill>
                  <a:schemeClr val="tx1"/>
                </a:solidFill>
              </a:rPr>
              <a:t>摆幅度在</a:t>
            </a:r>
            <a:r>
              <a:rPr lang="en-US" altLang="zh-CN" sz="1400" dirty="0">
                <a:solidFill>
                  <a:schemeClr val="tx1"/>
                </a:solidFill>
              </a:rPr>
              <a:t>90</a:t>
            </a:r>
            <a:r>
              <a:rPr lang="zh-CN" altLang="en-US" sz="1400" dirty="0">
                <a:solidFill>
                  <a:schemeClr val="tx1"/>
                </a:solidFill>
              </a:rPr>
              <a:t>度</a:t>
            </a:r>
            <a:r>
              <a:rPr lang="zh-CN" altLang="en-US" sz="1400" dirty="0" smtClean="0">
                <a:solidFill>
                  <a:schemeClr val="tx1"/>
                </a:solidFill>
              </a:rPr>
              <a:t>时</a:t>
            </a:r>
            <a:r>
              <a:rPr lang="en-US" altLang="zh-CN" sz="1400" dirty="0" smtClean="0">
                <a:solidFill>
                  <a:schemeClr val="tx1"/>
                </a:solidFill>
              </a:rPr>
              <a:t>,</a:t>
            </a:r>
            <a:r>
              <a:rPr lang="zh-CN" altLang="en-US" sz="1400" dirty="0" smtClean="0">
                <a:solidFill>
                  <a:schemeClr val="tx1"/>
                </a:solidFill>
              </a:rPr>
              <a:t>显</a:t>
            </a:r>
            <a:r>
              <a:rPr lang="zh-CN" altLang="en-US" sz="1400" dirty="0">
                <a:solidFill>
                  <a:schemeClr val="tx1"/>
                </a:solidFill>
              </a:rPr>
              <a:t>示断路</a:t>
            </a:r>
            <a:r>
              <a:rPr lang="zh-CN" altLang="en-US" sz="1400" dirty="0" smtClean="0">
                <a:solidFill>
                  <a:schemeClr val="tx1"/>
                </a:solidFill>
              </a:rPr>
              <a:t>不良</a:t>
            </a:r>
            <a:r>
              <a:rPr lang="en-US" altLang="zh-CN" sz="1400" dirty="0" smtClean="0">
                <a:solidFill>
                  <a:schemeClr val="tx1"/>
                </a:solidFill>
                <a:latin typeface="Microsoft JhengHei" panose="020B0604030504040204" pitchFamily="34" charset="-120"/>
                <a:ea typeface="Microsoft JhengHei" panose="020B0604030504040204" pitchFamily="34" charset="-120"/>
                <a:sym typeface="+mn-ea"/>
              </a:rPr>
              <a:t>When </a:t>
            </a:r>
            <a:r>
              <a:rPr lang="en-US" altLang="zh-CN" sz="1400" dirty="0">
                <a:solidFill>
                  <a:schemeClr val="tx1"/>
                </a:solidFill>
                <a:latin typeface="Microsoft JhengHei" panose="020B0604030504040204" pitchFamily="34" charset="-120"/>
                <a:ea typeface="Microsoft JhengHei" panose="020B0604030504040204" pitchFamily="34" charset="-120"/>
                <a:sym typeface="+mn-ea"/>
              </a:rPr>
              <a:t>the shaking amplitude is at 90 degrees, an open circuit defect is shown</a:t>
            </a:r>
            <a:endParaRPr lang="en-US" altLang="zh-CN" sz="1400" dirty="0">
              <a:solidFill>
                <a:schemeClr val="tx1"/>
              </a:solidFill>
              <a:latin typeface="Microsoft JhengHei" panose="020B0604030504040204" pitchFamily="34" charset="-120"/>
              <a:ea typeface="Microsoft JhengHei" panose="020B0604030504040204" pitchFamily="34" charset="-120"/>
            </a:endParaRPr>
          </a:p>
          <a:p>
            <a:pPr algn="ctr"/>
            <a:endParaRPr lang="en-US" altLang="zh-CN" dirty="0" smtClean="0"/>
          </a:p>
          <a:p>
            <a:pPr algn="ctr"/>
            <a:endParaRPr lang="en-US" altLang="zh-CN" dirty="0" smtClean="0"/>
          </a:p>
          <a:p>
            <a:pPr algn="ctr"/>
            <a:endParaRPr lang="zh-CN"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5"/>
          <p:cNvSpPr txBox="1">
            <a:spLocks noChangeArrowheads="1"/>
          </p:cNvSpPr>
          <p:nvPr/>
        </p:nvSpPr>
        <p:spPr bwMode="auto">
          <a:xfrm>
            <a:off x="0" y="1"/>
            <a:ext cx="12192000" cy="46196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dirty="0">
                <a:solidFill>
                  <a:srgbClr val="FFFF00"/>
                </a:solidFill>
              </a:rPr>
              <a:t>Corrective Action</a:t>
            </a:r>
            <a:endParaRPr lang="zh-CN" altLang="en-US" sz="2400" b="1" dirty="0">
              <a:solidFill>
                <a:srgbClr val="FFFF00"/>
              </a:solidFill>
            </a:endParaRPr>
          </a:p>
        </p:txBody>
      </p:sp>
      <p:cxnSp>
        <p:nvCxnSpPr>
          <p:cNvPr id="8" name="Straight Connector 7"/>
          <p:cNvCxnSpPr/>
          <p:nvPr/>
        </p:nvCxnSpPr>
        <p:spPr>
          <a:xfrm>
            <a:off x="1524000" y="495300"/>
            <a:ext cx="9144000" cy="1588"/>
          </a:xfrm>
          <a:prstGeom prst="line">
            <a:avLst/>
          </a:prstGeom>
        </p:spPr>
        <p:style>
          <a:lnRef idx="1">
            <a:schemeClr val="dk1"/>
          </a:lnRef>
          <a:fillRef idx="0">
            <a:schemeClr val="dk1"/>
          </a:fillRef>
          <a:effectRef idx="0">
            <a:schemeClr val="dk1"/>
          </a:effectRef>
          <a:fontRef idx="minor">
            <a:schemeClr val="tx1"/>
          </a:fontRef>
        </p:style>
      </p:cxnSp>
      <p:sp>
        <p:nvSpPr>
          <p:cNvPr id="9" name="Action Button: Home 8">
            <a:hlinkClick r:id="" action="ppaction://hlinkshowjump?jump=firstslide" highlightClick="1"/>
            <a:hlinkHover r:id="" action="ppaction://hlinkshowjump?jump=firstslide"/>
          </p:cNvPr>
          <p:cNvSpPr/>
          <p:nvPr/>
        </p:nvSpPr>
        <p:spPr>
          <a:xfrm>
            <a:off x="10134600" y="14288"/>
            <a:ext cx="533400" cy="442912"/>
          </a:xfrm>
          <a:prstGeom prst="actionButtonHom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defRPr/>
            </a:pPr>
            <a:endParaRPr lang="zh-CN" altLang="en-US" sz="1800">
              <a:solidFill>
                <a:srgbClr val="FFFFFF"/>
              </a:solidFill>
            </a:endParaRPr>
          </a:p>
        </p:txBody>
      </p:sp>
      <p:sp>
        <p:nvSpPr>
          <p:cNvPr id="10245" name="Text Box 9"/>
          <p:cNvSpPr txBox="1">
            <a:spLocks noChangeArrowheads="1"/>
          </p:cNvSpPr>
          <p:nvPr/>
        </p:nvSpPr>
        <p:spPr bwMode="auto">
          <a:xfrm>
            <a:off x="81888" y="512367"/>
            <a:ext cx="3968750" cy="416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50000"/>
              </a:lnSpc>
              <a:spcBef>
                <a:spcPct val="0"/>
              </a:spcBef>
              <a:buNone/>
            </a:pPr>
            <a:r>
              <a:rPr lang="zh-CN" altLang="en-US" sz="1600" dirty="0">
                <a:solidFill>
                  <a:srgbClr val="0000FF"/>
                </a:solidFill>
                <a:latin typeface="Microsoft JhengHei" panose="020B0604030504040204" pitchFamily="34" charset="-120"/>
                <a:ea typeface="Microsoft JhengHei" panose="020B0604030504040204" pitchFamily="34" charset="-120"/>
              </a:rPr>
              <a:t>四</a:t>
            </a:r>
            <a:r>
              <a:rPr lang="en-US" altLang="zh-TW" sz="1600" dirty="0">
                <a:solidFill>
                  <a:srgbClr val="0000FF"/>
                </a:solidFill>
                <a:latin typeface="Microsoft JhengHei" panose="020B0604030504040204" pitchFamily="34" charset="-120"/>
                <a:ea typeface="Microsoft JhengHei" panose="020B0604030504040204" pitchFamily="34" charset="-120"/>
              </a:rPr>
              <a:t>. </a:t>
            </a:r>
            <a:r>
              <a:rPr lang="zh-CN" altLang="en-US" sz="1600" dirty="0">
                <a:solidFill>
                  <a:srgbClr val="0000FF"/>
                </a:solidFill>
                <a:latin typeface="Microsoft JhengHei" panose="020B0604030504040204" pitchFamily="34" charset="-120"/>
                <a:ea typeface="Microsoft JhengHei" panose="020B0604030504040204" pitchFamily="34" charset="-120"/>
              </a:rPr>
              <a:t>改善對策</a:t>
            </a:r>
            <a:r>
              <a:rPr lang="en-US" altLang="zh-CN" sz="1600" dirty="0">
                <a:solidFill>
                  <a:srgbClr val="0000FF"/>
                </a:solidFill>
                <a:latin typeface="Microsoft JhengHei" panose="020B0604030504040204" pitchFamily="34" charset="-120"/>
                <a:ea typeface="Microsoft JhengHei" panose="020B0604030504040204" pitchFamily="34" charset="-120"/>
              </a:rPr>
              <a:t>(Corrective Actions):</a:t>
            </a:r>
            <a:endParaRPr lang="zh-TW" altLang="en-US" sz="1600" dirty="0">
              <a:solidFill>
                <a:srgbClr val="0000FF"/>
              </a:solidFill>
              <a:latin typeface="Microsoft JhengHei" panose="020B0604030504040204" pitchFamily="34" charset="-120"/>
              <a:ea typeface="Microsoft JhengHei" panose="020B0604030504040204" pitchFamily="34" charset="-120"/>
            </a:endParaRPr>
          </a:p>
        </p:txBody>
      </p:sp>
      <p:sp>
        <p:nvSpPr>
          <p:cNvPr id="10251" name="文字方塊 6"/>
          <p:cNvSpPr txBox="1">
            <a:spLocks noChangeArrowheads="1"/>
          </p:cNvSpPr>
          <p:nvPr/>
        </p:nvSpPr>
        <p:spPr bwMode="auto">
          <a:xfrm>
            <a:off x="255047" y="895044"/>
            <a:ext cx="11680635"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ts val="2000"/>
              </a:lnSpc>
              <a:spcBef>
                <a:spcPts val="400"/>
              </a:spcBef>
              <a:buNone/>
            </a:pPr>
            <a:r>
              <a:rPr lang="en-US" altLang="zh-CN" sz="1400" dirty="0">
                <a:latin typeface="Microsoft JhengHei" panose="020B0604030504040204" pitchFamily="34" charset="-120"/>
              </a:rPr>
              <a:t>4.1  </a:t>
            </a:r>
            <a:r>
              <a:rPr lang="zh-CN" altLang="en-US" sz="1400" dirty="0">
                <a:latin typeface="Microsoft JhengHei" panose="020B0604030504040204" pitchFamily="34" charset="-120"/>
              </a:rPr>
              <a:t>不良產生原因改善</a:t>
            </a:r>
            <a:endParaRPr lang="en-US" altLang="zh-CN" sz="1400" dirty="0">
              <a:latin typeface="Microsoft JhengHei" panose="020B0604030504040204" pitchFamily="34" charset="-120"/>
            </a:endParaRPr>
          </a:p>
          <a:p>
            <a:pPr>
              <a:lnSpc>
                <a:spcPts val="2000"/>
              </a:lnSpc>
              <a:spcBef>
                <a:spcPts val="400"/>
              </a:spcBef>
              <a:buNone/>
            </a:pPr>
            <a:r>
              <a:rPr lang="en-US" altLang="zh-CN" sz="1400" dirty="0" smtClean="0">
                <a:latin typeface="Microsoft JhengHei" panose="020B0604030504040204" pitchFamily="34" charset="-120"/>
              </a:rPr>
              <a:t>4.1.1  </a:t>
            </a:r>
            <a:r>
              <a:rPr lang="zh-CN" altLang="en-US" sz="1400" dirty="0">
                <a:latin typeface="Microsoft JhengHei" panose="020B0604030504040204" pitchFamily="34" charset="-120"/>
              </a:rPr>
              <a:t>对剥线机进行改善，目前在寻新的剥线机设备，提高剥线质量，临时对吹气装置进行改进，确保刀片上无线皮残留，如下图   </a:t>
            </a:r>
            <a:endParaRPr lang="en-US" altLang="zh-CN" sz="1400" dirty="0" smtClean="0">
              <a:latin typeface="Microsoft JhengHei" panose="020B0604030504040204" pitchFamily="34" charset="-120"/>
            </a:endParaRPr>
          </a:p>
          <a:p>
            <a:pPr>
              <a:lnSpc>
                <a:spcPts val="2000"/>
              </a:lnSpc>
              <a:spcBef>
                <a:spcPts val="400"/>
              </a:spcBef>
              <a:buNone/>
            </a:pPr>
            <a:r>
              <a:rPr lang="en-US" altLang="zh-CN" sz="1400" dirty="0" smtClean="0">
                <a:solidFill>
                  <a:srgbClr val="0000CC"/>
                </a:solidFill>
                <a:latin typeface="Microsoft JhengHei" panose="020B0604030504040204" pitchFamily="34" charset="-120"/>
              </a:rPr>
              <a:t>----PT:</a:t>
            </a:r>
            <a:r>
              <a:rPr lang="zh-CN" altLang="en-US" sz="1400" dirty="0" smtClean="0">
                <a:solidFill>
                  <a:srgbClr val="0000CC"/>
                </a:solidFill>
                <a:latin typeface="Microsoft JhengHei" panose="020B0604030504040204" pitchFamily="34" charset="-120"/>
              </a:rPr>
              <a:t>程如意   </a:t>
            </a:r>
            <a:r>
              <a:rPr lang="en-US" altLang="zh-CN" sz="1400" dirty="0">
                <a:solidFill>
                  <a:srgbClr val="0000CC"/>
                </a:solidFill>
                <a:latin typeface="Microsoft JhengHei" panose="020B0604030504040204" pitchFamily="34" charset="-120"/>
              </a:rPr>
              <a:t>DATA: </a:t>
            </a:r>
            <a:r>
              <a:rPr lang="en-US" altLang="zh-CN" sz="1400" dirty="0" smtClean="0">
                <a:solidFill>
                  <a:srgbClr val="0000CC"/>
                </a:solidFill>
                <a:latin typeface="Microsoft JhengHei" panose="020B0604030504040204" pitchFamily="34" charset="-120"/>
              </a:rPr>
              <a:t>2025/6/9</a:t>
            </a:r>
            <a:endParaRPr lang="en-US" altLang="zh-CN" sz="1400" dirty="0">
              <a:solidFill>
                <a:srgbClr val="0000CC"/>
              </a:solidFill>
              <a:latin typeface="Microsoft JhengHei" panose="020B0604030504040204" pitchFamily="34" charset="-120"/>
            </a:endParaRPr>
          </a:p>
          <a:p>
            <a:pPr>
              <a:lnSpc>
                <a:spcPts val="2000"/>
              </a:lnSpc>
              <a:spcBef>
                <a:spcPts val="400"/>
              </a:spcBef>
              <a:buNone/>
            </a:pPr>
            <a:r>
              <a:rPr lang="en-US" altLang="zh-CN" sz="1400" dirty="0">
                <a:latin typeface="Microsoft JhengHei" panose="020B0604030504040204" pitchFamily="34" charset="-120"/>
              </a:rPr>
              <a:t>Improvements have been made to the wire stripper. Currently, we are looking for new wire stripper equipment to improve the quality of wire stripping. In the meantime, the air-blowing device has been improved to ensure that there is no residual wire insulation on the blade, as shown in the figure below</a:t>
            </a:r>
            <a:r>
              <a:rPr lang="en-US" altLang="zh-CN" sz="1400" dirty="0" smtClean="0">
                <a:latin typeface="Microsoft JhengHei" panose="020B0604030504040204" pitchFamily="34" charset="-120"/>
              </a:rPr>
              <a:t>.</a:t>
            </a:r>
            <a:endParaRPr lang="en-US" altLang="zh-CN" sz="1400" dirty="0">
              <a:latin typeface="Microsoft JhengHei" panose="020B0604030504040204" pitchFamily="34" charset="-120"/>
            </a:endParaRPr>
          </a:p>
        </p:txBody>
      </p:sp>
      <p:pic>
        <p:nvPicPr>
          <p:cNvPr id="2" name="图片 1"/>
          <p:cNvPicPr>
            <a:picLocks noChangeAspect="1"/>
          </p:cNvPicPr>
          <p:nvPr/>
        </p:nvPicPr>
        <p:blipFill>
          <a:blip r:embed="rId6"/>
          <a:stretch>
            <a:fillRect/>
          </a:stretch>
        </p:blipFill>
        <p:spPr>
          <a:xfrm>
            <a:off x="5499154" y="2672999"/>
            <a:ext cx="3044772" cy="2692879"/>
          </a:xfrm>
          <a:prstGeom prst="rect">
            <a:avLst/>
          </a:prstGeom>
        </p:spPr>
      </p:pic>
      <p:pic>
        <p:nvPicPr>
          <p:cNvPr id="5" name="图片 4"/>
          <p:cNvPicPr>
            <a:picLocks noChangeAspect="1"/>
          </p:cNvPicPr>
          <p:nvPr/>
        </p:nvPicPr>
        <p:blipFill>
          <a:blip r:embed="rId7"/>
          <a:stretch>
            <a:fillRect/>
          </a:stretch>
        </p:blipFill>
        <p:spPr>
          <a:xfrm>
            <a:off x="110464" y="2685777"/>
            <a:ext cx="3095857" cy="2680101"/>
          </a:xfrm>
          <a:prstGeom prst="rect">
            <a:avLst/>
          </a:prstGeom>
        </p:spPr>
      </p:pic>
      <p:sp>
        <p:nvSpPr>
          <p:cNvPr id="6" name="矩形 5"/>
          <p:cNvSpPr/>
          <p:nvPr>
            <p:custDataLst>
              <p:tags r:id="rId1"/>
            </p:custDataLst>
          </p:nvPr>
        </p:nvSpPr>
        <p:spPr>
          <a:xfrm>
            <a:off x="85154" y="5415891"/>
            <a:ext cx="3121167" cy="13020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smtClean="0">
                <a:solidFill>
                  <a:schemeClr val="tx1"/>
                </a:solidFill>
              </a:rPr>
              <a:t>改善</a:t>
            </a:r>
            <a:r>
              <a:rPr lang="zh-CN" altLang="en-US" sz="1400" dirty="0">
                <a:solidFill>
                  <a:schemeClr val="tx1"/>
                </a:solidFill>
              </a:rPr>
              <a:t>前：气管长度短，吹气不集中，容易吹不掉线</a:t>
            </a:r>
            <a:r>
              <a:rPr lang="zh-CN" altLang="en-US" sz="1400" dirty="0" smtClean="0">
                <a:solidFill>
                  <a:schemeClr val="tx1"/>
                </a:solidFill>
              </a:rPr>
              <a:t>皮</a:t>
            </a:r>
            <a:r>
              <a:rPr lang="en-US" altLang="zh-CN" sz="1400" dirty="0">
                <a:solidFill>
                  <a:schemeClr val="tx1"/>
                </a:solidFill>
                <a:latin typeface="黑体" panose="02010609060101010101" charset="-122"/>
                <a:ea typeface="黑体" panose="02010609060101010101" charset="-122"/>
              </a:rPr>
              <a:t>Before improvement: The air pipe was too short, and the air blowing was not focused, making it difficult to remove the wire </a:t>
            </a:r>
            <a:r>
              <a:rPr lang="en-US" altLang="zh-CN" sz="1400" dirty="0" smtClean="0">
                <a:solidFill>
                  <a:schemeClr val="tx1"/>
                </a:solidFill>
                <a:latin typeface="黑体" panose="02010609060101010101" charset="-122"/>
                <a:ea typeface="黑体" panose="02010609060101010101" charset="-122"/>
              </a:rPr>
              <a:t>insulation</a:t>
            </a:r>
            <a:endParaRPr lang="en-US" altLang="zh-CN" sz="1400" dirty="0">
              <a:solidFill>
                <a:schemeClr val="tx1"/>
              </a:solidFill>
              <a:latin typeface="黑体" panose="02010609060101010101" charset="-122"/>
              <a:ea typeface="黑体" panose="02010609060101010101" charset="-122"/>
            </a:endParaRPr>
          </a:p>
        </p:txBody>
      </p:sp>
      <p:sp>
        <p:nvSpPr>
          <p:cNvPr id="7" name="矩形 6"/>
          <p:cNvSpPr/>
          <p:nvPr>
            <p:custDataLst>
              <p:tags r:id="rId2"/>
            </p:custDataLst>
          </p:nvPr>
        </p:nvSpPr>
        <p:spPr>
          <a:xfrm>
            <a:off x="5499154" y="5415891"/>
            <a:ext cx="3044772" cy="12963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1400" dirty="0" smtClean="0">
              <a:solidFill>
                <a:schemeClr val="tx1"/>
              </a:solidFill>
            </a:endParaRPr>
          </a:p>
          <a:p>
            <a:r>
              <a:rPr lang="zh-CN" altLang="en-US" sz="1400" dirty="0" smtClean="0">
                <a:solidFill>
                  <a:schemeClr val="tx1"/>
                </a:solidFill>
              </a:rPr>
              <a:t>改善</a:t>
            </a:r>
            <a:r>
              <a:rPr lang="zh-CN" altLang="en-US" sz="1400" dirty="0">
                <a:solidFill>
                  <a:schemeClr val="tx1"/>
                </a:solidFill>
              </a:rPr>
              <a:t>后：气管长度加长吹气，大大降低线皮残</a:t>
            </a:r>
            <a:r>
              <a:rPr lang="zh-CN" altLang="en-US" sz="1400" dirty="0" smtClean="0">
                <a:solidFill>
                  <a:schemeClr val="tx1"/>
                </a:solidFill>
              </a:rPr>
              <a:t>留</a:t>
            </a:r>
            <a:r>
              <a:rPr lang="en-US" altLang="zh-CN" sz="1400" dirty="0">
                <a:solidFill>
                  <a:schemeClr val="tx1"/>
                </a:solidFill>
                <a:latin typeface="黑体" panose="02010609060101010101" charset="-122"/>
                <a:ea typeface="黑体" panose="02010609060101010101" charset="-122"/>
              </a:rPr>
              <a:t>After improvement: The air pipe has been extended to increase the blowing distance, which significantly reduces the residual wire insulation.</a:t>
            </a:r>
          </a:p>
          <a:p>
            <a:pPr algn="l"/>
            <a:endParaRPr lang="zh-CN" altLang="en-US" sz="1600" dirty="0"/>
          </a:p>
        </p:txBody>
      </p:sp>
      <p:sp>
        <p:nvSpPr>
          <p:cNvPr id="10" name="向右箭號 1"/>
          <p:cNvSpPr/>
          <p:nvPr>
            <p:custDataLst>
              <p:tags r:id="rId3"/>
            </p:custDataLst>
          </p:nvPr>
        </p:nvSpPr>
        <p:spPr>
          <a:xfrm>
            <a:off x="4058208" y="3912945"/>
            <a:ext cx="696036" cy="4086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5"/>
          <p:cNvSpPr txBox="1">
            <a:spLocks noChangeArrowheads="1"/>
          </p:cNvSpPr>
          <p:nvPr/>
        </p:nvSpPr>
        <p:spPr bwMode="auto">
          <a:xfrm>
            <a:off x="0" y="1"/>
            <a:ext cx="12192000" cy="46196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dirty="0">
                <a:solidFill>
                  <a:srgbClr val="FFFF00"/>
                </a:solidFill>
              </a:rPr>
              <a:t>Corrective Action</a:t>
            </a:r>
            <a:endParaRPr lang="zh-CN" altLang="en-US" sz="2400" b="1" dirty="0">
              <a:solidFill>
                <a:srgbClr val="FFFF00"/>
              </a:solidFill>
            </a:endParaRPr>
          </a:p>
        </p:txBody>
      </p:sp>
      <p:cxnSp>
        <p:nvCxnSpPr>
          <p:cNvPr id="8" name="Straight Connector 7"/>
          <p:cNvCxnSpPr/>
          <p:nvPr/>
        </p:nvCxnSpPr>
        <p:spPr>
          <a:xfrm>
            <a:off x="1524000" y="495300"/>
            <a:ext cx="9144000" cy="1588"/>
          </a:xfrm>
          <a:prstGeom prst="line">
            <a:avLst/>
          </a:prstGeom>
        </p:spPr>
        <p:style>
          <a:lnRef idx="1">
            <a:schemeClr val="dk1"/>
          </a:lnRef>
          <a:fillRef idx="0">
            <a:schemeClr val="dk1"/>
          </a:fillRef>
          <a:effectRef idx="0">
            <a:schemeClr val="dk1"/>
          </a:effectRef>
          <a:fontRef idx="minor">
            <a:schemeClr val="tx1"/>
          </a:fontRef>
        </p:style>
      </p:cxnSp>
      <p:sp>
        <p:nvSpPr>
          <p:cNvPr id="9" name="Action Button: Home 8">
            <a:hlinkClick r:id="" action="ppaction://hlinkshowjump?jump=firstslide" highlightClick="1"/>
            <a:hlinkHover r:id="" action="ppaction://hlinkshowjump?jump=firstslide"/>
          </p:cNvPr>
          <p:cNvSpPr/>
          <p:nvPr/>
        </p:nvSpPr>
        <p:spPr>
          <a:xfrm>
            <a:off x="10134600" y="14288"/>
            <a:ext cx="533400" cy="442912"/>
          </a:xfrm>
          <a:prstGeom prst="actionButtonHom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defRPr/>
            </a:pPr>
            <a:endParaRPr lang="zh-CN" altLang="en-US" sz="1800">
              <a:solidFill>
                <a:srgbClr val="FFFFFF"/>
              </a:solidFill>
            </a:endParaRPr>
          </a:p>
        </p:txBody>
      </p:sp>
      <p:sp>
        <p:nvSpPr>
          <p:cNvPr id="10245" name="Text Box 9"/>
          <p:cNvSpPr txBox="1">
            <a:spLocks noChangeArrowheads="1"/>
          </p:cNvSpPr>
          <p:nvPr/>
        </p:nvSpPr>
        <p:spPr bwMode="auto">
          <a:xfrm>
            <a:off x="71440" y="531376"/>
            <a:ext cx="3968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50000"/>
              </a:spcBef>
              <a:buFontTx/>
              <a:buNone/>
            </a:pPr>
            <a:r>
              <a:rPr lang="zh-CN" altLang="en-US" sz="1600" dirty="0">
                <a:solidFill>
                  <a:srgbClr val="0000FF"/>
                </a:solidFill>
                <a:latin typeface="Microsoft JhengHei" panose="020B0604030504040204" pitchFamily="34" charset="-120"/>
                <a:ea typeface="Microsoft JhengHei" panose="020B0604030504040204" pitchFamily="34" charset="-120"/>
              </a:rPr>
              <a:t>四</a:t>
            </a:r>
            <a:r>
              <a:rPr lang="en-US" altLang="zh-TW" sz="1600" dirty="0">
                <a:solidFill>
                  <a:srgbClr val="0000FF"/>
                </a:solidFill>
                <a:latin typeface="Microsoft JhengHei" panose="020B0604030504040204" pitchFamily="34" charset="-120"/>
                <a:ea typeface="Microsoft JhengHei" panose="020B0604030504040204" pitchFamily="34" charset="-120"/>
              </a:rPr>
              <a:t>. </a:t>
            </a:r>
            <a:r>
              <a:rPr lang="zh-CN" altLang="en-US" sz="1600" dirty="0">
                <a:solidFill>
                  <a:srgbClr val="0000FF"/>
                </a:solidFill>
                <a:latin typeface="Microsoft JhengHei" panose="020B0604030504040204" pitchFamily="34" charset="-120"/>
                <a:ea typeface="Microsoft JhengHei" panose="020B0604030504040204" pitchFamily="34" charset="-120"/>
              </a:rPr>
              <a:t>改善對策</a:t>
            </a:r>
            <a:r>
              <a:rPr lang="en-US" altLang="zh-CN" sz="1600" dirty="0">
                <a:solidFill>
                  <a:srgbClr val="0000FF"/>
                </a:solidFill>
                <a:latin typeface="Microsoft JhengHei" panose="020B0604030504040204" pitchFamily="34" charset="-120"/>
                <a:ea typeface="Microsoft JhengHei" panose="020B0604030504040204" pitchFamily="34" charset="-120"/>
              </a:rPr>
              <a:t>(Corrective Actions):</a:t>
            </a:r>
            <a:endParaRPr lang="zh-TW" altLang="en-US" sz="1600" dirty="0">
              <a:solidFill>
                <a:srgbClr val="0000FF"/>
              </a:solidFill>
              <a:latin typeface="Microsoft JhengHei" panose="020B0604030504040204" pitchFamily="34" charset="-120"/>
              <a:ea typeface="Microsoft JhengHei" panose="020B0604030504040204" pitchFamily="34" charset="-120"/>
            </a:endParaRPr>
          </a:p>
        </p:txBody>
      </p:sp>
      <p:sp>
        <p:nvSpPr>
          <p:cNvPr id="10251" name="文字方塊 6"/>
          <p:cNvSpPr txBox="1">
            <a:spLocks noChangeArrowheads="1"/>
          </p:cNvSpPr>
          <p:nvPr/>
        </p:nvSpPr>
        <p:spPr bwMode="auto">
          <a:xfrm>
            <a:off x="255682" y="901698"/>
            <a:ext cx="11680635"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ts val="2000"/>
              </a:lnSpc>
              <a:spcBef>
                <a:spcPts val="400"/>
              </a:spcBef>
              <a:buNone/>
            </a:pPr>
            <a:r>
              <a:rPr lang="en-US" altLang="zh-CN" sz="1400" dirty="0">
                <a:latin typeface="Microsoft JhengHei" panose="020B0604030504040204" pitchFamily="34" charset="-120"/>
              </a:rPr>
              <a:t>4.2  </a:t>
            </a:r>
            <a:r>
              <a:rPr lang="zh-CN" altLang="en-US" sz="1400" dirty="0">
                <a:latin typeface="Microsoft JhengHei" panose="020B0604030504040204" pitchFamily="34" charset="-120"/>
              </a:rPr>
              <a:t>不良流出原因改善</a:t>
            </a:r>
            <a:r>
              <a:rPr lang="en-US" altLang="zh-CN" sz="1400" dirty="0">
                <a:latin typeface="Microsoft JhengHei" panose="020B0604030504040204" pitchFamily="34" charset="-120"/>
              </a:rPr>
              <a:t>Improvement of the reason for defect leakage</a:t>
            </a:r>
          </a:p>
          <a:p>
            <a:pPr>
              <a:lnSpc>
                <a:spcPts val="2000"/>
              </a:lnSpc>
              <a:spcBef>
                <a:spcPts val="400"/>
              </a:spcBef>
              <a:buNone/>
            </a:pPr>
            <a:r>
              <a:rPr lang="en-US" altLang="zh-CN" sz="1400" dirty="0" smtClean="0">
                <a:latin typeface="Microsoft JhengHei" panose="020B0604030504040204" pitchFamily="34" charset="-120"/>
              </a:rPr>
              <a:t>4.2.1  </a:t>
            </a:r>
            <a:r>
              <a:rPr lang="zh-CN" altLang="en-US" sz="1400" dirty="0">
                <a:latin typeface="Microsoft JhengHei" panose="020B0604030504040204" pitchFamily="34" charset="-120"/>
              </a:rPr>
              <a:t>搖擺測試角度在治具上做防呆管控，必须要摇到</a:t>
            </a:r>
            <a:r>
              <a:rPr lang="en-US" altLang="zh-CN" sz="1400" dirty="0">
                <a:latin typeface="Microsoft JhengHei" panose="020B0604030504040204" pitchFamily="34" charset="-120"/>
              </a:rPr>
              <a:t>90</a:t>
            </a:r>
            <a:r>
              <a:rPr lang="zh-CN" altLang="en-US" sz="1400" dirty="0">
                <a:latin typeface="Microsoft JhengHei" panose="020B0604030504040204" pitchFamily="34" charset="-120"/>
              </a:rPr>
              <a:t>度，触碰开关进行下一步测试，如下图</a:t>
            </a:r>
          </a:p>
          <a:p>
            <a:pPr>
              <a:lnSpc>
                <a:spcPts val="2000"/>
              </a:lnSpc>
              <a:spcBef>
                <a:spcPts val="400"/>
              </a:spcBef>
              <a:buNone/>
            </a:pPr>
            <a:r>
              <a:rPr lang="en-US" altLang="zh-CN" sz="1400" dirty="0">
                <a:latin typeface="Microsoft JhengHei" panose="020B0604030504040204" pitchFamily="34" charset="-120"/>
              </a:rPr>
              <a:t>The shaking test angle is controlled by a foolproof mechanism on the fixture, ensuring that the test must reach 90 degrees and trigger a switch to proceed to the next step, as shown in Figure</a:t>
            </a:r>
          </a:p>
          <a:p>
            <a:pPr>
              <a:lnSpc>
                <a:spcPts val="2000"/>
              </a:lnSpc>
              <a:spcBef>
                <a:spcPts val="400"/>
              </a:spcBef>
              <a:buNone/>
            </a:pPr>
            <a:r>
              <a:rPr lang="en-US" altLang="zh-CN" sz="1400" dirty="0">
                <a:latin typeface="Microsoft JhengHei" panose="020B0604030504040204" pitchFamily="34" charset="-120"/>
              </a:rPr>
              <a:t>4.2.2  </a:t>
            </a:r>
            <a:r>
              <a:rPr lang="zh-CN" altLang="en-US" sz="1400" dirty="0">
                <a:latin typeface="Microsoft JhengHei" panose="020B0604030504040204" pitchFamily="34" charset="-120"/>
              </a:rPr>
              <a:t>摇摆测试再增加一道，</a:t>
            </a:r>
            <a:r>
              <a:rPr lang="en-US" altLang="zh-CN" sz="1400" dirty="0">
                <a:latin typeface="Microsoft JhengHei" panose="020B0604030504040204" pitchFamily="34" charset="-120"/>
              </a:rPr>
              <a:t>200%</a:t>
            </a:r>
            <a:r>
              <a:rPr lang="zh-CN" altLang="en-US" sz="1400" dirty="0">
                <a:latin typeface="Microsoft JhengHei" panose="020B0604030504040204" pitchFamily="34" charset="-120"/>
              </a:rPr>
              <a:t>摇摆测试，防止有漏测现象。</a:t>
            </a:r>
            <a:r>
              <a:rPr lang="en-US" altLang="zh-CN" sz="1400" dirty="0">
                <a:latin typeface="Microsoft JhengHei" panose="020B0604030504040204" pitchFamily="34" charset="-120"/>
              </a:rPr>
              <a:t> An additional shaking test has been added, with a 200% shaking test to prevent any missed tests.                                                            </a:t>
            </a:r>
            <a:r>
              <a:rPr lang="zh-CN" altLang="en-US" sz="1400" dirty="0">
                <a:latin typeface="Microsoft JhengHei" panose="020B0604030504040204" pitchFamily="34" charset="-120"/>
              </a:rPr>
              <a:t>                                 </a:t>
            </a:r>
            <a:r>
              <a:rPr lang="en-US" altLang="zh-CN" sz="1400" dirty="0">
                <a:latin typeface="Microsoft JhengHei" panose="020B0604030504040204" pitchFamily="34" charset="-120"/>
              </a:rPr>
              <a:t>    </a:t>
            </a:r>
            <a:r>
              <a:rPr lang="zh-CN" altLang="en-US" sz="1400" dirty="0">
                <a:latin typeface="Microsoft JhengHei" panose="020B0604030504040204" pitchFamily="34" charset="-120"/>
              </a:rPr>
              <a:t>  </a:t>
            </a:r>
            <a:r>
              <a:rPr lang="en-US" altLang="zh-CN" sz="1400" dirty="0">
                <a:solidFill>
                  <a:srgbClr val="0000CC"/>
                </a:solidFill>
                <a:latin typeface="Microsoft JhengHei" panose="020B0604030504040204" pitchFamily="34" charset="-120"/>
              </a:rPr>
              <a:t>----ME:</a:t>
            </a:r>
            <a:r>
              <a:rPr lang="zh-CN" altLang="en-US" sz="1400" dirty="0">
                <a:solidFill>
                  <a:srgbClr val="0000CC"/>
                </a:solidFill>
                <a:latin typeface="Microsoft JhengHei" panose="020B0604030504040204" pitchFamily="34" charset="-120"/>
              </a:rPr>
              <a:t>言文明</a:t>
            </a:r>
            <a:r>
              <a:rPr lang="en-US" altLang="zh-CN" sz="1400" dirty="0">
                <a:solidFill>
                  <a:srgbClr val="0000CC"/>
                </a:solidFill>
                <a:latin typeface="Microsoft JhengHei" panose="020B0604030504040204" pitchFamily="34" charset="-120"/>
              </a:rPr>
              <a:t>/QE</a:t>
            </a:r>
            <a:r>
              <a:rPr lang="en-US" altLang="zh-CN" sz="1400" dirty="0" smtClean="0">
                <a:solidFill>
                  <a:srgbClr val="0000CC"/>
                </a:solidFill>
                <a:latin typeface="Microsoft JhengHei" panose="020B0604030504040204" pitchFamily="34" charset="-120"/>
              </a:rPr>
              <a:t>:</a:t>
            </a:r>
            <a:r>
              <a:rPr lang="zh-CN" altLang="en-US" sz="1400" dirty="0" smtClean="0">
                <a:solidFill>
                  <a:srgbClr val="0000CC"/>
                </a:solidFill>
                <a:latin typeface="Microsoft JhengHei" panose="020B0604030504040204" pitchFamily="34" charset="-120"/>
              </a:rPr>
              <a:t>丁金花   </a:t>
            </a:r>
            <a:r>
              <a:rPr lang="en-US" altLang="zh-CN" sz="1400" dirty="0">
                <a:solidFill>
                  <a:srgbClr val="0000CC"/>
                </a:solidFill>
                <a:latin typeface="Microsoft JhengHei" panose="020B0604030504040204" pitchFamily="34" charset="-120"/>
              </a:rPr>
              <a:t>DATA: </a:t>
            </a:r>
            <a:r>
              <a:rPr lang="en-US" altLang="zh-CN" sz="1400" dirty="0" smtClean="0">
                <a:solidFill>
                  <a:srgbClr val="0000CC"/>
                </a:solidFill>
                <a:latin typeface="Microsoft JhengHei" panose="020B0604030504040204" pitchFamily="34" charset="-120"/>
              </a:rPr>
              <a:t>2025/6/9</a:t>
            </a:r>
            <a:endParaRPr lang="en-US" altLang="zh-CN" sz="1400" dirty="0">
              <a:solidFill>
                <a:srgbClr val="0000CC"/>
              </a:solidFill>
              <a:latin typeface="Microsoft JhengHei" panose="020B0604030504040204" pitchFamily="34" charset="-120"/>
            </a:endParaRPr>
          </a:p>
        </p:txBody>
      </p:sp>
      <p:pic>
        <p:nvPicPr>
          <p:cNvPr id="3" name="图片 2"/>
          <p:cNvPicPr>
            <a:picLocks noChangeAspect="1"/>
          </p:cNvPicPr>
          <p:nvPr/>
        </p:nvPicPr>
        <p:blipFill>
          <a:blip r:embed="rId6"/>
          <a:stretch>
            <a:fillRect/>
          </a:stretch>
        </p:blipFill>
        <p:spPr>
          <a:xfrm>
            <a:off x="168070" y="3096337"/>
            <a:ext cx="3818279" cy="2462805"/>
          </a:xfrm>
          <a:prstGeom prst="rect">
            <a:avLst/>
          </a:prstGeom>
        </p:spPr>
      </p:pic>
      <p:grpSp>
        <p:nvGrpSpPr>
          <p:cNvPr id="30" name="组合 29"/>
          <p:cNvGrpSpPr/>
          <p:nvPr/>
        </p:nvGrpSpPr>
        <p:grpSpPr>
          <a:xfrm>
            <a:off x="4999351" y="3091612"/>
            <a:ext cx="6994113" cy="2337638"/>
            <a:chOff x="8156" y="4212"/>
            <a:chExt cx="10306" cy="3030"/>
          </a:xfrm>
        </p:grpSpPr>
        <p:grpSp>
          <p:nvGrpSpPr>
            <p:cNvPr id="5" name="组合 4"/>
            <p:cNvGrpSpPr/>
            <p:nvPr/>
          </p:nvGrpSpPr>
          <p:grpSpPr>
            <a:xfrm>
              <a:off x="8156" y="4212"/>
              <a:ext cx="10306" cy="3030"/>
              <a:chOff x="828" y="5016"/>
              <a:chExt cx="11896" cy="2947"/>
            </a:xfrm>
            <a:solidFill>
              <a:schemeClr val="accent6">
                <a:lumMod val="20000"/>
                <a:lumOff val="80000"/>
              </a:schemeClr>
            </a:solidFill>
          </p:grpSpPr>
          <p:grpSp>
            <p:nvGrpSpPr>
              <p:cNvPr id="6" name="组合 5"/>
              <p:cNvGrpSpPr/>
              <p:nvPr/>
            </p:nvGrpSpPr>
            <p:grpSpPr>
              <a:xfrm>
                <a:off x="852" y="5040"/>
                <a:ext cx="1688" cy="678"/>
                <a:chOff x="924" y="5220"/>
                <a:chExt cx="1688" cy="678"/>
              </a:xfrm>
              <a:grpFill/>
            </p:grpSpPr>
            <p:sp>
              <p:nvSpPr>
                <p:cNvPr id="7" name="圆角矩形 6"/>
                <p:cNvSpPr/>
                <p:nvPr/>
              </p:nvSpPr>
              <p:spPr>
                <a:xfrm>
                  <a:off x="924" y="5220"/>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zh-CN" altLang="en-US" sz="1400" b="1" dirty="0" smtClean="0">
                      <a:solidFill>
                        <a:schemeClr val="tx1">
                          <a:lumMod val="95000"/>
                          <a:lumOff val="5000"/>
                        </a:schemeClr>
                      </a:solidFill>
                    </a:rPr>
                    <a:t>脱外被</a:t>
                  </a:r>
                </a:p>
              </p:txBody>
            </p:sp>
            <p:sp>
              <p:nvSpPr>
                <p:cNvPr id="4" name="右箭头 3"/>
                <p:cNvSpPr/>
                <p:nvPr/>
              </p:nvSpPr>
              <p:spPr>
                <a:xfrm>
                  <a:off x="2268" y="538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grpSp>
          <p:grpSp>
            <p:nvGrpSpPr>
              <p:cNvPr id="10" name="组合 9"/>
              <p:cNvGrpSpPr/>
              <p:nvPr/>
            </p:nvGrpSpPr>
            <p:grpSpPr>
              <a:xfrm>
                <a:off x="2616" y="5016"/>
                <a:ext cx="1688" cy="678"/>
                <a:chOff x="4308" y="5292"/>
                <a:chExt cx="1688" cy="678"/>
              </a:xfrm>
              <a:grpFill/>
            </p:grpSpPr>
            <p:sp>
              <p:nvSpPr>
                <p:cNvPr id="11" name="圆角矩形 10"/>
                <p:cNvSpPr/>
                <p:nvPr/>
              </p:nvSpPr>
              <p:spPr>
                <a:xfrm>
                  <a:off x="4308" y="5292"/>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zh-CN" altLang="en-US" sz="1400" b="1" dirty="0" smtClean="0">
                      <a:solidFill>
                        <a:schemeClr val="tx1">
                          <a:lumMod val="95000"/>
                          <a:lumOff val="5000"/>
                        </a:schemeClr>
                      </a:solidFill>
                    </a:rPr>
                    <a:t>前处理</a:t>
                  </a:r>
                </a:p>
              </p:txBody>
            </p:sp>
            <p:sp>
              <p:nvSpPr>
                <p:cNvPr id="12" name="右箭头 11"/>
                <p:cNvSpPr/>
                <p:nvPr/>
              </p:nvSpPr>
              <p:spPr>
                <a:xfrm>
                  <a:off x="5652" y="5460"/>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grpSp>
          <p:grpSp>
            <p:nvGrpSpPr>
              <p:cNvPr id="13" name="组合 12"/>
              <p:cNvGrpSpPr/>
              <p:nvPr/>
            </p:nvGrpSpPr>
            <p:grpSpPr>
              <a:xfrm>
                <a:off x="4368" y="5028"/>
                <a:ext cx="1688" cy="678"/>
                <a:chOff x="924" y="5220"/>
                <a:chExt cx="1688" cy="678"/>
              </a:xfrm>
              <a:grpFill/>
            </p:grpSpPr>
            <p:sp>
              <p:nvSpPr>
                <p:cNvPr id="14" name="圆角矩形 13"/>
                <p:cNvSpPr/>
                <p:nvPr/>
              </p:nvSpPr>
              <p:spPr>
                <a:xfrm>
                  <a:off x="924" y="5220"/>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1400" b="1" dirty="0">
                      <a:solidFill>
                        <a:schemeClr val="tx1">
                          <a:lumMod val="95000"/>
                          <a:lumOff val="5000"/>
                        </a:schemeClr>
                      </a:solidFill>
                    </a:rPr>
                    <a:t>排线</a:t>
                  </a:r>
                </a:p>
              </p:txBody>
            </p:sp>
            <p:sp>
              <p:nvSpPr>
                <p:cNvPr id="15" name="右箭头 14"/>
                <p:cNvSpPr/>
                <p:nvPr/>
              </p:nvSpPr>
              <p:spPr>
                <a:xfrm>
                  <a:off x="2268" y="538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grpSp>
          <p:grpSp>
            <p:nvGrpSpPr>
              <p:cNvPr id="16" name="组合 15"/>
              <p:cNvGrpSpPr/>
              <p:nvPr/>
            </p:nvGrpSpPr>
            <p:grpSpPr>
              <a:xfrm>
                <a:off x="9668" y="5036"/>
                <a:ext cx="1688" cy="678"/>
                <a:chOff x="924" y="5220"/>
                <a:chExt cx="1688" cy="678"/>
              </a:xfrm>
              <a:grpFill/>
            </p:grpSpPr>
            <p:sp>
              <p:nvSpPr>
                <p:cNvPr id="17" name="圆角矩形 16"/>
                <p:cNvSpPr/>
                <p:nvPr/>
              </p:nvSpPr>
              <p:spPr>
                <a:xfrm>
                  <a:off x="924" y="5220"/>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1400" b="1" dirty="0">
                      <a:solidFill>
                        <a:schemeClr val="tx1">
                          <a:lumMod val="95000"/>
                          <a:lumOff val="5000"/>
                        </a:schemeClr>
                      </a:solidFill>
                    </a:rPr>
                    <a:t>组装插头</a:t>
                  </a:r>
                </a:p>
              </p:txBody>
            </p:sp>
            <p:sp>
              <p:nvSpPr>
                <p:cNvPr id="18" name="右箭头 17"/>
                <p:cNvSpPr/>
                <p:nvPr/>
              </p:nvSpPr>
              <p:spPr>
                <a:xfrm>
                  <a:off x="2268" y="538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grpSp>
          <p:grpSp>
            <p:nvGrpSpPr>
              <p:cNvPr id="19" name="组合 18"/>
              <p:cNvGrpSpPr/>
              <p:nvPr/>
            </p:nvGrpSpPr>
            <p:grpSpPr>
              <a:xfrm>
                <a:off x="7912" y="5032"/>
                <a:ext cx="1688" cy="678"/>
                <a:chOff x="924" y="5220"/>
                <a:chExt cx="1688" cy="678"/>
              </a:xfrm>
              <a:grpFill/>
            </p:grpSpPr>
            <p:sp>
              <p:nvSpPr>
                <p:cNvPr id="20" name="圆角矩形 19"/>
                <p:cNvSpPr/>
                <p:nvPr/>
              </p:nvSpPr>
              <p:spPr>
                <a:xfrm>
                  <a:off x="924" y="5220"/>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1400" b="1" dirty="0">
                      <a:solidFill>
                        <a:schemeClr val="tx1">
                          <a:lumMod val="95000"/>
                          <a:lumOff val="5000"/>
                        </a:schemeClr>
                      </a:solidFill>
                    </a:rPr>
                    <a:t>剥线沾锡</a:t>
                  </a:r>
                </a:p>
              </p:txBody>
            </p:sp>
            <p:sp>
              <p:nvSpPr>
                <p:cNvPr id="21" name="右箭头 20"/>
                <p:cNvSpPr/>
                <p:nvPr/>
              </p:nvSpPr>
              <p:spPr>
                <a:xfrm>
                  <a:off x="2268" y="538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grpSp>
          <p:grpSp>
            <p:nvGrpSpPr>
              <p:cNvPr id="22" name="组合 21"/>
              <p:cNvGrpSpPr/>
              <p:nvPr/>
            </p:nvGrpSpPr>
            <p:grpSpPr>
              <a:xfrm>
                <a:off x="6132" y="5040"/>
                <a:ext cx="1688" cy="678"/>
                <a:chOff x="924" y="5220"/>
                <a:chExt cx="1688" cy="678"/>
              </a:xfrm>
              <a:grpFill/>
            </p:grpSpPr>
            <p:sp>
              <p:nvSpPr>
                <p:cNvPr id="23" name="圆角矩形 22"/>
                <p:cNvSpPr/>
                <p:nvPr/>
              </p:nvSpPr>
              <p:spPr>
                <a:xfrm>
                  <a:off x="924" y="5220"/>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1400" b="1" dirty="0">
                      <a:solidFill>
                        <a:schemeClr val="tx1">
                          <a:lumMod val="95000"/>
                          <a:lumOff val="5000"/>
                        </a:schemeClr>
                      </a:solidFill>
                    </a:rPr>
                    <a:t>检查色序</a:t>
                  </a:r>
                </a:p>
              </p:txBody>
            </p:sp>
            <p:sp>
              <p:nvSpPr>
                <p:cNvPr id="24" name="右箭头 23"/>
                <p:cNvSpPr/>
                <p:nvPr/>
              </p:nvSpPr>
              <p:spPr>
                <a:xfrm>
                  <a:off x="2268" y="538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grpSp>
          <p:sp>
            <p:nvSpPr>
              <p:cNvPr id="25" name="圆角矩形 24"/>
              <p:cNvSpPr/>
              <p:nvPr/>
            </p:nvSpPr>
            <p:spPr>
              <a:xfrm>
                <a:off x="11424" y="5028"/>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1400" b="1" dirty="0">
                    <a:solidFill>
                      <a:schemeClr val="tx1">
                        <a:lumMod val="95000"/>
                        <a:lumOff val="5000"/>
                      </a:schemeClr>
                    </a:solidFill>
                  </a:rPr>
                  <a:t>焊芯线</a:t>
                </a:r>
              </a:p>
            </p:txBody>
          </p:sp>
          <p:sp>
            <p:nvSpPr>
              <p:cNvPr id="26" name="右箭头 25"/>
              <p:cNvSpPr/>
              <p:nvPr/>
            </p:nvSpPr>
            <p:spPr>
              <a:xfrm rot="5220000">
                <a:off x="1296" y="6912"/>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sp>
            <p:nvSpPr>
              <p:cNvPr id="42" name="右箭头 41"/>
              <p:cNvSpPr/>
              <p:nvPr/>
            </p:nvSpPr>
            <p:spPr>
              <a:xfrm rot="5400000">
                <a:off x="11892" y="5784"/>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grpSp>
            <p:nvGrpSpPr>
              <p:cNvPr id="44" name="组合 43"/>
              <p:cNvGrpSpPr/>
              <p:nvPr/>
            </p:nvGrpSpPr>
            <p:grpSpPr>
              <a:xfrm>
                <a:off x="828" y="7267"/>
                <a:ext cx="11890" cy="696"/>
                <a:chOff x="828" y="7267"/>
                <a:chExt cx="11890" cy="696"/>
              </a:xfrm>
              <a:grpFill/>
            </p:grpSpPr>
            <p:grpSp>
              <p:nvGrpSpPr>
                <p:cNvPr id="45" name="组合 44"/>
                <p:cNvGrpSpPr/>
                <p:nvPr/>
              </p:nvGrpSpPr>
              <p:grpSpPr>
                <a:xfrm>
                  <a:off x="828" y="7284"/>
                  <a:ext cx="1688" cy="679"/>
                  <a:chOff x="924" y="5220"/>
                  <a:chExt cx="1688" cy="679"/>
                </a:xfrm>
                <a:grpFill/>
              </p:grpSpPr>
              <p:sp>
                <p:nvSpPr>
                  <p:cNvPr id="46" name="圆角矩形 45"/>
                  <p:cNvSpPr/>
                  <p:nvPr/>
                </p:nvSpPr>
                <p:spPr>
                  <a:xfrm>
                    <a:off x="924" y="5220"/>
                    <a:ext cx="1369"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en-US" altLang="zh-CN" sz="1400" b="1" dirty="0" smtClean="0">
                        <a:solidFill>
                          <a:schemeClr val="tx1">
                            <a:lumMod val="95000"/>
                            <a:lumOff val="5000"/>
                          </a:schemeClr>
                        </a:solidFill>
                      </a:rPr>
                      <a:t>T4</a:t>
                    </a:r>
                    <a:r>
                      <a:rPr lang="zh-CN" altLang="en-US" sz="1400" b="1" dirty="0" smtClean="0">
                        <a:solidFill>
                          <a:schemeClr val="tx1">
                            <a:lumMod val="95000"/>
                            <a:lumOff val="5000"/>
                          </a:schemeClr>
                        </a:solidFill>
                      </a:rPr>
                      <a:t>摇摆测试</a:t>
                    </a:r>
                  </a:p>
                </p:txBody>
              </p:sp>
              <p:sp>
                <p:nvSpPr>
                  <p:cNvPr id="47" name="右箭头 46"/>
                  <p:cNvSpPr/>
                  <p:nvPr/>
                </p:nvSpPr>
                <p:spPr>
                  <a:xfrm>
                    <a:off x="2268" y="538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grpSp>
            <p:grpSp>
              <p:nvGrpSpPr>
                <p:cNvPr id="50" name="组合 49"/>
                <p:cNvGrpSpPr/>
                <p:nvPr/>
              </p:nvGrpSpPr>
              <p:grpSpPr>
                <a:xfrm>
                  <a:off x="4400" y="7274"/>
                  <a:ext cx="1674" cy="679"/>
                  <a:chOff x="6116" y="5306"/>
                  <a:chExt cx="1674" cy="679"/>
                </a:xfrm>
                <a:grpFill/>
              </p:grpSpPr>
              <p:sp>
                <p:nvSpPr>
                  <p:cNvPr id="52" name="圆角矩形 51"/>
                  <p:cNvSpPr/>
                  <p:nvPr/>
                </p:nvSpPr>
                <p:spPr>
                  <a:xfrm>
                    <a:off x="6116" y="5306"/>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en-US" altLang="zh-CN" sz="1400" b="1" dirty="0" smtClean="0">
                        <a:solidFill>
                          <a:schemeClr val="tx1">
                            <a:lumMod val="95000"/>
                            <a:lumOff val="5000"/>
                          </a:schemeClr>
                        </a:solidFill>
                      </a:rPr>
                      <a:t>TV</a:t>
                    </a:r>
                    <a:r>
                      <a:rPr lang="zh-CN" altLang="en-US" sz="1400" b="1" dirty="0" smtClean="0">
                        <a:solidFill>
                          <a:schemeClr val="tx1">
                            <a:lumMod val="95000"/>
                            <a:lumOff val="5000"/>
                          </a:schemeClr>
                        </a:solidFill>
                      </a:rPr>
                      <a:t>测试</a:t>
                    </a:r>
                  </a:p>
                </p:txBody>
              </p:sp>
              <p:sp>
                <p:nvSpPr>
                  <p:cNvPr id="53" name="右箭头 52"/>
                  <p:cNvSpPr/>
                  <p:nvPr/>
                </p:nvSpPr>
                <p:spPr>
                  <a:xfrm>
                    <a:off x="7446" y="5500"/>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grpSp>
            <p:grpSp>
              <p:nvGrpSpPr>
                <p:cNvPr id="55" name="组合 54"/>
                <p:cNvGrpSpPr/>
                <p:nvPr/>
              </p:nvGrpSpPr>
              <p:grpSpPr>
                <a:xfrm>
                  <a:off x="6088" y="7272"/>
                  <a:ext cx="1652" cy="679"/>
                  <a:chOff x="2668" y="5220"/>
                  <a:chExt cx="1652" cy="679"/>
                </a:xfrm>
                <a:grpFill/>
              </p:grpSpPr>
              <p:sp>
                <p:nvSpPr>
                  <p:cNvPr id="56" name="圆角矩形 55"/>
                  <p:cNvSpPr/>
                  <p:nvPr/>
                </p:nvSpPr>
                <p:spPr>
                  <a:xfrm>
                    <a:off x="2668" y="5220"/>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zh-CN" altLang="en-US" sz="1400" b="1" dirty="0" smtClean="0">
                        <a:solidFill>
                          <a:schemeClr val="tx1">
                            <a:lumMod val="95000"/>
                            <a:lumOff val="5000"/>
                          </a:schemeClr>
                        </a:solidFill>
                      </a:rPr>
                      <a:t>外观检验</a:t>
                    </a:r>
                  </a:p>
                </p:txBody>
              </p:sp>
              <p:sp>
                <p:nvSpPr>
                  <p:cNvPr id="59" name="右箭头 58"/>
                  <p:cNvSpPr/>
                  <p:nvPr/>
                </p:nvSpPr>
                <p:spPr>
                  <a:xfrm>
                    <a:off x="3976" y="5401"/>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grpSp>
            <p:grpSp>
              <p:nvGrpSpPr>
                <p:cNvPr id="61" name="组合 60"/>
                <p:cNvGrpSpPr/>
                <p:nvPr/>
              </p:nvGrpSpPr>
              <p:grpSpPr>
                <a:xfrm>
                  <a:off x="11065" y="7267"/>
                  <a:ext cx="1653" cy="679"/>
                  <a:chOff x="2345" y="5207"/>
                  <a:chExt cx="1653" cy="679"/>
                </a:xfrm>
                <a:grpFill/>
              </p:grpSpPr>
              <p:sp>
                <p:nvSpPr>
                  <p:cNvPr id="62" name="圆角矩形 61"/>
                  <p:cNvSpPr/>
                  <p:nvPr/>
                </p:nvSpPr>
                <p:spPr>
                  <a:xfrm>
                    <a:off x="2722" y="5207"/>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zh-CN" altLang="en-US" sz="1400" b="1" dirty="0" smtClean="0">
                        <a:solidFill>
                          <a:schemeClr val="tx1">
                            <a:lumMod val="95000"/>
                            <a:lumOff val="5000"/>
                          </a:schemeClr>
                        </a:solidFill>
                      </a:rPr>
                      <a:t>包装</a:t>
                    </a:r>
                  </a:p>
                </p:txBody>
              </p:sp>
              <p:sp>
                <p:nvSpPr>
                  <p:cNvPr id="64" name="右箭头 63"/>
                  <p:cNvSpPr/>
                  <p:nvPr/>
                </p:nvSpPr>
                <p:spPr>
                  <a:xfrm>
                    <a:off x="2345" y="538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grpSp>
            <p:sp>
              <p:nvSpPr>
                <p:cNvPr id="65" name="圆角矩形 64"/>
                <p:cNvSpPr/>
                <p:nvPr/>
              </p:nvSpPr>
              <p:spPr>
                <a:xfrm>
                  <a:off x="9673" y="7276"/>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zh-CN" altLang="en-US" sz="1400" b="1" dirty="0" smtClean="0">
                      <a:solidFill>
                        <a:schemeClr val="tx1">
                          <a:lumMod val="95000"/>
                          <a:lumOff val="5000"/>
                        </a:schemeClr>
                      </a:solidFill>
                    </a:rPr>
                    <a:t>套防尘盖</a:t>
                  </a:r>
                </a:p>
              </p:txBody>
            </p:sp>
            <p:sp>
              <p:nvSpPr>
                <p:cNvPr id="68" name="右箭头 67"/>
                <p:cNvSpPr/>
                <p:nvPr/>
              </p:nvSpPr>
              <p:spPr>
                <a:xfrm>
                  <a:off x="9286" y="7417"/>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grpSp>
              <p:nvGrpSpPr>
                <p:cNvPr id="81" name="组合 80"/>
                <p:cNvGrpSpPr/>
                <p:nvPr/>
              </p:nvGrpSpPr>
              <p:grpSpPr>
                <a:xfrm>
                  <a:off x="4004" y="7284"/>
                  <a:ext cx="5233" cy="679"/>
                  <a:chOff x="-1180" y="5220"/>
                  <a:chExt cx="5233" cy="679"/>
                </a:xfrm>
                <a:grpFill/>
              </p:grpSpPr>
              <p:sp>
                <p:nvSpPr>
                  <p:cNvPr id="87" name="圆角矩形 86"/>
                  <p:cNvSpPr/>
                  <p:nvPr/>
                </p:nvSpPr>
                <p:spPr>
                  <a:xfrm>
                    <a:off x="2581" y="5220"/>
                    <a:ext cx="1472"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en-US" altLang="zh-CN" sz="1400" b="1" dirty="0" smtClean="0">
                        <a:solidFill>
                          <a:schemeClr val="tx1">
                            <a:lumMod val="95000"/>
                            <a:lumOff val="5000"/>
                          </a:schemeClr>
                        </a:solidFill>
                      </a:rPr>
                      <a:t>CCD</a:t>
                    </a:r>
                    <a:r>
                      <a:rPr lang="zh-CN" altLang="en-US" sz="1400" b="1" dirty="0" smtClean="0">
                        <a:solidFill>
                          <a:schemeClr val="tx1">
                            <a:lumMod val="95000"/>
                            <a:lumOff val="5000"/>
                          </a:schemeClr>
                        </a:solidFill>
                      </a:rPr>
                      <a:t>检验胶芯</a:t>
                    </a:r>
                  </a:p>
                </p:txBody>
              </p:sp>
              <p:sp>
                <p:nvSpPr>
                  <p:cNvPr id="89" name="右箭头 88"/>
                  <p:cNvSpPr/>
                  <p:nvPr/>
                </p:nvSpPr>
                <p:spPr>
                  <a:xfrm>
                    <a:off x="-1180" y="538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grpSp>
          </p:grpSp>
          <p:grpSp>
            <p:nvGrpSpPr>
              <p:cNvPr id="98" name="组合 97"/>
              <p:cNvGrpSpPr/>
              <p:nvPr/>
            </p:nvGrpSpPr>
            <p:grpSpPr>
              <a:xfrm>
                <a:off x="876" y="6144"/>
                <a:ext cx="11848" cy="703"/>
                <a:chOff x="852" y="6492"/>
                <a:chExt cx="11848" cy="703"/>
              </a:xfrm>
              <a:grpFill/>
            </p:grpSpPr>
            <p:sp>
              <p:nvSpPr>
                <p:cNvPr id="99" name="圆角矩形 98"/>
                <p:cNvSpPr/>
                <p:nvPr/>
              </p:nvSpPr>
              <p:spPr>
                <a:xfrm>
                  <a:off x="852" y="6516"/>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1400" b="1" dirty="0">
                      <a:solidFill>
                        <a:schemeClr val="tx1">
                          <a:lumMod val="95000"/>
                          <a:lumOff val="5000"/>
                        </a:schemeClr>
                      </a:solidFill>
                    </a:rPr>
                    <a:t>点胶</a:t>
                  </a:r>
                  <a:r>
                    <a:rPr lang="zh-CN" altLang="en-US" sz="1400" b="1" dirty="0" smtClean="0">
                      <a:solidFill>
                        <a:schemeClr val="tx1">
                          <a:lumMod val="95000"/>
                          <a:lumOff val="5000"/>
                        </a:schemeClr>
                      </a:solidFill>
                    </a:rPr>
                    <a:t>组装外</a:t>
                  </a:r>
                  <a:r>
                    <a:rPr lang="zh-CN" altLang="en-US" sz="1400" b="1" dirty="0">
                      <a:solidFill>
                        <a:schemeClr val="tx1">
                          <a:lumMod val="95000"/>
                          <a:lumOff val="5000"/>
                        </a:schemeClr>
                      </a:solidFill>
                    </a:rPr>
                    <a:t>壳</a:t>
                  </a:r>
                </a:p>
              </p:txBody>
            </p:sp>
            <p:sp>
              <p:nvSpPr>
                <p:cNvPr id="100" name="圆角矩形 99"/>
                <p:cNvSpPr/>
                <p:nvPr/>
              </p:nvSpPr>
              <p:spPr>
                <a:xfrm>
                  <a:off x="2515" y="6492"/>
                  <a:ext cx="1420"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CN" sz="1400" b="1" dirty="0">
                      <a:solidFill>
                        <a:schemeClr val="tx1">
                          <a:lumMod val="95000"/>
                          <a:lumOff val="5000"/>
                        </a:schemeClr>
                      </a:solidFill>
                    </a:rPr>
                    <a:t>T3</a:t>
                  </a:r>
                  <a:r>
                    <a:rPr lang="zh-CN" altLang="en-US" sz="1400" b="1" dirty="0">
                      <a:solidFill>
                        <a:schemeClr val="tx1">
                          <a:lumMod val="95000"/>
                          <a:lumOff val="5000"/>
                        </a:schemeClr>
                      </a:solidFill>
                    </a:rPr>
                    <a:t>测试</a:t>
                  </a:r>
                </a:p>
              </p:txBody>
            </p:sp>
            <p:sp>
              <p:nvSpPr>
                <p:cNvPr id="101" name="圆角矩形 100"/>
                <p:cNvSpPr/>
                <p:nvPr/>
              </p:nvSpPr>
              <p:spPr>
                <a:xfrm>
                  <a:off x="4368" y="6504"/>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zh-CN" altLang="en-US" sz="1400" b="1" dirty="0" smtClean="0">
                      <a:solidFill>
                        <a:schemeClr val="tx1">
                          <a:lumMod val="95000"/>
                          <a:lumOff val="5000"/>
                        </a:schemeClr>
                      </a:solidFill>
                    </a:rPr>
                    <a:t>自动铆压</a:t>
                  </a:r>
                </a:p>
              </p:txBody>
            </p:sp>
            <p:sp>
              <p:nvSpPr>
                <p:cNvPr id="102" name="圆角矩形 101"/>
                <p:cNvSpPr/>
                <p:nvPr/>
              </p:nvSpPr>
              <p:spPr>
                <a:xfrm>
                  <a:off x="9668" y="6512"/>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en-US" altLang="zh-CN" sz="1400" b="1" dirty="0" smtClean="0">
                      <a:solidFill>
                        <a:schemeClr val="tx1">
                          <a:lumMod val="95000"/>
                          <a:lumOff val="5000"/>
                        </a:schemeClr>
                      </a:solidFill>
                    </a:rPr>
                    <a:t>T1</a:t>
                  </a:r>
                  <a:r>
                    <a:rPr lang="zh-CN" altLang="en-US" sz="1400" b="1" dirty="0" smtClean="0">
                      <a:solidFill>
                        <a:schemeClr val="tx1">
                          <a:lumMod val="95000"/>
                          <a:lumOff val="5000"/>
                        </a:schemeClr>
                      </a:solidFill>
                    </a:rPr>
                    <a:t>测试</a:t>
                  </a:r>
                </a:p>
              </p:txBody>
            </p:sp>
            <p:sp>
              <p:nvSpPr>
                <p:cNvPr id="103" name="右箭头 102"/>
                <p:cNvSpPr/>
                <p:nvPr/>
              </p:nvSpPr>
              <p:spPr>
                <a:xfrm rot="10620000">
                  <a:off x="11012" y="6680"/>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sp>
              <p:nvSpPr>
                <p:cNvPr id="104" name="圆角矩形 103"/>
                <p:cNvSpPr/>
                <p:nvPr/>
              </p:nvSpPr>
              <p:spPr>
                <a:xfrm>
                  <a:off x="7912" y="6508"/>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zh-CN" altLang="en-US" sz="1400" b="1" dirty="0" smtClean="0">
                      <a:solidFill>
                        <a:schemeClr val="tx1">
                          <a:lumMod val="95000"/>
                          <a:lumOff val="5000"/>
                        </a:schemeClr>
                      </a:solidFill>
                    </a:rPr>
                    <a:t>成型内模</a:t>
                  </a:r>
                </a:p>
              </p:txBody>
            </p:sp>
            <p:sp>
              <p:nvSpPr>
                <p:cNvPr id="105" name="圆角矩形 104"/>
                <p:cNvSpPr/>
                <p:nvPr/>
              </p:nvSpPr>
              <p:spPr>
                <a:xfrm>
                  <a:off x="6132" y="6516"/>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en-US" altLang="zh-CN" sz="1400" b="1" dirty="0" smtClean="0">
                      <a:solidFill>
                        <a:schemeClr val="tx1">
                          <a:lumMod val="95000"/>
                          <a:lumOff val="5000"/>
                        </a:schemeClr>
                      </a:solidFill>
                    </a:rPr>
                    <a:t>T2</a:t>
                  </a:r>
                  <a:r>
                    <a:rPr lang="zh-CN" altLang="en-US" sz="1400" b="1" dirty="0" smtClean="0">
                      <a:solidFill>
                        <a:schemeClr val="tx1">
                          <a:lumMod val="95000"/>
                          <a:lumOff val="5000"/>
                        </a:schemeClr>
                      </a:solidFill>
                    </a:rPr>
                    <a:t>测试</a:t>
                  </a:r>
                </a:p>
              </p:txBody>
            </p:sp>
            <p:sp>
              <p:nvSpPr>
                <p:cNvPr id="106" name="圆角矩形 105"/>
                <p:cNvSpPr/>
                <p:nvPr/>
              </p:nvSpPr>
              <p:spPr>
                <a:xfrm>
                  <a:off x="11424" y="6504"/>
                  <a:ext cx="1276" cy="679"/>
                </a:xfrm>
                <a:prstGeom prst="round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zh-CN" altLang="en-US" sz="1400" b="1" dirty="0" smtClean="0">
                      <a:solidFill>
                        <a:schemeClr val="tx1">
                          <a:lumMod val="95000"/>
                          <a:lumOff val="5000"/>
                        </a:schemeClr>
                      </a:solidFill>
                    </a:rPr>
                    <a:t>焊点检查</a:t>
                  </a:r>
                </a:p>
              </p:txBody>
            </p:sp>
            <p:sp>
              <p:nvSpPr>
                <p:cNvPr id="107" name="右箭头 106"/>
                <p:cNvSpPr/>
                <p:nvPr/>
              </p:nvSpPr>
              <p:spPr>
                <a:xfrm rot="10620000">
                  <a:off x="2200" y="6676"/>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sp>
              <p:nvSpPr>
                <p:cNvPr id="108" name="右箭头 107"/>
                <p:cNvSpPr/>
                <p:nvPr/>
              </p:nvSpPr>
              <p:spPr>
                <a:xfrm rot="10620000">
                  <a:off x="3936" y="6684"/>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sp>
              <p:nvSpPr>
                <p:cNvPr id="109" name="右箭头 108"/>
                <p:cNvSpPr/>
                <p:nvPr/>
              </p:nvSpPr>
              <p:spPr>
                <a:xfrm rot="10620000">
                  <a:off x="5732" y="6668"/>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sp>
              <p:nvSpPr>
                <p:cNvPr id="110" name="右箭头 109"/>
                <p:cNvSpPr/>
                <p:nvPr/>
              </p:nvSpPr>
              <p:spPr>
                <a:xfrm rot="10620000">
                  <a:off x="7480" y="6676"/>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sp>
              <p:nvSpPr>
                <p:cNvPr id="111" name="右箭头 110"/>
                <p:cNvSpPr/>
                <p:nvPr/>
              </p:nvSpPr>
              <p:spPr>
                <a:xfrm rot="10620000">
                  <a:off x="9240" y="6660"/>
                  <a:ext cx="344" cy="340"/>
                </a:xfrm>
                <a:prstGeom prst="right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100" b="1">
                    <a:solidFill>
                      <a:schemeClr val="tx1">
                        <a:lumMod val="95000"/>
                        <a:lumOff val="5000"/>
                      </a:schemeClr>
                    </a:solidFill>
                  </a:endParaRPr>
                </a:p>
              </p:txBody>
            </p:sp>
          </p:grpSp>
        </p:grpSp>
        <p:sp>
          <p:nvSpPr>
            <p:cNvPr id="112" name="圆角矩形 111"/>
            <p:cNvSpPr/>
            <p:nvPr/>
          </p:nvSpPr>
          <p:spPr>
            <a:xfrm>
              <a:off x="9691" y="6561"/>
              <a:ext cx="1169" cy="681"/>
            </a:xfrm>
            <a:prstGeom prst="roundRect">
              <a:avLst/>
            </a:prstGeom>
            <a:solidFill>
              <a:srgbClr val="00B05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dirty="0" smtClean="0">
                  <a:solidFill>
                    <a:schemeClr val="tx1">
                      <a:lumMod val="95000"/>
                      <a:lumOff val="5000"/>
                    </a:schemeClr>
                  </a:solidFill>
                </a:rPr>
                <a:t>T5</a:t>
              </a:r>
              <a:r>
                <a:rPr lang="zh-CN" altLang="en-US" sz="1400" dirty="0" smtClean="0">
                  <a:solidFill>
                    <a:schemeClr val="tx1">
                      <a:lumMod val="95000"/>
                      <a:lumOff val="5000"/>
                    </a:schemeClr>
                  </a:solidFill>
                </a:rPr>
                <a:t>摇摆测试</a:t>
              </a:r>
            </a:p>
          </p:txBody>
        </p:sp>
      </p:grpSp>
      <p:sp>
        <p:nvSpPr>
          <p:cNvPr id="27" name="矩形 26"/>
          <p:cNvSpPr/>
          <p:nvPr>
            <p:custDataLst>
              <p:tags r:id="rId1"/>
            </p:custDataLst>
          </p:nvPr>
        </p:nvSpPr>
        <p:spPr>
          <a:xfrm>
            <a:off x="167007" y="5604189"/>
            <a:ext cx="3776343" cy="1096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1400" dirty="0" smtClean="0">
              <a:solidFill>
                <a:schemeClr val="tx1"/>
              </a:solidFill>
            </a:endParaRPr>
          </a:p>
          <a:p>
            <a:r>
              <a:rPr lang="zh-CN" altLang="en-US" sz="1400" dirty="0" smtClean="0">
                <a:solidFill>
                  <a:schemeClr val="tx1"/>
                </a:solidFill>
              </a:rPr>
              <a:t>改善后，摇摆测试角度达到</a:t>
            </a:r>
            <a:r>
              <a:rPr lang="en-US" altLang="zh-CN" sz="1400" dirty="0" smtClean="0">
                <a:solidFill>
                  <a:schemeClr val="tx1"/>
                </a:solidFill>
              </a:rPr>
              <a:t>90</a:t>
            </a:r>
            <a:r>
              <a:rPr lang="zh-CN" altLang="en-US" sz="1400" dirty="0" smtClean="0">
                <a:solidFill>
                  <a:schemeClr val="tx1"/>
                </a:solidFill>
              </a:rPr>
              <a:t>度，触动开发才进行下一步</a:t>
            </a:r>
            <a:r>
              <a:rPr lang="en-US" altLang="zh-CN" sz="1400" dirty="0">
                <a:solidFill>
                  <a:schemeClr val="tx1"/>
                </a:solidFill>
                <a:latin typeface="黑体" panose="02010609060101010101" charset="-122"/>
                <a:ea typeface="黑体" panose="02010609060101010101" charset="-122"/>
              </a:rPr>
              <a:t>After the improvement, the shaking test angle reaches 90 degrees, and only then does the switch trigger to proceed to the next step.</a:t>
            </a:r>
          </a:p>
          <a:p>
            <a:pPr algn="l"/>
            <a:endParaRPr lang="zh-CN" altLang="en-US" dirty="0"/>
          </a:p>
        </p:txBody>
      </p:sp>
      <p:sp>
        <p:nvSpPr>
          <p:cNvPr id="28" name="矩形 27"/>
          <p:cNvSpPr/>
          <p:nvPr>
            <p:custDataLst>
              <p:tags r:id="rId2"/>
            </p:custDataLst>
          </p:nvPr>
        </p:nvSpPr>
        <p:spPr>
          <a:xfrm>
            <a:off x="4987244" y="5595624"/>
            <a:ext cx="4146353" cy="1122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1400" dirty="0">
              <a:solidFill>
                <a:schemeClr val="tx1"/>
              </a:solidFill>
            </a:endParaRPr>
          </a:p>
          <a:p>
            <a:r>
              <a:rPr lang="zh-CN" altLang="en-US" sz="1400" dirty="0" smtClean="0">
                <a:solidFill>
                  <a:schemeClr val="tx1"/>
                </a:solidFill>
              </a:rPr>
              <a:t>改善</a:t>
            </a:r>
            <a:r>
              <a:rPr lang="zh-CN" altLang="en-US" sz="1400" dirty="0">
                <a:solidFill>
                  <a:schemeClr val="tx1"/>
                </a:solidFill>
              </a:rPr>
              <a:t>后，增加一道摇摆测试，</a:t>
            </a:r>
            <a:r>
              <a:rPr lang="en-US" altLang="zh-CN" sz="1400" dirty="0">
                <a:solidFill>
                  <a:schemeClr val="tx1"/>
                </a:solidFill>
              </a:rPr>
              <a:t>200%</a:t>
            </a:r>
            <a:r>
              <a:rPr lang="zh-CN" altLang="en-US" sz="1400" dirty="0">
                <a:solidFill>
                  <a:schemeClr val="tx1"/>
                </a:solidFill>
              </a:rPr>
              <a:t>测试，防止有漏测现</a:t>
            </a:r>
            <a:r>
              <a:rPr lang="zh-CN" altLang="en-US" sz="1400" dirty="0" smtClean="0">
                <a:solidFill>
                  <a:schemeClr val="tx1"/>
                </a:solidFill>
              </a:rPr>
              <a:t>象</a:t>
            </a:r>
            <a:r>
              <a:rPr lang="en-US" altLang="zh-CN" sz="1400" dirty="0">
                <a:solidFill>
                  <a:schemeClr val="tx1"/>
                </a:solidFill>
                <a:latin typeface="黑体" panose="02010609060101010101" charset="-122"/>
                <a:ea typeface="黑体" panose="02010609060101010101" charset="-122"/>
              </a:rPr>
              <a:t>After the improvement, an additional shaking test has been added, with a 200% test to prevent any missed tests</a:t>
            </a:r>
            <a:r>
              <a:rPr lang="en-US" altLang="zh-CN" dirty="0">
                <a:solidFill>
                  <a:schemeClr val="accent6"/>
                </a:solidFill>
                <a:latin typeface="黑体" panose="02010609060101010101" charset="-122"/>
                <a:ea typeface="黑体" panose="02010609060101010101" charset="-122"/>
              </a:rPr>
              <a:t>.</a:t>
            </a:r>
          </a:p>
          <a:p>
            <a:pPr algn="l"/>
            <a:endParaRPr lang="zh-CN" altLang="en-US" dirty="0"/>
          </a:p>
        </p:txBody>
      </p:sp>
      <p:sp>
        <p:nvSpPr>
          <p:cNvPr id="69" name="向右箭號 1"/>
          <p:cNvSpPr/>
          <p:nvPr>
            <p:custDataLst>
              <p:tags r:id="rId3"/>
            </p:custDataLst>
          </p:nvPr>
        </p:nvSpPr>
        <p:spPr>
          <a:xfrm>
            <a:off x="4170358" y="4257675"/>
            <a:ext cx="520325" cy="3537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5"/>
          <p:cNvSpPr txBox="1">
            <a:spLocks noChangeArrowheads="1"/>
          </p:cNvSpPr>
          <p:nvPr/>
        </p:nvSpPr>
        <p:spPr bwMode="auto">
          <a:xfrm>
            <a:off x="0" y="1"/>
            <a:ext cx="12192000" cy="46196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None/>
            </a:pPr>
            <a:r>
              <a:rPr lang="en-US" altLang="zh-CN" sz="2400" b="1" dirty="0">
                <a:solidFill>
                  <a:srgbClr val="FFFF00"/>
                </a:solidFill>
              </a:rPr>
              <a:t>Corrective Action</a:t>
            </a:r>
            <a:endParaRPr lang="zh-CN" altLang="en-US" sz="2400" b="1" dirty="0">
              <a:solidFill>
                <a:srgbClr val="FFFF00"/>
              </a:solidFill>
            </a:endParaRPr>
          </a:p>
        </p:txBody>
      </p:sp>
      <p:cxnSp>
        <p:nvCxnSpPr>
          <p:cNvPr id="8" name="Straight Connector 7"/>
          <p:cNvCxnSpPr/>
          <p:nvPr/>
        </p:nvCxnSpPr>
        <p:spPr>
          <a:xfrm>
            <a:off x="1524000" y="493714"/>
            <a:ext cx="9144000" cy="1587"/>
          </a:xfrm>
          <a:prstGeom prst="line">
            <a:avLst/>
          </a:prstGeom>
        </p:spPr>
        <p:style>
          <a:lnRef idx="1">
            <a:schemeClr val="dk1"/>
          </a:lnRef>
          <a:fillRef idx="0">
            <a:schemeClr val="dk1"/>
          </a:fillRef>
          <a:effectRef idx="0">
            <a:schemeClr val="dk1"/>
          </a:effectRef>
          <a:fontRef idx="minor">
            <a:schemeClr val="tx1"/>
          </a:fontRef>
        </p:style>
      </p:cxnSp>
      <p:sp>
        <p:nvSpPr>
          <p:cNvPr id="9" name="Action Button: Home 8">
            <a:hlinkClick r:id="" action="ppaction://hlinkshowjump?jump=firstslide" highlightClick="1"/>
            <a:hlinkHover r:id="" action="ppaction://hlinkshowjump?jump=firstslide"/>
          </p:cNvPr>
          <p:cNvSpPr/>
          <p:nvPr/>
        </p:nvSpPr>
        <p:spPr>
          <a:xfrm>
            <a:off x="10134600" y="14288"/>
            <a:ext cx="533400" cy="442912"/>
          </a:xfrm>
          <a:prstGeom prst="actionButtonHom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defRPr/>
            </a:pPr>
            <a:endParaRPr lang="zh-CN" altLang="en-US" sz="1800">
              <a:solidFill>
                <a:srgbClr val="FFFFFF"/>
              </a:solidFill>
            </a:endParaRPr>
          </a:p>
        </p:txBody>
      </p:sp>
      <p:sp>
        <p:nvSpPr>
          <p:cNvPr id="12293" name="投影片編號版面配置區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2EEC59-0681-47AD-B979-203C15F23715}" type="slidenum">
              <a:rPr lang="zh-CN" altLang="en-US" sz="1200">
                <a:solidFill>
                  <a:srgbClr val="898989"/>
                </a:solidFill>
              </a:rPr>
              <a:t>15</a:t>
            </a:fld>
            <a:endParaRPr lang="zh-CN" altLang="en-US" sz="1200">
              <a:solidFill>
                <a:srgbClr val="898989"/>
              </a:solidFill>
            </a:endParaRPr>
          </a:p>
        </p:txBody>
      </p:sp>
      <p:sp>
        <p:nvSpPr>
          <p:cNvPr id="7" name="Text Box 9"/>
          <p:cNvSpPr txBox="1">
            <a:spLocks noChangeArrowheads="1"/>
          </p:cNvSpPr>
          <p:nvPr/>
        </p:nvSpPr>
        <p:spPr bwMode="auto">
          <a:xfrm>
            <a:off x="138895" y="631824"/>
            <a:ext cx="3968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50000"/>
              </a:spcBef>
              <a:buNone/>
            </a:pPr>
            <a:r>
              <a:rPr lang="zh-CN" altLang="en-US" sz="1600" dirty="0">
                <a:solidFill>
                  <a:srgbClr val="0000FF"/>
                </a:solidFill>
                <a:latin typeface="Microsoft JhengHei" panose="020B0604030504040204" pitchFamily="34" charset="-120"/>
                <a:ea typeface="Microsoft JhengHei" panose="020B0604030504040204" pitchFamily="34" charset="-120"/>
              </a:rPr>
              <a:t>四</a:t>
            </a:r>
            <a:r>
              <a:rPr lang="en-US" altLang="zh-TW" sz="1600" dirty="0">
                <a:solidFill>
                  <a:srgbClr val="0000FF"/>
                </a:solidFill>
                <a:latin typeface="Microsoft JhengHei" panose="020B0604030504040204" pitchFamily="34" charset="-120"/>
                <a:ea typeface="Microsoft JhengHei" panose="020B0604030504040204" pitchFamily="34" charset="-120"/>
              </a:rPr>
              <a:t>. </a:t>
            </a:r>
            <a:r>
              <a:rPr lang="zh-CN" altLang="en-US" sz="1600" dirty="0">
                <a:solidFill>
                  <a:srgbClr val="0000FF"/>
                </a:solidFill>
                <a:latin typeface="Microsoft JhengHei" panose="020B0604030504040204" pitchFamily="34" charset="-120"/>
                <a:ea typeface="Microsoft JhengHei" panose="020B0604030504040204" pitchFamily="34" charset="-120"/>
              </a:rPr>
              <a:t>改善對策</a:t>
            </a:r>
            <a:r>
              <a:rPr lang="en-US" altLang="zh-CN" sz="1600" dirty="0">
                <a:solidFill>
                  <a:srgbClr val="0000FF"/>
                </a:solidFill>
                <a:latin typeface="Microsoft JhengHei" panose="020B0604030504040204" pitchFamily="34" charset="-120"/>
                <a:ea typeface="Microsoft JhengHei" panose="020B0604030504040204" pitchFamily="34" charset="-120"/>
              </a:rPr>
              <a:t>(Corrective Actions):</a:t>
            </a:r>
            <a:endParaRPr lang="zh-TW" altLang="en-US" sz="1600" dirty="0">
              <a:solidFill>
                <a:srgbClr val="0000FF"/>
              </a:solidFill>
              <a:latin typeface="Microsoft JhengHei" panose="020B0604030504040204" pitchFamily="34" charset="-120"/>
              <a:ea typeface="Microsoft JhengHei" panose="020B0604030504040204" pitchFamily="34" charset="-120"/>
            </a:endParaRPr>
          </a:p>
        </p:txBody>
      </p:sp>
      <p:sp>
        <p:nvSpPr>
          <p:cNvPr id="2" name="矩形 1"/>
          <p:cNvSpPr/>
          <p:nvPr/>
        </p:nvSpPr>
        <p:spPr>
          <a:xfrm>
            <a:off x="138894" y="1139822"/>
            <a:ext cx="11900705" cy="1528624"/>
          </a:xfrm>
          <a:prstGeom prst="rect">
            <a:avLst/>
          </a:prstGeom>
        </p:spPr>
        <p:txBody>
          <a:bodyPr wrap="square">
            <a:spAutoFit/>
          </a:bodyPr>
          <a:lstStyle/>
          <a:p>
            <a:pPr>
              <a:lnSpc>
                <a:spcPts val="2000"/>
              </a:lnSpc>
              <a:spcBef>
                <a:spcPts val="400"/>
              </a:spcBef>
            </a:pPr>
            <a:r>
              <a:rPr lang="en-US" altLang="zh-CN" sz="1400" dirty="0" smtClean="0">
                <a:latin typeface="Microsoft JhengHei" panose="020B0604030504040204" pitchFamily="34" charset="-120"/>
                <a:ea typeface="宋体" panose="02010600030101010101" pitchFamily="2" charset="-122"/>
              </a:rPr>
              <a:t>4.3  </a:t>
            </a:r>
            <a:r>
              <a:rPr lang="zh-CN" altLang="en-US" sz="1400" dirty="0">
                <a:latin typeface="Microsoft JhengHei" panose="020B0604030504040204" pitchFamily="34" charset="-120"/>
                <a:ea typeface="宋体" panose="02010600030101010101" pitchFamily="2" charset="-122"/>
              </a:rPr>
              <a:t>外观不良流出原因改善</a:t>
            </a:r>
            <a:r>
              <a:rPr lang="en-US" altLang="zh-CN" sz="1400" dirty="0">
                <a:latin typeface="Microsoft JhengHei" panose="020B0604030504040204" pitchFamily="34" charset="-120"/>
                <a:ea typeface="宋体" panose="02010600030101010101" pitchFamily="2" charset="-122"/>
              </a:rPr>
              <a:t>Improvement of the reason for defect leakage</a:t>
            </a:r>
          </a:p>
          <a:p>
            <a:pPr>
              <a:lnSpc>
                <a:spcPts val="2000"/>
              </a:lnSpc>
              <a:spcBef>
                <a:spcPts val="400"/>
              </a:spcBef>
            </a:pPr>
            <a:endParaRPr lang="en-US" altLang="zh-CN" sz="1400" dirty="0">
              <a:latin typeface="Microsoft JhengHei" panose="020B0604030504040204" pitchFamily="34" charset="-120"/>
              <a:ea typeface="宋体" panose="02010600030101010101" pitchFamily="2" charset="-122"/>
            </a:endParaRPr>
          </a:p>
          <a:p>
            <a:pPr>
              <a:lnSpc>
                <a:spcPts val="2000"/>
              </a:lnSpc>
              <a:spcBef>
                <a:spcPts val="400"/>
              </a:spcBef>
            </a:pPr>
            <a:r>
              <a:rPr lang="en-US" altLang="zh-CN" sz="1400" dirty="0" smtClean="0">
                <a:latin typeface="Microsoft JhengHei" panose="020B0604030504040204" pitchFamily="34" charset="-120"/>
                <a:ea typeface="宋体" panose="02010600030101010101" pitchFamily="2" charset="-122"/>
              </a:rPr>
              <a:t>4.3.1  </a:t>
            </a:r>
            <a:r>
              <a:rPr lang="zh-CN" altLang="en-US" sz="1400" dirty="0">
                <a:latin typeface="Microsoft JhengHei" panose="020B0604030504040204" pitchFamily="34" charset="-120"/>
                <a:ea typeface="宋体" panose="02010600030101010101" pitchFamily="2" charset="-122"/>
              </a:rPr>
              <a:t>对外检人员做培训，并增加外模沾胶水问题陷阱测试考核，提高员工警惕度。</a:t>
            </a:r>
          </a:p>
          <a:p>
            <a:pPr>
              <a:lnSpc>
                <a:spcPts val="2000"/>
              </a:lnSpc>
              <a:spcBef>
                <a:spcPts val="400"/>
              </a:spcBef>
            </a:pPr>
            <a:r>
              <a:rPr lang="en-US" altLang="zh-CN" sz="1400" dirty="0">
                <a:latin typeface="Microsoft JhengHei" panose="020B0604030504040204" pitchFamily="34" charset="-120"/>
                <a:ea typeface="宋体" panose="02010600030101010101" pitchFamily="2" charset="-122"/>
              </a:rPr>
              <a:t>Conduct training for external inspectors and introduce a trap test assessment on the issue of foreign molds being glued to enhance employee alertness.</a:t>
            </a:r>
          </a:p>
        </p:txBody>
      </p:sp>
      <p:pic>
        <p:nvPicPr>
          <p:cNvPr id="10" name="图片 1"/>
          <p:cNvPicPr>
            <a:picLocks noChangeAspect="1"/>
          </p:cNvPicPr>
          <p:nvPr/>
        </p:nvPicPr>
        <p:blipFill>
          <a:blip r:embed="rId2"/>
          <a:stretch>
            <a:fillRect/>
          </a:stretch>
        </p:blipFill>
        <p:spPr>
          <a:xfrm>
            <a:off x="3113286" y="2585899"/>
            <a:ext cx="3138963" cy="405303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5"/>
          <p:cNvSpPr txBox="1">
            <a:spLocks noChangeArrowheads="1"/>
          </p:cNvSpPr>
          <p:nvPr/>
        </p:nvSpPr>
        <p:spPr bwMode="auto">
          <a:xfrm>
            <a:off x="0" y="1"/>
            <a:ext cx="12192000" cy="46196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dirty="0">
                <a:solidFill>
                  <a:srgbClr val="FFFF00"/>
                </a:solidFill>
              </a:rPr>
              <a:t>Preventive Action</a:t>
            </a:r>
            <a:endParaRPr lang="zh-CN" altLang="en-US" sz="2400" b="1" dirty="0">
              <a:solidFill>
                <a:srgbClr val="FFFF00"/>
              </a:solidFill>
            </a:endParaRPr>
          </a:p>
        </p:txBody>
      </p:sp>
      <p:cxnSp>
        <p:nvCxnSpPr>
          <p:cNvPr id="8" name="Straight Connector 7"/>
          <p:cNvCxnSpPr/>
          <p:nvPr/>
        </p:nvCxnSpPr>
        <p:spPr>
          <a:xfrm>
            <a:off x="1524000" y="493714"/>
            <a:ext cx="9144000" cy="1587"/>
          </a:xfrm>
          <a:prstGeom prst="line">
            <a:avLst/>
          </a:prstGeom>
        </p:spPr>
        <p:style>
          <a:lnRef idx="1">
            <a:schemeClr val="dk1"/>
          </a:lnRef>
          <a:fillRef idx="0">
            <a:schemeClr val="dk1"/>
          </a:fillRef>
          <a:effectRef idx="0">
            <a:schemeClr val="dk1"/>
          </a:effectRef>
          <a:fontRef idx="minor">
            <a:schemeClr val="tx1"/>
          </a:fontRef>
        </p:style>
      </p:cxnSp>
      <p:sp>
        <p:nvSpPr>
          <p:cNvPr id="9" name="Action Button: Home 8">
            <a:hlinkClick r:id="" action="ppaction://hlinkshowjump?jump=firstslide" highlightClick="1"/>
            <a:hlinkHover r:id="" action="ppaction://hlinkshowjump?jump=firstslide"/>
          </p:cNvPr>
          <p:cNvSpPr/>
          <p:nvPr/>
        </p:nvSpPr>
        <p:spPr>
          <a:xfrm>
            <a:off x="10134600" y="14288"/>
            <a:ext cx="533400" cy="442912"/>
          </a:xfrm>
          <a:prstGeom prst="actionButtonHom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defRPr/>
            </a:pPr>
            <a:endParaRPr lang="zh-CN" altLang="en-US" sz="1800">
              <a:solidFill>
                <a:srgbClr val="FFFFFF"/>
              </a:solidFill>
            </a:endParaRPr>
          </a:p>
        </p:txBody>
      </p:sp>
      <p:sp>
        <p:nvSpPr>
          <p:cNvPr id="12293" name="投影片編號版面配置區 2"/>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B42EEC59-0681-47AD-B979-203C15F23715}" type="slidenum">
              <a:rPr lang="zh-CN" altLang="en-US" sz="1200">
                <a:solidFill>
                  <a:srgbClr val="898989"/>
                </a:solidFill>
              </a:rPr>
              <a:t>16</a:t>
            </a:fld>
            <a:endParaRPr lang="zh-CN" altLang="en-US" sz="1200">
              <a:solidFill>
                <a:srgbClr val="898989"/>
              </a:solidFill>
            </a:endParaRPr>
          </a:p>
        </p:txBody>
      </p:sp>
      <p:sp>
        <p:nvSpPr>
          <p:cNvPr id="12294" name="矩形 5"/>
          <p:cNvSpPr>
            <a:spLocks noChangeArrowheads="1"/>
          </p:cNvSpPr>
          <p:nvPr/>
        </p:nvSpPr>
        <p:spPr bwMode="auto">
          <a:xfrm>
            <a:off x="221706" y="746741"/>
            <a:ext cx="7910512" cy="964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6530" indent="-17653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a:lnSpc>
                <a:spcPts val="2000"/>
              </a:lnSpc>
              <a:spcBef>
                <a:spcPts val="400"/>
              </a:spcBef>
              <a:buFontTx/>
              <a:buNone/>
            </a:pPr>
            <a:r>
              <a:rPr lang="zh-CN" altLang="en-US" sz="1400" dirty="0">
                <a:latin typeface="Microsoft JhengHei" panose="020B0604030504040204" pitchFamily="34" charset="-120"/>
              </a:rPr>
              <a:t>相關改善對策文件</a:t>
            </a:r>
            <a:r>
              <a:rPr lang="zh-TW" altLang="en-US" sz="1400" dirty="0">
                <a:latin typeface="Microsoft JhengHei" panose="020B0604030504040204" pitchFamily="34" charset="-120"/>
              </a:rPr>
              <a:t>標準化</a:t>
            </a:r>
            <a:endParaRPr lang="en-US" altLang="zh-TW" sz="1400" dirty="0">
              <a:latin typeface="Microsoft JhengHei" panose="020B0604030504040204" pitchFamily="34" charset="-120"/>
            </a:endParaRPr>
          </a:p>
          <a:p>
            <a:pPr marL="0">
              <a:lnSpc>
                <a:spcPts val="2000"/>
              </a:lnSpc>
              <a:spcBef>
                <a:spcPts val="400"/>
              </a:spcBef>
              <a:buNone/>
            </a:pPr>
            <a:r>
              <a:rPr lang="en-US" altLang="zh-TW" sz="1400" dirty="0">
                <a:latin typeface="Microsoft JhengHei" panose="020B0604030504040204" pitchFamily="34" charset="-120"/>
              </a:rPr>
              <a:t>Standardization of related corrective actions</a:t>
            </a:r>
            <a:r>
              <a:rPr lang="en-US" altLang="zh-TW" sz="1400" dirty="0" smtClean="0">
                <a:latin typeface="Microsoft JhengHei" panose="020B0604030504040204" pitchFamily="34" charset="-120"/>
              </a:rPr>
              <a:t>. </a:t>
            </a:r>
            <a:r>
              <a:rPr lang="en-US" altLang="zh-CN" sz="1400" dirty="0" smtClean="0">
                <a:solidFill>
                  <a:srgbClr val="0000CC"/>
                </a:solidFill>
                <a:latin typeface="Microsoft JhengHei" panose="020B0604030504040204" pitchFamily="34" charset="-120"/>
                <a:sym typeface="Wingdings" panose="05000000000000000000" pitchFamily="2" charset="2"/>
              </a:rPr>
              <a:t>----PE: </a:t>
            </a:r>
            <a:r>
              <a:rPr lang="zh-CN" altLang="en-US" sz="1400" dirty="0" smtClean="0">
                <a:solidFill>
                  <a:srgbClr val="0000CC"/>
                </a:solidFill>
                <a:latin typeface="Microsoft JhengHei" panose="020B0604030504040204" pitchFamily="34" charset="-120"/>
                <a:sym typeface="Wingdings" panose="05000000000000000000" pitchFamily="2" charset="2"/>
              </a:rPr>
              <a:t>姜金平    </a:t>
            </a:r>
            <a:r>
              <a:rPr lang="en-US" altLang="zh-CN" sz="1400" dirty="0">
                <a:solidFill>
                  <a:srgbClr val="0000CC"/>
                </a:solidFill>
                <a:latin typeface="Microsoft JhengHei" panose="020B0604030504040204" pitchFamily="34" charset="-120"/>
                <a:sym typeface="Wingdings" panose="05000000000000000000" pitchFamily="2" charset="2"/>
              </a:rPr>
              <a:t>Due date</a:t>
            </a:r>
            <a:r>
              <a:rPr lang="en-US" altLang="zh-CN" sz="1400">
                <a:solidFill>
                  <a:srgbClr val="0000CC"/>
                </a:solidFill>
                <a:latin typeface="Microsoft JhengHei" panose="020B0604030504040204" pitchFamily="34" charset="-120"/>
                <a:sym typeface="Wingdings" panose="05000000000000000000" pitchFamily="2" charset="2"/>
              </a:rPr>
              <a:t>: </a:t>
            </a:r>
            <a:r>
              <a:rPr lang="en-US" altLang="zh-CN" sz="1400" smtClean="0">
                <a:solidFill>
                  <a:srgbClr val="0000CC"/>
                </a:solidFill>
                <a:latin typeface="Microsoft JhengHei" panose="020B0604030504040204" pitchFamily="34" charset="-120"/>
                <a:sym typeface="Wingdings" panose="05000000000000000000" pitchFamily="2" charset="2"/>
              </a:rPr>
              <a:t>2025/6/9</a:t>
            </a:r>
            <a:endParaRPr lang="en-US" altLang="zh-TW" sz="1400" dirty="0">
              <a:solidFill>
                <a:srgbClr val="0000CC"/>
              </a:solidFill>
              <a:latin typeface="Microsoft JhengHei" panose="020B0604030504040204" pitchFamily="34" charset="-120"/>
            </a:endParaRPr>
          </a:p>
          <a:p>
            <a:pPr marL="0">
              <a:lnSpc>
                <a:spcPts val="2000"/>
              </a:lnSpc>
              <a:spcBef>
                <a:spcPts val="400"/>
              </a:spcBef>
              <a:buFont typeface="Arial" panose="020B0604020202020204" pitchFamily="34" charset="0"/>
              <a:buNone/>
            </a:pPr>
            <a:endParaRPr lang="en-US" altLang="zh-TW" sz="1400" dirty="0">
              <a:latin typeface="Microsoft JhengHei" panose="020B0604030504040204" pitchFamily="34" charset="-120"/>
            </a:endParaRPr>
          </a:p>
        </p:txBody>
      </p:sp>
    </p:spTree>
    <p:extLst>
      <p:ext uri="{BB962C8B-B14F-4D97-AF65-F5344CB8AC3E}">
        <p14:creationId xmlns:p14="http://schemas.microsoft.com/office/powerpoint/2010/main" val="26315991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5"/>
          <p:cNvSpPr txBox="1">
            <a:spLocks noChangeArrowheads="1"/>
          </p:cNvSpPr>
          <p:nvPr/>
        </p:nvSpPr>
        <p:spPr bwMode="auto">
          <a:xfrm>
            <a:off x="0" y="1"/>
            <a:ext cx="12192000" cy="46196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dirty="0">
                <a:solidFill>
                  <a:srgbClr val="FFFF00"/>
                </a:solidFill>
              </a:rPr>
              <a:t>Closure Verification</a:t>
            </a:r>
            <a:endParaRPr lang="zh-CN" altLang="en-US" sz="2400" b="1" dirty="0">
              <a:solidFill>
                <a:srgbClr val="FFFF00"/>
              </a:solidFill>
            </a:endParaRPr>
          </a:p>
        </p:txBody>
      </p:sp>
      <p:cxnSp>
        <p:nvCxnSpPr>
          <p:cNvPr id="8" name="Straight Connector 7"/>
          <p:cNvCxnSpPr/>
          <p:nvPr/>
        </p:nvCxnSpPr>
        <p:spPr>
          <a:xfrm>
            <a:off x="1524000" y="493714"/>
            <a:ext cx="9144000" cy="1587"/>
          </a:xfrm>
          <a:prstGeom prst="line">
            <a:avLst/>
          </a:prstGeom>
        </p:spPr>
        <p:style>
          <a:lnRef idx="1">
            <a:schemeClr val="dk1"/>
          </a:lnRef>
          <a:fillRef idx="0">
            <a:schemeClr val="dk1"/>
          </a:fillRef>
          <a:effectRef idx="0">
            <a:schemeClr val="dk1"/>
          </a:effectRef>
          <a:fontRef idx="minor">
            <a:schemeClr val="tx1"/>
          </a:fontRef>
        </p:style>
      </p:cxnSp>
      <p:sp>
        <p:nvSpPr>
          <p:cNvPr id="9" name="Action Button: Home 8">
            <a:hlinkClick r:id="" action="ppaction://hlinkshowjump?jump=firstslide" highlightClick="1"/>
            <a:hlinkHover r:id="" action="ppaction://hlinkshowjump?jump=firstslide"/>
          </p:cNvPr>
          <p:cNvSpPr/>
          <p:nvPr/>
        </p:nvSpPr>
        <p:spPr>
          <a:xfrm>
            <a:off x="10134600" y="14288"/>
            <a:ext cx="533400" cy="442912"/>
          </a:xfrm>
          <a:prstGeom prst="actionButtonHom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defRPr/>
            </a:pPr>
            <a:endParaRPr lang="zh-CN" altLang="en-US" sz="1800">
              <a:solidFill>
                <a:srgbClr val="FFFFFF"/>
              </a:solidFill>
            </a:endParaRPr>
          </a:p>
        </p:txBody>
      </p:sp>
      <p:sp>
        <p:nvSpPr>
          <p:cNvPr id="13317" name="投影片編號版面配置區 1"/>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fld id="{F23D7048-228B-4D02-A4E5-6764B856C06F}" type="slidenum">
              <a:rPr lang="zh-CN" altLang="en-US" sz="1200">
                <a:solidFill>
                  <a:srgbClr val="898989"/>
                </a:solidFill>
              </a:rPr>
              <a:t>17</a:t>
            </a:fld>
            <a:endParaRPr lang="zh-CN" altLang="en-US" sz="1200">
              <a:solidFill>
                <a:srgbClr val="898989"/>
              </a:solidFill>
            </a:endParaRPr>
          </a:p>
        </p:txBody>
      </p:sp>
      <p:sp>
        <p:nvSpPr>
          <p:cNvPr id="14342" name="矩形 5"/>
          <p:cNvSpPr>
            <a:spLocks noChangeArrowheads="1"/>
          </p:cNvSpPr>
          <p:nvPr/>
        </p:nvSpPr>
        <p:spPr bwMode="auto">
          <a:xfrm>
            <a:off x="213174" y="889308"/>
            <a:ext cx="9921425" cy="964367"/>
          </a:xfrm>
          <a:prstGeom prst="rect">
            <a:avLst/>
          </a:prstGeom>
          <a:noFill/>
          <a:ln w="9525">
            <a:noFill/>
            <a:miter lim="800000"/>
          </a:ln>
        </p:spPr>
        <p:txBody>
          <a:bodyPr wrap="square">
            <a:spAutoFit/>
          </a:bodyPr>
          <a:lstStyle/>
          <a:p>
            <a:pPr indent="-176530">
              <a:lnSpc>
                <a:spcPts val="2000"/>
              </a:lnSpc>
              <a:spcBef>
                <a:spcPts val="400"/>
              </a:spcBef>
              <a:defRPr/>
            </a:pPr>
            <a:r>
              <a:rPr lang="zh-TW" altLang="en-US" sz="1400" dirty="0">
                <a:latin typeface="Microsoft JhengHei" panose="020B0604030504040204" pitchFamily="34" charset="-120"/>
                <a:ea typeface="宋体" panose="02010600030101010101" pitchFamily="2" charset="-122"/>
              </a:rPr>
              <a:t>追蹤三批改善新品在客戶端使用狀況</a:t>
            </a:r>
            <a:endParaRPr lang="en-US" altLang="zh-TW" sz="1400" dirty="0">
              <a:latin typeface="Microsoft JhengHei" panose="020B0604030504040204" pitchFamily="34" charset="-120"/>
              <a:ea typeface="宋体" panose="02010600030101010101" pitchFamily="2" charset="-122"/>
              <a:sym typeface="Wingdings" panose="05000000000000000000" pitchFamily="2" charset="2"/>
            </a:endParaRPr>
          </a:p>
          <a:p>
            <a:pPr indent="-176530">
              <a:lnSpc>
                <a:spcPts val="2000"/>
              </a:lnSpc>
              <a:spcBef>
                <a:spcPts val="400"/>
              </a:spcBef>
              <a:defRPr/>
            </a:pPr>
            <a:r>
              <a:rPr lang="en-US" altLang="zh-TW" sz="1400" dirty="0">
                <a:latin typeface="Microsoft JhengHei" panose="020B0604030504040204" pitchFamily="34" charset="-120"/>
                <a:ea typeface="宋体" panose="02010600030101010101" pitchFamily="2" charset="-122"/>
              </a:rPr>
              <a:t>Keep monitoring the product performance on customer site for 3 batches.   </a:t>
            </a:r>
          </a:p>
          <a:p>
            <a:pPr indent="-176530">
              <a:lnSpc>
                <a:spcPts val="2000"/>
              </a:lnSpc>
              <a:spcBef>
                <a:spcPts val="400"/>
              </a:spcBef>
              <a:defRPr/>
            </a:pPr>
            <a:r>
              <a:rPr lang="en-US" altLang="zh-CN" sz="1400" dirty="0">
                <a:solidFill>
                  <a:srgbClr val="0000CC"/>
                </a:solidFill>
                <a:latin typeface="Microsoft JhengHei" panose="020B0604030504040204" pitchFamily="34" charset="-120"/>
                <a:ea typeface="宋体" panose="02010600030101010101" pitchFamily="2" charset="-122"/>
                <a:sym typeface="Wingdings" panose="05000000000000000000" pitchFamily="2" charset="2"/>
              </a:rPr>
              <a:t>                                                                                                                       ----QE</a:t>
            </a:r>
            <a:r>
              <a:rPr lang="en-US" altLang="zh-CN" sz="1400" dirty="0" smtClean="0">
                <a:solidFill>
                  <a:srgbClr val="0000CC"/>
                </a:solidFill>
                <a:latin typeface="Microsoft JhengHei" panose="020B0604030504040204" pitchFamily="34" charset="-120"/>
                <a:ea typeface="宋体" panose="02010600030101010101" pitchFamily="2" charset="-122"/>
                <a:sym typeface="Wingdings" panose="05000000000000000000" pitchFamily="2" charset="2"/>
              </a:rPr>
              <a:t>: </a:t>
            </a:r>
            <a:r>
              <a:rPr lang="zh-CN" altLang="en-US" sz="1400" dirty="0" smtClean="0">
                <a:solidFill>
                  <a:srgbClr val="0000CC"/>
                </a:solidFill>
                <a:latin typeface="Microsoft JhengHei" panose="020B0604030504040204" pitchFamily="34" charset="-120"/>
                <a:ea typeface="宋体" panose="02010600030101010101" pitchFamily="2" charset="-122"/>
                <a:sym typeface="Wingdings" panose="05000000000000000000" pitchFamily="2" charset="2"/>
              </a:rPr>
              <a:t>丁金花   </a:t>
            </a:r>
            <a:r>
              <a:rPr lang="en-US" altLang="zh-CN" sz="1400" dirty="0">
                <a:solidFill>
                  <a:srgbClr val="0000CC"/>
                </a:solidFill>
                <a:latin typeface="Microsoft JhengHei" panose="020B0604030504040204" pitchFamily="34" charset="-120"/>
                <a:ea typeface="宋体" panose="02010600030101010101" pitchFamily="2" charset="-122"/>
                <a:sym typeface="Wingdings" panose="05000000000000000000" pitchFamily="2" charset="2"/>
              </a:rPr>
              <a:t>Due date: On-going</a:t>
            </a:r>
            <a:endParaRPr lang="en-US" altLang="zh-TW" sz="1400" dirty="0">
              <a:solidFill>
                <a:srgbClr val="0000CC"/>
              </a:solidFill>
              <a:latin typeface="Microsoft JhengHei" panose="020B0604030504040204" pitchFamily="34" charset="-120"/>
              <a:ea typeface="宋体" panose="02010600030101010101" pitchFamily="2" charset="-122"/>
            </a:endParaRPr>
          </a:p>
        </p:txBody>
      </p:sp>
    </p:spTree>
    <p:extLst>
      <p:ext uri="{BB962C8B-B14F-4D97-AF65-F5344CB8AC3E}">
        <p14:creationId xmlns:p14="http://schemas.microsoft.com/office/powerpoint/2010/main" val="19946975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11449" t="11449" r="1233" b="21276"/>
          <a:stretch>
            <a:fillRect/>
          </a:stretch>
        </p:blipFill>
        <p:spPr>
          <a:xfrm>
            <a:off x="6286500" y="0"/>
            <a:ext cx="5905500" cy="6858000"/>
          </a:xfrm>
          <a:prstGeom prst="rect">
            <a:avLst/>
          </a:prstGeom>
        </p:spPr>
      </p:pic>
      <p:sp>
        <p:nvSpPr>
          <p:cNvPr id="3" name="Rectangle 2"/>
          <p:cNvSpPr/>
          <p:nvPr/>
        </p:nvSpPr>
        <p:spPr>
          <a:xfrm>
            <a:off x="-1" y="0"/>
            <a:ext cx="6400799"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88681" y="2652700"/>
            <a:ext cx="11049000" cy="790807"/>
          </a:xfrm>
          <a:prstGeom prst="rect">
            <a:avLst/>
          </a:prstGeom>
          <a:noFill/>
        </p:spPr>
        <p:txBody>
          <a:bodyPr wrap="square" lIns="0" rtlCol="0" anchor="t" anchorCtr="0">
            <a:noAutofit/>
          </a:bodyPr>
          <a:lstStyle/>
          <a:p>
            <a:pPr algn="ctr"/>
            <a:r>
              <a:rPr lang="en-US" sz="4400" b="1" spc="-100">
                <a:solidFill>
                  <a:schemeClr val="bg1"/>
                </a:solidFill>
                <a:latin typeface="Arial" panose="020B0604020202020204" pitchFamily="34" charset="0"/>
                <a:cs typeface="Arial" panose="020B0604020202020204" pitchFamily="34" charset="0"/>
              </a:rPr>
              <a:t>Thank you</a:t>
            </a:r>
          </a:p>
        </p:txBody>
      </p:sp>
      <p:sp>
        <p:nvSpPr>
          <p:cNvPr id="8" name="object 3"/>
          <p:cNvSpPr txBox="1"/>
          <p:nvPr/>
        </p:nvSpPr>
        <p:spPr>
          <a:xfrm>
            <a:off x="571500" y="6096206"/>
            <a:ext cx="11049000" cy="164532"/>
          </a:xfrm>
          <a:prstGeom prst="rect">
            <a:avLst/>
          </a:prstGeom>
        </p:spPr>
        <p:txBody>
          <a:bodyPr vert="horz" wrap="square" lIns="0" tIns="12700" rIns="0" bIns="0" rtlCol="0">
            <a:spAutoFit/>
          </a:bodyPr>
          <a:lstStyle/>
          <a:p>
            <a:pPr marL="12700" algn="ctr">
              <a:lnSpc>
                <a:spcPct val="150000"/>
              </a:lnSpc>
              <a:spcBef>
                <a:spcPts val="100"/>
              </a:spcBef>
            </a:pPr>
            <a:r>
              <a:rPr sz="750" spc="-5">
                <a:solidFill>
                  <a:schemeClr val="bg1"/>
                </a:solidFill>
                <a:latin typeface="Arial" panose="020B0604020202020204"/>
                <a:cs typeface="Arial" panose="020B0604020202020204"/>
              </a:rPr>
              <a:t>Foxconn Interconnect </a:t>
            </a:r>
            <a:r>
              <a:rPr sz="750" spc="-25">
                <a:solidFill>
                  <a:schemeClr val="bg1"/>
                </a:solidFill>
                <a:latin typeface="Arial" panose="020B0604020202020204"/>
                <a:cs typeface="Arial" panose="020B0604020202020204"/>
              </a:rPr>
              <a:t>Technology</a:t>
            </a:r>
            <a:r>
              <a:rPr sz="750" spc="15">
                <a:solidFill>
                  <a:schemeClr val="bg1"/>
                </a:solidFill>
                <a:latin typeface="Arial" panose="020B0604020202020204"/>
                <a:cs typeface="Arial" panose="020B0604020202020204"/>
              </a:rPr>
              <a:t> </a:t>
            </a:r>
            <a:r>
              <a:rPr sz="750" spc="-5">
                <a:solidFill>
                  <a:schemeClr val="bg1"/>
                </a:solidFill>
                <a:latin typeface="Arial" panose="020B0604020202020204"/>
                <a:cs typeface="Arial" panose="020B0604020202020204"/>
              </a:rPr>
              <a:t>Limited</a:t>
            </a:r>
            <a:r>
              <a:rPr lang="en-US" sz="750">
                <a:solidFill>
                  <a:schemeClr val="bg1"/>
                </a:solidFill>
                <a:latin typeface="Arial" panose="020B0604020202020204"/>
                <a:cs typeface="Arial" panose="020B0604020202020204"/>
              </a:rPr>
              <a:t> </a:t>
            </a:r>
            <a:r>
              <a:rPr sz="750" spc="-5">
                <a:solidFill>
                  <a:schemeClr val="bg1"/>
                </a:solidFill>
                <a:latin typeface="Arial" panose="020B0604020202020204"/>
                <a:cs typeface="Arial" panose="020B0604020202020204"/>
              </a:rPr>
              <a:t>(Incorporated in </a:t>
            </a:r>
            <a:r>
              <a:rPr sz="750">
                <a:solidFill>
                  <a:schemeClr val="bg1"/>
                </a:solidFill>
                <a:latin typeface="Arial" panose="020B0604020202020204"/>
                <a:cs typeface="Arial" panose="020B0604020202020204"/>
              </a:rPr>
              <a:t>the </a:t>
            </a:r>
            <a:r>
              <a:rPr sz="750" spc="-10">
                <a:solidFill>
                  <a:schemeClr val="bg1"/>
                </a:solidFill>
                <a:latin typeface="Arial" panose="020B0604020202020204"/>
                <a:cs typeface="Arial" panose="020B0604020202020204"/>
              </a:rPr>
              <a:t>Cayman </a:t>
            </a:r>
            <a:r>
              <a:rPr sz="750" spc="-5">
                <a:solidFill>
                  <a:schemeClr val="bg1"/>
                </a:solidFill>
                <a:latin typeface="Arial" panose="020B0604020202020204"/>
                <a:cs typeface="Arial" panose="020B0604020202020204"/>
              </a:rPr>
              <a:t>Islands and </a:t>
            </a:r>
            <a:r>
              <a:rPr sz="750" spc="-10">
                <a:solidFill>
                  <a:schemeClr val="bg1"/>
                </a:solidFill>
                <a:latin typeface="Arial" panose="020B0604020202020204"/>
                <a:cs typeface="Arial" panose="020B0604020202020204"/>
              </a:rPr>
              <a:t>carrying </a:t>
            </a:r>
            <a:r>
              <a:rPr sz="750" spc="-5">
                <a:solidFill>
                  <a:schemeClr val="bg1"/>
                </a:solidFill>
                <a:latin typeface="Arial" panose="020B0604020202020204"/>
                <a:cs typeface="Arial" panose="020B0604020202020204"/>
              </a:rPr>
              <a:t>on business in Hong Kong as </a:t>
            </a:r>
            <a:r>
              <a:rPr sz="750">
                <a:solidFill>
                  <a:schemeClr val="bg1"/>
                </a:solidFill>
                <a:latin typeface="Arial" panose="020B0604020202020204"/>
                <a:cs typeface="Arial" panose="020B0604020202020204"/>
              </a:rPr>
              <a:t>FIT </a:t>
            </a:r>
            <a:r>
              <a:rPr sz="750" spc="-5">
                <a:solidFill>
                  <a:schemeClr val="bg1"/>
                </a:solidFill>
                <a:latin typeface="Arial" panose="020B0604020202020204"/>
                <a:cs typeface="Arial" panose="020B0604020202020204"/>
              </a:rPr>
              <a:t>Hon </a:t>
            </a:r>
            <a:r>
              <a:rPr sz="750" spc="-55">
                <a:solidFill>
                  <a:schemeClr val="bg1"/>
                </a:solidFill>
                <a:latin typeface="Arial" panose="020B0604020202020204"/>
                <a:cs typeface="Arial" panose="020B0604020202020204"/>
              </a:rPr>
              <a:t>Teng</a:t>
            </a:r>
            <a:r>
              <a:rPr sz="750" spc="210">
                <a:solidFill>
                  <a:schemeClr val="bg1"/>
                </a:solidFill>
                <a:latin typeface="Arial" panose="020B0604020202020204"/>
                <a:cs typeface="Arial" panose="020B0604020202020204"/>
              </a:rPr>
              <a:t> </a:t>
            </a:r>
            <a:r>
              <a:rPr sz="750" spc="-5">
                <a:solidFill>
                  <a:schemeClr val="bg1"/>
                </a:solidFill>
                <a:latin typeface="Arial" panose="020B0604020202020204"/>
                <a:cs typeface="Arial" panose="020B0604020202020204"/>
              </a:rPr>
              <a:t>Limited)</a:t>
            </a:r>
            <a:endParaRPr sz="750">
              <a:solidFill>
                <a:schemeClr val="bg1"/>
              </a:solidFill>
              <a:latin typeface="Arial" panose="020B0604020202020204"/>
              <a:cs typeface="Arial" panose="020B0604020202020204"/>
            </a:endParaRPr>
          </a:p>
        </p:txBody>
      </p:sp>
      <p:sp>
        <p:nvSpPr>
          <p:cNvPr id="9" name="object 4"/>
          <p:cNvSpPr txBox="1"/>
          <p:nvPr/>
        </p:nvSpPr>
        <p:spPr>
          <a:xfrm>
            <a:off x="571500" y="6262125"/>
            <a:ext cx="11049000" cy="166199"/>
          </a:xfrm>
          <a:prstGeom prst="rect">
            <a:avLst/>
          </a:prstGeom>
        </p:spPr>
        <p:txBody>
          <a:bodyPr vert="horz" wrap="square" lIns="0" tIns="12700" rIns="0" bIns="0" rtlCol="0">
            <a:spAutoFit/>
          </a:bodyPr>
          <a:lstStyle/>
          <a:p>
            <a:pPr marL="12700" algn="ctr">
              <a:lnSpc>
                <a:spcPct val="150000"/>
              </a:lnSpc>
              <a:spcBef>
                <a:spcPts val="100"/>
              </a:spcBef>
            </a:pPr>
            <a:r>
              <a:rPr sz="750">
                <a:solidFill>
                  <a:schemeClr val="bg1"/>
                </a:solidFill>
                <a:latin typeface="Droid Sans Fallback"/>
                <a:cs typeface="Droid Sans Fallback"/>
              </a:rPr>
              <a:t>鴻騰精密科技股份有限公司</a:t>
            </a:r>
            <a:r>
              <a:rPr lang="en-US" sz="750">
                <a:solidFill>
                  <a:schemeClr val="bg1"/>
                </a:solidFill>
                <a:latin typeface="Droid Sans Fallback"/>
                <a:cs typeface="Droid Sans Fallback"/>
              </a:rPr>
              <a:t> </a:t>
            </a:r>
            <a:r>
              <a:rPr sz="750">
                <a:solidFill>
                  <a:schemeClr val="bg1"/>
                </a:solidFill>
                <a:latin typeface="Arial" panose="020B0604020202020204"/>
                <a:cs typeface="Arial" panose="020B0604020202020204"/>
              </a:rPr>
              <a:t>(</a:t>
            </a:r>
            <a:r>
              <a:rPr sz="750" err="1">
                <a:solidFill>
                  <a:schemeClr val="bg1"/>
                </a:solidFill>
                <a:latin typeface="Droid Sans Fallback"/>
                <a:cs typeface="Droid Sans Fallback"/>
              </a:rPr>
              <a:t>於開曼群島成立，並以鴻騰六零八八精密科技股份有限公司於香港經營業務</a:t>
            </a:r>
            <a:r>
              <a:rPr sz="750">
                <a:solidFill>
                  <a:schemeClr val="bg1"/>
                </a:solidFill>
                <a:latin typeface="Droid Sans Fallback"/>
                <a:cs typeface="Droid Sans Fallback"/>
              </a:rPr>
              <a:t>）</a:t>
            </a:r>
          </a:p>
        </p:txBody>
      </p:sp>
      <p:sp>
        <p:nvSpPr>
          <p:cNvPr id="12" name="Google Shape;184;p1"/>
          <p:cNvSpPr/>
          <p:nvPr/>
        </p:nvSpPr>
        <p:spPr>
          <a:xfrm>
            <a:off x="3839486" y="5427042"/>
            <a:ext cx="2775809" cy="556260"/>
          </a:xfrm>
          <a:prstGeom prst="rect">
            <a:avLst/>
          </a:prstGeom>
          <a:blipFill rotWithShape="1">
            <a:blip r:embed="rId3"/>
            <a:srcRect/>
            <a:stretch>
              <a:fillRect r="-174926"/>
            </a:stretch>
          </a:blipFill>
          <a:ln>
            <a:noFill/>
          </a:ln>
        </p:spPr>
        <p:txBody>
          <a:bodyPr spcFirstLastPara="1" wrap="square" lIns="0" tIns="0" rIns="0" bIns="0" anchor="t" anchorCtr="0">
            <a:noAutofit/>
          </a:bodyPr>
          <a:lstStyle/>
          <a:p>
            <a:endParaRPr>
              <a:solidFill>
                <a:prstClr val="black"/>
              </a:solidFill>
              <a:ea typeface="Arial" panose="020B0604020202020204"/>
              <a:cs typeface="Arial" panose="020B0604020202020204"/>
              <a:sym typeface="Arial" panose="020B0604020202020204"/>
            </a:endParaRPr>
          </a:p>
        </p:txBody>
      </p:sp>
      <p:pic>
        <p:nvPicPr>
          <p:cNvPr id="2" name="圖片 1" descr="一張含有 字型, 圖形, 文字, 標誌 的圖片&#10;&#10;自動產生的描述"/>
          <p:cNvPicPr>
            <a:picLocks noChangeAspect="1"/>
          </p:cNvPicPr>
          <p:nvPr/>
        </p:nvPicPr>
        <p:blipFill>
          <a:blip r:embed="rId4"/>
          <a:stretch>
            <a:fillRect/>
          </a:stretch>
        </p:blipFill>
        <p:spPr>
          <a:xfrm>
            <a:off x="6615295" y="5377686"/>
            <a:ext cx="1909275" cy="684000"/>
          </a:xfrm>
          <a:prstGeom prst="rect">
            <a:avLst/>
          </a:prstGeom>
        </p:spPr>
      </p:pic>
    </p:spTree>
    <p:extLst>
      <p:ext uri="{BB962C8B-B14F-4D97-AF65-F5344CB8AC3E}">
        <p14:creationId xmlns:p14="http://schemas.microsoft.com/office/powerpoint/2010/main" val="43781283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a012e640-a5aa-45ba-9105-729a7eb9bc19}"/>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312,&quot;left&quot;:65.8,&quot;top&quot;:136.45,&quot;width&quot;:697.2}"/>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312,&quot;left&quot;:65.8,&quot;top&quot;:136.45,&quot;width&quot;:697.2}"/>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312,&quot;left&quot;:65.8,&quot;top&quot;:136.45,&quot;width&quot;:697.2}"/>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312,&quot;left&quot;:65.8,&quot;top&quot;:136.45,&quot;width&quot;:697.2}"/>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379.95,&quot;left&quot;:54.95,&quot;top&quot;:119.3,&quot;width&quot;:785.05}"/>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379.95,&quot;left&quot;:54.95,&quot;top&quot;:119.3,&quot;width&quot;:785.05}"/>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379.95,&quot;left&quot;:54.95,&quot;top&quot;:119.3,&quot;width&quot;:785.05}"/>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379.95,&quot;left&quot;:54.95,&quot;top&quot;:119.3,&quot;width&quot;:785.05}"/>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379.95,&quot;left&quot;:54.95,&quot;top&quot;:119.3,&quot;width&quot;:785.05}"/>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340,&quot;left&quot;:87.45,&quot;top&quot;:119.3,&quot;width&quot;:745.85}"/>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340,&quot;left&quot;:87.45,&quot;top&quot;:119.3,&quot;width&quot;:745.85}"/>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340,&quot;left&quot;:87.45,&quot;top&quot;:119.3,&quot;width&quot;:745.85}"/>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340,&quot;left&quot;:87.45,&quot;top&quot;:119.3,&quot;width&quot;:745.85}"/>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340,&quot;left&quot;:87.45,&quot;top&quot;:119.3,&quot;width&quot;:745.85}"/>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340,&quot;left&quot;:66.6,&quot;top&quot;:119.3,&quot;width&quot;:766.7}"/>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340,&quot;left&quot;:66.6,&quot;top&quot;:119.3,&quot;width&quot;:766.7}"/>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340,&quot;left&quot;:66.6,&quot;top&quot;:119.3,&quot;width&quot;:766.7}"/>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340,&quot;left&quot;:66.6,&quot;top&quot;:119.3,&quot;width&quot;:766.7}"/>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340,&quot;left&quot;:66.6,&quot;top&quot;:119.3,&quot;width&quot;:766.7}"/>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340,&quot;left&quot;:87.45,&quot;top&quot;:119.3,&quot;width&quot;:745.85}"/>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340,&quot;left&quot;:87.45,&quot;top&quot;:119.3,&quot;width&quot;:745.85}"/>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340,&quot;left&quot;:87.45,&quot;top&quot;:119.3,&quot;width&quot;:745.85}"/>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340,&quot;left&quot;:87.45,&quot;top&quot;:119.3,&quot;width&quot;:745.85}"/>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340,&quot;left&quot;:87.45,&quot;top&quot;:119.3,&quot;width&quot;:745.85}"/>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340,&quot;left&quot;:87.45,&quot;top&quot;:119.3,&quot;width&quot;:745.85}"/>
</p:tagLst>
</file>

<file path=ppt/theme/theme1.xml><?xml version="1.0" encoding="utf-8"?>
<a:theme xmlns:a="http://schemas.openxmlformats.org/drawingml/2006/main" name="佈景主題1">
  <a:themeElements>
    <a:clrScheme name="藍綠色">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佈景主題1</Template>
  <TotalTime>324</TotalTime>
  <Words>3398</Words>
  <Application>Microsoft Office PowerPoint</Application>
  <PresentationFormat>Widescreen</PresentationFormat>
  <Paragraphs>251</Paragraphs>
  <Slides>18</Slides>
  <Notes>5</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31" baseType="lpstr">
      <vt:lpstr>AoyagiKouzanFontT</vt:lpstr>
      <vt:lpstr>Droid Sans Fallback</vt:lpstr>
      <vt:lpstr>Microsoft JhengHei</vt:lpstr>
      <vt:lpstr>Microsoft JhengHei</vt:lpstr>
      <vt:lpstr>新細明體</vt:lpstr>
      <vt:lpstr>新細明體</vt:lpstr>
      <vt:lpstr>黑体</vt:lpstr>
      <vt:lpstr>宋体</vt:lpstr>
      <vt:lpstr>Arial</vt:lpstr>
      <vt:lpstr>Calibri</vt:lpstr>
      <vt:lpstr>Wingdings</vt:lpstr>
      <vt:lpstr>佈景主題1</vt:lpstr>
      <vt:lpstr>封裝程式殼層物件</vt:lpstr>
      <vt:lpstr>FIT  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Bonnie Che</dc:creator>
  <cp:lastModifiedBy>阮氏姮</cp:lastModifiedBy>
  <cp:revision>134</cp:revision>
  <cp:lastPrinted>2022-03-17T06:34:00Z</cp:lastPrinted>
  <dcterms:created xsi:type="dcterms:W3CDTF">2019-07-25T23:59:00Z</dcterms:created>
  <dcterms:modified xsi:type="dcterms:W3CDTF">2025-06-17T09:16:38Z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190361f-d7d8-42be-944f-5502bb5e2911_Enabled">
    <vt:lpwstr>true</vt:lpwstr>
  </property>
  <property fmtid="{D5CDD505-2E9C-101B-9397-08002B2CF9AE}" pid="3" name="MSIP_Label_0190361f-d7d8-42be-944f-5502bb5e2911_SetDate">
    <vt:lpwstr>2023-06-26T04:17:40Z</vt:lpwstr>
  </property>
  <property fmtid="{D5CDD505-2E9C-101B-9397-08002B2CF9AE}" pid="4" name="MSIP_Label_0190361f-d7d8-42be-944f-5502bb5e2911_Method">
    <vt:lpwstr>Standard</vt:lpwstr>
  </property>
  <property fmtid="{D5CDD505-2E9C-101B-9397-08002B2CF9AE}" pid="5" name="MSIP_Label_0190361f-d7d8-42be-944f-5502bb5e2911_Name">
    <vt:lpwstr>一般</vt:lpwstr>
  </property>
  <property fmtid="{D5CDD505-2E9C-101B-9397-08002B2CF9AE}" pid="6" name="MSIP_Label_0190361f-d7d8-42be-944f-5502bb5e2911_SiteId">
    <vt:lpwstr>cdb587e9-824c-41b5-b47f-5af9864b075b</vt:lpwstr>
  </property>
  <property fmtid="{D5CDD505-2E9C-101B-9397-08002B2CF9AE}" pid="7" name="MSIP_Label_0190361f-d7d8-42be-944f-5502bb5e2911_ActionId">
    <vt:lpwstr>2e472e71-15fc-41f2-958e-798e585a7965</vt:lpwstr>
  </property>
  <property fmtid="{D5CDD505-2E9C-101B-9397-08002B2CF9AE}" pid="8" name="MSIP_Label_0190361f-d7d8-42be-944f-5502bb5e2911_ContentBits">
    <vt:lpwstr>0</vt:lpwstr>
  </property>
  <property fmtid="{D5CDD505-2E9C-101B-9397-08002B2CF9AE}" pid="9" name="ICV">
    <vt:lpwstr>B7888D6ACE184C4F9211A6A354215487_12</vt:lpwstr>
  </property>
  <property fmtid="{D5CDD505-2E9C-101B-9397-08002B2CF9AE}" pid="10" name="KSOProductBuildVer">
    <vt:lpwstr>2052-12.1.0.21171</vt:lpwstr>
  </property>
</Properties>
</file>