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62" r:id="rId5"/>
    <p:sldId id="260" r:id="rId6"/>
    <p:sldId id="258" r:id="rId7"/>
    <p:sldId id="256" r:id="rId8"/>
    <p:sldId id="259" r:id="rId9"/>
    <p:sldId id="261" r:id="rId10"/>
    <p:sldId id="257" r:id="rId11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122" d="100"/>
          <a:sy n="122" d="100"/>
        </p:scale>
        <p:origin x="-96" y="-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42DE9F2C-CE0C-409B-8EE6-BFC5FA57A9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xmlns="" id="{AD90772A-EE95-4099-B540-CA32D532E44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xmlns="" id="{DF7AC01F-9C27-49AE-83C4-87B56CE9E1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2C6EF-352E-4BC1-8F1C-5E1FAD14C240}" type="datetimeFigureOut">
              <a:rPr lang="ko-KR" altLang="en-US" smtClean="0"/>
              <a:t>2020-12-14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xmlns="" id="{B42C8612-2B4D-400E-B7DA-534849FD22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xmlns="" id="{5EFB0AE0-2D75-4B5B-80D3-29416A93DE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BA5C7-D127-4550-975C-196AA559B2E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866860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10B96492-487B-4653-9769-47490C7BBF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xmlns="" id="{E209A228-90D5-4548-9F97-F151019A4B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xmlns="" id="{430996BF-E0FD-40DB-B5E0-D14B657637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2C6EF-352E-4BC1-8F1C-5E1FAD14C240}" type="datetimeFigureOut">
              <a:rPr lang="ko-KR" altLang="en-US" smtClean="0"/>
              <a:t>2020-12-14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xmlns="" id="{4459FEDD-688E-43FE-BC91-3B0EFBAC5D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xmlns="" id="{81D3E747-B1B2-4664-BCC1-79BF5C4AC4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BA5C7-D127-4550-975C-196AA559B2E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063598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13FB01A5-4811-413C-ABE0-7A67E44E81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xmlns="" id="{94D0B91D-4ADD-446D-954C-348B4B9D23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xmlns="" id="{9D8E72B1-3FDC-4772-AF62-60CE5E797D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2C6EF-352E-4BC1-8F1C-5E1FAD14C240}" type="datetimeFigureOut">
              <a:rPr lang="ko-KR" altLang="en-US" smtClean="0"/>
              <a:t>2020-12-14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xmlns="" id="{E10B586A-C45B-4276-9941-C08342C1AD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xmlns="" id="{2959BFDA-3A2F-4CA9-8C6A-9E547DFD1E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BA5C7-D127-4550-975C-196AA559B2E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952486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8BCEEC35-217C-4F51-85E3-B4746605F3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xmlns="" id="{945B0666-A5DD-4B5A-8402-E789C3449B2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xmlns="" id="{152A7358-B795-4671-AB81-FD9C894116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xmlns="" id="{825695EA-AFE9-4CA1-A34E-66F1724653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2C6EF-352E-4BC1-8F1C-5E1FAD14C240}" type="datetimeFigureOut">
              <a:rPr lang="ko-KR" altLang="en-US" smtClean="0"/>
              <a:t>2020-12-14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xmlns="" id="{20C3F4A3-50B0-483A-A4C2-583A6B7EEB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xmlns="" id="{52C1CF81-328D-477E-96F3-E60F91D84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BA5C7-D127-4550-975C-196AA559B2E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69688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4920E4AA-E6EA-4BF4-B5D6-E9A55208B0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xmlns="" id="{EFA64642-61C0-45CA-AA14-3A8283DF53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xmlns="" id="{3217C191-DDFA-43FA-8921-017636B0C83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xmlns="" id="{DB591ED4-8C2C-439D-B80E-8E08666A8E4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xmlns="" id="{88E1506C-E9E2-40E6-BCDF-0067E02BC24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xmlns="" id="{B7E600E9-CD8D-4C2D-8706-4241000FC8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2C6EF-352E-4BC1-8F1C-5E1FAD14C240}" type="datetimeFigureOut">
              <a:rPr lang="ko-KR" altLang="en-US" smtClean="0"/>
              <a:t>2020-12-14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xmlns="" id="{34F05129-053B-41E5-BEA1-C100561D7B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xmlns="" id="{7DE00CD3-4549-4520-B521-A4B8A2AA77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BA5C7-D127-4550-975C-196AA559B2E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946133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78101989-D481-464D-AC86-B843390E6A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xmlns="" id="{852D3D49-4EC0-48B4-A159-72F8AA0D1F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2C6EF-352E-4BC1-8F1C-5E1FAD14C240}" type="datetimeFigureOut">
              <a:rPr lang="ko-KR" altLang="en-US" smtClean="0"/>
              <a:t>2020-12-14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xmlns="" id="{2253B22C-EBA4-4DA5-B140-F40CB0DD63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xmlns="" id="{6C946818-F6AE-4E2D-B17B-4FD0BEE2B6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BA5C7-D127-4550-975C-196AA559B2E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627639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xmlns="" id="{C3AAF009-C341-4A14-8A8D-88A6CFA65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2C6EF-352E-4BC1-8F1C-5E1FAD14C240}" type="datetimeFigureOut">
              <a:rPr lang="ko-KR" altLang="en-US" smtClean="0"/>
              <a:t>2020-12-14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xmlns="" id="{B1481728-1A58-4F82-8ABF-9A01B3CEC7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xmlns="" id="{94B35891-082F-4D2C-B412-60FD5B4C9B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BA5C7-D127-4550-975C-196AA559B2E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508948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90C90890-C07E-429C-8F96-C96F15558E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xmlns="" id="{319C0B06-27FD-44C7-B2ED-1E7B1003B4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xmlns="" id="{209082F1-62FE-4BF3-82A1-B03D5838B9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xmlns="" id="{1AD31E10-77C5-4A40-9923-9647786C24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2C6EF-352E-4BC1-8F1C-5E1FAD14C240}" type="datetimeFigureOut">
              <a:rPr lang="ko-KR" altLang="en-US" smtClean="0"/>
              <a:t>2020-12-14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xmlns="" id="{57341FED-649B-4614-ABAF-738E1AC740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xmlns="" id="{5B78286B-6393-4397-976A-1568C874D4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BA5C7-D127-4550-975C-196AA559B2E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296162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821C8C2C-DC50-48FD-AEA8-3ECBEC82B7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xmlns="" id="{D17E2FC1-7B11-4A39-88DC-D828A619FFB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xmlns="" id="{E3B239E1-3465-45F5-BFCF-F6B1B2025E8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xmlns="" id="{907AEE81-A387-4E41-8D07-0EC5466C34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2C6EF-352E-4BC1-8F1C-5E1FAD14C240}" type="datetimeFigureOut">
              <a:rPr lang="ko-KR" altLang="en-US" smtClean="0"/>
              <a:t>2020-12-14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xmlns="" id="{C023F288-BBA6-457D-A57E-5D51BD38F5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xmlns="" id="{3CE62566-01C2-4CB3-8BAA-027C4ABDE1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BA5C7-D127-4550-975C-196AA559B2E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355979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757C8C9B-A7A6-4FE6-9481-CD8019C362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xmlns="" id="{9AA740D7-D7DC-4FEA-BDBC-881779A79C7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xmlns="" id="{934ACE8E-99E2-41EC-BB72-C0E529C05C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2C6EF-352E-4BC1-8F1C-5E1FAD14C240}" type="datetimeFigureOut">
              <a:rPr lang="ko-KR" altLang="en-US" smtClean="0"/>
              <a:t>2020-12-14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xmlns="" id="{780F745A-5A88-440F-BF95-7EA4F47558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xmlns="" id="{10A8BFB7-32F2-4119-AFA4-BD9BD5419B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BA5C7-D127-4550-975C-196AA559B2E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287347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xmlns="" id="{D8426960-B5D1-49AE-B08E-721BC06DF1A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xmlns="" id="{210FF141-C073-4F46-9C37-E4586EA9DB0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xmlns="" id="{F6FBF495-F214-4DA9-BCEE-A87A0DED3A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2C6EF-352E-4BC1-8F1C-5E1FAD14C240}" type="datetimeFigureOut">
              <a:rPr lang="ko-KR" altLang="en-US" smtClean="0"/>
              <a:t>2020-12-14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xmlns="" id="{C79564C6-D433-49B9-82B8-57C5908F8C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xmlns="" id="{23BEB7B3-AE86-44E2-837B-C588A39C2E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BA5C7-D127-4550-975C-196AA559B2E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520563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xmlns="" id="{CB55F346-084F-4633-B6E6-9C6F788F05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xmlns="" id="{84D3FF65-C319-445E-90B7-D690950A92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xmlns="" id="{AC67C0E0-FD34-4115-B856-451901C56F2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82C6EF-352E-4BC1-8F1C-5E1FAD14C240}" type="datetimeFigureOut">
              <a:rPr lang="ko-KR" altLang="en-US" smtClean="0"/>
              <a:t>2020-12-14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xmlns="" id="{FB3A6858-7F87-4E2C-B4AD-6F567A09FE9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xmlns="" id="{75D4DB9C-2A86-47AA-8BE7-4BB0979EF50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DBA5C7-D127-4550-975C-196AA559B2E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592074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B4C2C1A9-D31D-4CB7-B576-279333C5CD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8126" y="1511345"/>
            <a:ext cx="10515600" cy="1325563"/>
          </a:xfrm>
        </p:spPr>
        <p:txBody>
          <a:bodyPr/>
          <a:lstStyle/>
          <a:p>
            <a:r>
              <a:rPr lang="en-US" altLang="ko-KR" dirty="0"/>
              <a:t>Audio policy for AI2MAX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xmlns="" id="{0BF78070-B6A4-4DB8-95F9-053758E3DC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81482" y="4140557"/>
            <a:ext cx="4972318" cy="2036405"/>
          </a:xfrm>
        </p:spPr>
        <p:txBody>
          <a:bodyPr/>
          <a:lstStyle/>
          <a:p>
            <a:r>
              <a:rPr lang="en-US" altLang="ko-KR" dirty="0"/>
              <a:t>Version : 0.1</a:t>
            </a:r>
          </a:p>
          <a:p>
            <a:r>
              <a:rPr lang="en-US" altLang="ko-KR" dirty="0"/>
              <a:t>Issue date :  2020.12.14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2443374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表格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849343"/>
              </p:ext>
            </p:extLst>
          </p:nvPr>
        </p:nvGraphicFramePr>
        <p:xfrm>
          <a:off x="414214" y="414217"/>
          <a:ext cx="11269789" cy="6129440"/>
        </p:xfrm>
        <a:graphic>
          <a:graphicData uri="http://schemas.openxmlformats.org/drawingml/2006/table">
            <a:tbl>
              <a:tblPr/>
              <a:tblGrid>
                <a:gridCol w="86750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07070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789354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93003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953477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672123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1633416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1774092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  <a:gridCol w="2579080">
                  <a:extLst>
                    <a:ext uri="{9D8B030D-6E8A-4147-A177-3AD203B41FA5}">
                      <a16:colId xmlns:a16="http://schemas.microsoft.com/office/drawing/2014/main" xmlns="" val="20008"/>
                    </a:ext>
                  </a:extLst>
                </a:gridCol>
              </a:tblGrid>
              <a:tr h="175560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000" b="1" dirty="0">
                          <a:effectLst/>
                        </a:rPr>
                        <a:t>음원 </a:t>
                      </a:r>
                      <a:r>
                        <a:rPr lang="en-US" sz="1000" b="1" dirty="0">
                          <a:effectLst/>
                        </a:rPr>
                        <a:t>Source</a:t>
                      </a:r>
                    </a:p>
                  </a:txBody>
                  <a:tcPr marL="8797" marR="8797" marT="5864" marB="5864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000" b="1" dirty="0">
                          <a:effectLst/>
                        </a:rPr>
                        <a:t>연결상태 </a:t>
                      </a:r>
                      <a:r>
                        <a:rPr lang="en-US" altLang="ko-KR" sz="1000" b="1" dirty="0">
                          <a:effectLst/>
                        </a:rPr>
                        <a:t>( </a:t>
                      </a:r>
                      <a:r>
                        <a:rPr lang="en-US" sz="1000" b="1" dirty="0">
                          <a:effectLst/>
                        </a:rPr>
                        <a:t>connection status )</a:t>
                      </a:r>
                    </a:p>
                  </a:txBody>
                  <a:tcPr marL="8797" marR="8797" marT="5864" marB="5864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000" b="1" dirty="0">
                          <a:effectLst/>
                        </a:rPr>
                        <a:t>소리 출력</a:t>
                      </a:r>
                    </a:p>
                  </a:txBody>
                  <a:tcPr marL="8797" marR="8797" marT="5864" marB="5864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sz="1000" b="1">
                          <a:effectLst/>
                        </a:rPr>
                        <a:t>Sound Ouput</a:t>
                      </a:r>
                    </a:p>
                  </a:txBody>
                  <a:tcPr marL="8797" marR="8797" marT="5864" marB="5864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000" b="1" dirty="0">
                          <a:effectLst/>
                        </a:rPr>
                        <a:t>Other</a:t>
                      </a:r>
                      <a:endParaRPr lang="ko-KR" altLang="en-US" sz="1000" b="1" dirty="0">
                        <a:effectLst/>
                      </a:endParaRPr>
                    </a:p>
                  </a:txBody>
                  <a:tcPr marL="8797" marR="8797" marT="5864" marB="5864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60657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dirty="0">
                          <a:effectLst/>
                        </a:rPr>
                        <a:t>STB Speaker</a:t>
                      </a:r>
                    </a:p>
                  </a:txBody>
                  <a:tcPr marL="8797" marR="8797" marT="5864" marB="5864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dirty="0">
                          <a:effectLst/>
                        </a:rPr>
                        <a:t>HDMI</a:t>
                      </a:r>
                    </a:p>
                    <a:p>
                      <a:pPr algn="ctr" rtl="0" fontAlgn="ctr"/>
                      <a:r>
                        <a:rPr lang="en-US" sz="1000" dirty="0">
                          <a:effectLst/>
                        </a:rPr>
                        <a:t>(TV Speaker)</a:t>
                      </a:r>
                    </a:p>
                  </a:txBody>
                  <a:tcPr marL="8797" marR="8797" marT="5864" marB="5864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dirty="0">
                          <a:effectLst/>
                        </a:rPr>
                        <a:t>BT Source</a:t>
                      </a:r>
                    </a:p>
                    <a:p>
                      <a:pPr algn="ctr" rtl="0" fontAlgn="ctr"/>
                      <a:r>
                        <a:rPr lang="en-US" sz="1000" dirty="0">
                          <a:effectLst/>
                        </a:rPr>
                        <a:t>(RCU </a:t>
                      </a:r>
                      <a:r>
                        <a:rPr lang="en-US" altLang="ko-KR" sz="1000" dirty="0">
                          <a:effectLst/>
                        </a:rPr>
                        <a:t>earphone)</a:t>
                      </a:r>
                    </a:p>
                  </a:txBody>
                  <a:tcPr marL="8797" marR="8797" marT="5864" marB="5864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dirty="0">
                          <a:effectLst/>
                        </a:rPr>
                        <a:t>BT Sink</a:t>
                      </a:r>
                    </a:p>
                    <a:p>
                      <a:pPr algn="ctr" rtl="0" fontAlgn="ctr"/>
                      <a:r>
                        <a:rPr lang="en-US" sz="1000" dirty="0">
                          <a:effectLst/>
                        </a:rPr>
                        <a:t>(</a:t>
                      </a:r>
                      <a:r>
                        <a:rPr lang="en-US" altLang="zh-TW" sz="1000" dirty="0"/>
                        <a:t>Mobile</a:t>
                      </a:r>
                      <a:r>
                        <a:rPr lang="en-US" altLang="zh-TW" sz="1000" baseline="0" dirty="0"/>
                        <a:t> </a:t>
                      </a:r>
                      <a:r>
                        <a:rPr lang="en-US" altLang="zh-TW" sz="1000" dirty="0"/>
                        <a:t>phone</a:t>
                      </a:r>
                      <a:r>
                        <a:rPr lang="en-US" altLang="ko-KR" sz="1000" dirty="0">
                          <a:effectLst/>
                        </a:rPr>
                        <a:t>)</a:t>
                      </a:r>
                    </a:p>
                  </a:txBody>
                  <a:tcPr marL="8797" marR="8797" marT="5864" marB="5864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>
                          <a:effectLst/>
                        </a:rPr>
                        <a:t>AUX In</a:t>
                      </a:r>
                    </a:p>
                  </a:txBody>
                  <a:tcPr marL="8797" marR="8797" marT="5864" marB="5864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60657">
                <a:tc rowSpan="7">
                  <a:txBody>
                    <a:bodyPr/>
                    <a:lstStyle/>
                    <a:p>
                      <a:pPr algn="ctr" rtl="0" fontAlgn="ctr"/>
                      <a:r>
                        <a:rPr lang="en-US" sz="1000">
                          <a:effectLst/>
                        </a:rPr>
                        <a:t>BTV</a:t>
                      </a:r>
                    </a:p>
                  </a:txBody>
                  <a:tcPr marL="8797" marR="8797" marT="5864" marB="5864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dirty="0">
                          <a:effectLst/>
                        </a:rPr>
                        <a:t>O</a:t>
                      </a:r>
                    </a:p>
                  </a:txBody>
                  <a:tcPr marL="8797" marR="8797" marT="5864" marB="5864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dirty="0">
                          <a:effectLst/>
                        </a:rPr>
                        <a:t>O</a:t>
                      </a:r>
                    </a:p>
                  </a:txBody>
                  <a:tcPr marL="8797" marR="8797" marT="5864" marB="5864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dirty="0">
                          <a:effectLst/>
                        </a:rPr>
                        <a:t>X</a:t>
                      </a:r>
                    </a:p>
                  </a:txBody>
                  <a:tcPr marL="8797" marR="8797" marT="5864" marB="5864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dirty="0">
                          <a:effectLst/>
                        </a:rPr>
                        <a:t>X</a:t>
                      </a:r>
                    </a:p>
                  </a:txBody>
                  <a:tcPr marL="8797" marR="8797" marT="5864" marB="5864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dirty="0">
                          <a:effectLst/>
                        </a:rPr>
                        <a:t>X</a:t>
                      </a:r>
                    </a:p>
                  </a:txBody>
                  <a:tcPr marL="8797" marR="8797" marT="5864" marB="5864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>
                          <a:effectLst/>
                        </a:rPr>
                        <a:t>STB Speaker</a:t>
                      </a:r>
                      <a:r>
                        <a:rPr lang="ko-KR" altLang="en-US" sz="1000">
                          <a:effectLst/>
                        </a:rPr>
                        <a:t>로만 </a:t>
                      </a:r>
                      <a:r>
                        <a:rPr lang="en-US" sz="1000">
                          <a:effectLst/>
                        </a:rPr>
                        <a:t>BTV </a:t>
                      </a:r>
                      <a:r>
                        <a:rPr lang="ko-KR" altLang="en-US" sz="1000">
                          <a:effectLst/>
                        </a:rPr>
                        <a:t>출력</a:t>
                      </a:r>
                    </a:p>
                  </a:txBody>
                  <a:tcPr marL="8797" marR="8797" marT="5864" marB="5864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>
                          <a:effectLst/>
                        </a:rPr>
                        <a:t>Out BTV from STB Speaker</a:t>
                      </a:r>
                    </a:p>
                  </a:txBody>
                  <a:tcPr marL="8797" marR="8797" marT="5864" marB="5864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>
                          <a:effectLst/>
                        </a:rPr>
                        <a:t>Display only video in HDMI</a:t>
                      </a:r>
                    </a:p>
                  </a:txBody>
                  <a:tcPr marL="8797" marR="8797" marT="5864" marB="5864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60657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>
                          <a:effectLst/>
                        </a:rPr>
                        <a:t>O</a:t>
                      </a:r>
                    </a:p>
                  </a:txBody>
                  <a:tcPr marL="8797" marR="8797" marT="5864" marB="5864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>
                          <a:effectLst/>
                        </a:rPr>
                        <a:t>O</a:t>
                      </a:r>
                    </a:p>
                  </a:txBody>
                  <a:tcPr marL="8797" marR="8797" marT="5864" marB="5864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dirty="0">
                          <a:effectLst/>
                        </a:rPr>
                        <a:t>O</a:t>
                      </a:r>
                    </a:p>
                  </a:txBody>
                  <a:tcPr marL="8797" marR="8797" marT="5864" marB="5864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dirty="0">
                          <a:effectLst/>
                        </a:rPr>
                        <a:t>X</a:t>
                      </a:r>
                    </a:p>
                  </a:txBody>
                  <a:tcPr marL="8797" marR="8797" marT="5864" marB="5864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dirty="0">
                          <a:effectLst/>
                        </a:rPr>
                        <a:t>X</a:t>
                      </a:r>
                    </a:p>
                  </a:txBody>
                  <a:tcPr marL="8797" marR="8797" marT="5864" marB="5864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>
                          <a:effectLst/>
                        </a:rPr>
                        <a:t>BT Source</a:t>
                      </a:r>
                      <a:r>
                        <a:rPr lang="ko-KR" altLang="en-US" sz="1000">
                          <a:effectLst/>
                        </a:rPr>
                        <a:t>로만 </a:t>
                      </a:r>
                      <a:r>
                        <a:rPr lang="en-US" sz="1000">
                          <a:effectLst/>
                        </a:rPr>
                        <a:t>BTV </a:t>
                      </a:r>
                      <a:r>
                        <a:rPr lang="ko-KR" altLang="en-US" sz="1000">
                          <a:effectLst/>
                        </a:rPr>
                        <a:t>출력</a:t>
                      </a:r>
                    </a:p>
                  </a:txBody>
                  <a:tcPr marL="8797" marR="8797" marT="5864" marB="5864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>
                          <a:effectLst/>
                        </a:rPr>
                        <a:t>Out BTV from BT Source</a:t>
                      </a:r>
                    </a:p>
                  </a:txBody>
                  <a:tcPr marL="8797" marR="8797" marT="5864" marB="5864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zh-TW" altLang="en-US" sz="1000" dirty="0">
                        <a:effectLst/>
                      </a:endParaRPr>
                    </a:p>
                  </a:txBody>
                  <a:tcPr marL="8797" marR="8797" marT="5864" marB="5864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018589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>
                          <a:effectLst/>
                        </a:rPr>
                        <a:t>O</a:t>
                      </a:r>
                    </a:p>
                  </a:txBody>
                  <a:tcPr marL="8797" marR="8797" marT="5864" marB="5864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>
                          <a:effectLst/>
                        </a:rPr>
                        <a:t>O</a:t>
                      </a:r>
                    </a:p>
                  </a:txBody>
                  <a:tcPr marL="8797" marR="8797" marT="5864" marB="5864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dirty="0">
                          <a:effectLst/>
                        </a:rPr>
                        <a:t>X</a:t>
                      </a:r>
                    </a:p>
                  </a:txBody>
                  <a:tcPr marL="8797" marR="8797" marT="5864" marB="5864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dirty="0">
                          <a:effectLst/>
                        </a:rPr>
                        <a:t>O</a:t>
                      </a:r>
                    </a:p>
                  </a:txBody>
                  <a:tcPr marL="8797" marR="8797" marT="5864" marB="5864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dirty="0">
                          <a:effectLst/>
                        </a:rPr>
                        <a:t>X</a:t>
                      </a:r>
                    </a:p>
                  </a:txBody>
                  <a:tcPr marL="8797" marR="8797" marT="5864" marB="5864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000" dirty="0">
                          <a:effectLst/>
                        </a:rPr>
                        <a:t>BTV Mute</a:t>
                      </a:r>
                      <a:r>
                        <a:rPr lang="ko-KR" altLang="en-US" sz="1000" dirty="0">
                          <a:effectLst/>
                        </a:rPr>
                        <a:t>하고</a:t>
                      </a:r>
                      <a:r>
                        <a:rPr lang="en-US" altLang="ko-KR" sz="1000" dirty="0">
                          <a:effectLst/>
                        </a:rPr>
                        <a:t>, </a:t>
                      </a:r>
                      <a:r>
                        <a:rPr lang="ko-KR" altLang="en-US" sz="1000" dirty="0">
                          <a:effectLst/>
                        </a:rPr>
                        <a:t>연결된 </a:t>
                      </a:r>
                      <a:r>
                        <a:rPr lang="en-US" altLang="ko-KR" sz="1000" dirty="0">
                          <a:effectLst/>
                        </a:rPr>
                        <a:t>BT Device </a:t>
                      </a:r>
                      <a:r>
                        <a:rPr lang="ko-KR" altLang="en-US" sz="1000" dirty="0">
                          <a:effectLst/>
                        </a:rPr>
                        <a:t>소리를 </a:t>
                      </a:r>
                      <a:r>
                        <a:rPr lang="en-US" altLang="ko-KR" sz="1000" dirty="0">
                          <a:effectLst/>
                        </a:rPr>
                        <a:t>STB Speaker</a:t>
                      </a:r>
                      <a:r>
                        <a:rPr lang="ko-KR" altLang="en-US" sz="1000" dirty="0">
                          <a:effectLst/>
                        </a:rPr>
                        <a:t>로 출력</a:t>
                      </a:r>
                    </a:p>
                  </a:txBody>
                  <a:tcPr marL="8797" marR="8797" marT="5864" marB="5864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dirty="0">
                          <a:effectLst/>
                        </a:rPr>
                        <a:t>After mute BTV, </a:t>
                      </a:r>
                    </a:p>
                    <a:p>
                      <a:pPr algn="ctr" rtl="0" fontAlgn="ctr"/>
                      <a:r>
                        <a:rPr lang="en-US" sz="1000" dirty="0">
                          <a:effectLst/>
                        </a:rPr>
                        <a:t>Out "BT Device" from Speaker</a:t>
                      </a:r>
                    </a:p>
                  </a:txBody>
                  <a:tcPr marL="8797" marR="8797" marT="5864" marB="5864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>
                          <a:effectLst/>
                        </a:rPr>
                        <a:t>It is same with AI2</a:t>
                      </a:r>
                    </a:p>
                  </a:txBody>
                  <a:tcPr marL="8797" marR="8797" marT="5864" marB="5864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795416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>
                          <a:effectLst/>
                        </a:rPr>
                        <a:t>O</a:t>
                      </a:r>
                    </a:p>
                  </a:txBody>
                  <a:tcPr marL="8797" marR="8797" marT="5864" marB="5864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>
                          <a:effectLst/>
                        </a:rPr>
                        <a:t>O</a:t>
                      </a:r>
                    </a:p>
                  </a:txBody>
                  <a:tcPr marL="8797" marR="8797" marT="5864" marB="5864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>
                          <a:effectLst/>
                        </a:rPr>
                        <a:t>X</a:t>
                      </a:r>
                    </a:p>
                  </a:txBody>
                  <a:tcPr marL="8797" marR="8797" marT="5864" marB="5864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dirty="0">
                          <a:effectLst/>
                        </a:rPr>
                        <a:t>X</a:t>
                      </a:r>
                    </a:p>
                  </a:txBody>
                  <a:tcPr marL="8797" marR="8797" marT="5864" marB="5864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dirty="0">
                          <a:effectLst/>
                        </a:rPr>
                        <a:t>O</a:t>
                      </a:r>
                    </a:p>
                  </a:txBody>
                  <a:tcPr marL="8797" marR="8797" marT="5864" marB="5864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dirty="0">
                          <a:effectLst/>
                        </a:rPr>
                        <a:t>BTV Mute</a:t>
                      </a:r>
                      <a:r>
                        <a:rPr lang="ko-KR" altLang="en-US" sz="1000" dirty="0">
                          <a:effectLst/>
                        </a:rPr>
                        <a:t>하고</a:t>
                      </a:r>
                      <a:r>
                        <a:rPr lang="en-US" altLang="ko-KR" sz="1000" dirty="0">
                          <a:effectLst/>
                        </a:rPr>
                        <a:t>, </a:t>
                      </a:r>
                      <a:r>
                        <a:rPr lang="en-US" sz="1000" dirty="0">
                          <a:effectLst/>
                        </a:rPr>
                        <a:t>AUX In </a:t>
                      </a:r>
                      <a:r>
                        <a:rPr lang="ko-KR" altLang="en-US" sz="1000" dirty="0">
                          <a:effectLst/>
                        </a:rPr>
                        <a:t>소리를 </a:t>
                      </a:r>
                      <a:r>
                        <a:rPr lang="en-US" sz="1000" dirty="0">
                          <a:effectLst/>
                        </a:rPr>
                        <a:t>STB Speaker</a:t>
                      </a:r>
                      <a:r>
                        <a:rPr lang="ko-KR" altLang="en-US" sz="1000" dirty="0">
                          <a:effectLst/>
                        </a:rPr>
                        <a:t>로 출력</a:t>
                      </a:r>
                    </a:p>
                  </a:txBody>
                  <a:tcPr marL="8797" marR="8797" marT="5864" marB="5864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dirty="0">
                          <a:effectLst/>
                        </a:rPr>
                        <a:t>After mute BTV, Out "Aux in" from Speaker</a:t>
                      </a:r>
                    </a:p>
                  </a:txBody>
                  <a:tcPr marL="8797" marR="8797" marT="5864" marB="5864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>
                          <a:effectLst/>
                        </a:rPr>
                        <a:t>Automatically change path to AUX IN usingH/W detection</a:t>
                      </a:r>
                    </a:p>
                  </a:txBody>
                  <a:tcPr marL="8797" marR="8797" marT="5864" marB="5864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907003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0" fontAlgn="b"/>
                      <a:endParaRPr lang="zh-TW" altLang="en-US" sz="1000">
                        <a:effectLst/>
                      </a:endParaRPr>
                    </a:p>
                  </a:txBody>
                  <a:tcPr marL="8797" marR="8797" marT="5864" marB="5864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dirty="0">
                          <a:effectLst/>
                        </a:rPr>
                        <a:t>O</a:t>
                      </a:r>
                    </a:p>
                  </a:txBody>
                  <a:tcPr marL="8797" marR="8797" marT="5864" marB="5864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dirty="0">
                          <a:effectLst/>
                        </a:rPr>
                        <a:t>O</a:t>
                      </a:r>
                    </a:p>
                  </a:txBody>
                  <a:tcPr marL="8797" marR="8797" marT="5864" marB="5864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dirty="0">
                          <a:effectLst/>
                        </a:rPr>
                        <a:t>X</a:t>
                      </a:r>
                    </a:p>
                  </a:txBody>
                  <a:tcPr marL="8797" marR="8797" marT="5864" marB="5864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dirty="0">
                          <a:effectLst/>
                        </a:rPr>
                        <a:t>O</a:t>
                      </a:r>
                    </a:p>
                  </a:txBody>
                  <a:tcPr marL="8797" marR="8797" marT="5864" marB="5864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dirty="0">
                          <a:effectLst/>
                        </a:rPr>
                        <a:t>BT Source</a:t>
                      </a:r>
                      <a:r>
                        <a:rPr lang="ko-KR" altLang="en-US" sz="1000" dirty="0">
                          <a:effectLst/>
                        </a:rPr>
                        <a:t>로 </a:t>
                      </a:r>
                      <a:r>
                        <a:rPr lang="en-US" sz="1000" dirty="0">
                          <a:effectLst/>
                        </a:rPr>
                        <a:t>BTV</a:t>
                      </a:r>
                      <a:r>
                        <a:rPr lang="ko-KR" altLang="en-US" sz="1000" dirty="0">
                          <a:effectLst/>
                        </a:rPr>
                        <a:t>출력</a:t>
                      </a:r>
                      <a:r>
                        <a:rPr lang="en-US" altLang="ko-KR" sz="1000" dirty="0">
                          <a:effectLst/>
                        </a:rPr>
                        <a:t>, </a:t>
                      </a:r>
                      <a:r>
                        <a:rPr lang="en-US" sz="1000" dirty="0">
                          <a:effectLst/>
                        </a:rPr>
                        <a:t>AUX In </a:t>
                      </a:r>
                      <a:r>
                        <a:rPr lang="ko-KR" altLang="en-US" sz="1000" dirty="0">
                          <a:effectLst/>
                        </a:rPr>
                        <a:t>소리 </a:t>
                      </a:r>
                      <a:r>
                        <a:rPr lang="en-US" sz="1000" dirty="0">
                          <a:effectLst/>
                        </a:rPr>
                        <a:t>STB Speaker</a:t>
                      </a:r>
                      <a:r>
                        <a:rPr lang="ko-KR" altLang="en-US" sz="1000" dirty="0">
                          <a:effectLst/>
                        </a:rPr>
                        <a:t>로 출력</a:t>
                      </a:r>
                    </a:p>
                  </a:txBody>
                  <a:tcPr marL="8797" marR="8797" marT="5864" marB="5864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dirty="0">
                          <a:effectLst/>
                        </a:rPr>
                        <a:t>Out BTV from BT Source, </a:t>
                      </a:r>
                    </a:p>
                    <a:p>
                      <a:pPr algn="ctr" rtl="0" fontAlgn="ctr"/>
                      <a:r>
                        <a:rPr lang="en-US" sz="1000" dirty="0">
                          <a:effectLst/>
                        </a:rPr>
                        <a:t>Out AUX in from STB Speaker</a:t>
                      </a:r>
                    </a:p>
                  </a:txBody>
                  <a:tcPr marL="8797" marR="8797" marT="5864" marB="5864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dirty="0">
                          <a:solidFill>
                            <a:schemeClr val="tx1"/>
                          </a:solidFill>
                          <a:effectLst/>
                        </a:rPr>
                        <a:t>Consists of the same scenario considering </a:t>
                      </a:r>
                    </a:p>
                    <a:p>
                      <a:pPr algn="ctr" rtl="0" fontAlgn="ctr"/>
                      <a:r>
                        <a:rPr lang="en-US" sz="1000" dirty="0">
                          <a:solidFill>
                            <a:schemeClr val="tx1"/>
                          </a:solidFill>
                          <a:effectLst/>
                        </a:rPr>
                        <a:t>the connection status of the whole family </a:t>
                      </a:r>
                    </a:p>
                    <a:p>
                      <a:pPr algn="ctr" rtl="0" fontAlgn="ctr"/>
                      <a:r>
                        <a:rPr lang="en-US" sz="1000" dirty="0">
                          <a:solidFill>
                            <a:schemeClr val="tx1"/>
                          </a:solidFill>
                          <a:effectLst/>
                        </a:rPr>
                        <a:t>Earphone ??</a:t>
                      </a:r>
                    </a:p>
                  </a:txBody>
                  <a:tcPr marL="8797" marR="8797" marT="5864" marB="5864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572244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>
                          <a:effectLst/>
                        </a:rPr>
                        <a:t>O</a:t>
                      </a:r>
                    </a:p>
                  </a:txBody>
                  <a:tcPr marL="8797" marR="8797" marT="5864" marB="5864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>
                          <a:effectLst/>
                        </a:rPr>
                        <a:t>O</a:t>
                      </a:r>
                    </a:p>
                  </a:txBody>
                  <a:tcPr marL="8797" marR="8797" marT="5864" marB="5864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>
                          <a:effectLst/>
                        </a:rPr>
                        <a:t>X</a:t>
                      </a:r>
                    </a:p>
                  </a:txBody>
                  <a:tcPr marL="8797" marR="8797" marT="5864" marB="5864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>
                          <a:effectLst/>
                        </a:rPr>
                        <a:t>O</a:t>
                      </a:r>
                    </a:p>
                  </a:txBody>
                  <a:tcPr marL="8797" marR="8797" marT="5864" marB="5864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>
                          <a:effectLst/>
                        </a:rPr>
                        <a:t>O</a:t>
                      </a:r>
                    </a:p>
                  </a:txBody>
                  <a:tcPr marL="8797" marR="8797" marT="5864" marB="5864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dirty="0">
                          <a:effectLst/>
                        </a:rPr>
                        <a:t>Aux In </a:t>
                      </a:r>
                      <a:r>
                        <a:rPr lang="ko-KR" altLang="en-US" sz="1000" dirty="0">
                          <a:effectLst/>
                        </a:rPr>
                        <a:t>소리를 </a:t>
                      </a:r>
                      <a:r>
                        <a:rPr lang="en-US" sz="1000" dirty="0">
                          <a:effectLst/>
                        </a:rPr>
                        <a:t>STB Speaker</a:t>
                      </a:r>
                      <a:r>
                        <a:rPr lang="ko-KR" altLang="en-US" sz="1000" dirty="0">
                          <a:effectLst/>
                        </a:rPr>
                        <a:t>로 출력</a:t>
                      </a:r>
                    </a:p>
                  </a:txBody>
                  <a:tcPr marL="8797" marR="8797" marT="5864" marB="5864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dirty="0" smtClean="0">
                          <a:effectLst/>
                        </a:rPr>
                        <a:t>Mute BTV</a:t>
                      </a:r>
                    </a:p>
                    <a:p>
                      <a:pPr algn="ctr" rtl="0" fontAlgn="ctr"/>
                      <a:r>
                        <a:rPr lang="en-US" sz="1000" dirty="0" smtClean="0">
                          <a:effectLst/>
                        </a:rPr>
                        <a:t>Out </a:t>
                      </a:r>
                      <a:r>
                        <a:rPr lang="en-US" sz="1000" dirty="0">
                          <a:effectLst/>
                        </a:rPr>
                        <a:t>Aux In from STB Speaker</a:t>
                      </a:r>
                    </a:p>
                  </a:txBody>
                  <a:tcPr marL="8797" marR="8797" marT="5864" marB="5864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dirty="0">
                          <a:effectLst/>
                        </a:rPr>
                        <a:t>Increased Priority to wire than BT Sink</a:t>
                      </a:r>
                    </a:p>
                  </a:txBody>
                  <a:tcPr marL="8797" marR="8797" marT="5864" marB="5864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460657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000" dirty="0">
                          <a:effectLst/>
                        </a:rPr>
                        <a:t>X(</a:t>
                      </a:r>
                      <a:r>
                        <a:rPr lang="en-US" altLang="zh-TW" sz="1000" dirty="0"/>
                        <a:t>External device connection in </a:t>
                      </a:r>
                    </a:p>
                    <a:p>
                      <a:pPr algn="ctr" rtl="0" fontAlgn="ctr"/>
                      <a:r>
                        <a:rPr lang="en-US" altLang="zh-TW" sz="1000" dirty="0"/>
                        <a:t>settings</a:t>
                      </a:r>
                      <a:r>
                        <a:rPr lang="en-US" altLang="ko-KR" sz="1000" dirty="0">
                          <a:effectLst/>
                        </a:rPr>
                        <a:t>)</a:t>
                      </a:r>
                    </a:p>
                  </a:txBody>
                  <a:tcPr marL="8797" marR="8797" marT="5864" marB="5864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>
                          <a:effectLst/>
                        </a:rPr>
                        <a:t>O</a:t>
                      </a:r>
                    </a:p>
                  </a:txBody>
                  <a:tcPr marL="8797" marR="8797" marT="5864" marB="5864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>
                          <a:effectLst/>
                        </a:rPr>
                        <a:t>X</a:t>
                      </a:r>
                    </a:p>
                  </a:txBody>
                  <a:tcPr marL="8797" marR="8797" marT="5864" marB="5864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>
                          <a:effectLst/>
                        </a:rPr>
                        <a:t>X</a:t>
                      </a:r>
                    </a:p>
                  </a:txBody>
                  <a:tcPr marL="8797" marR="8797" marT="5864" marB="5864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>
                          <a:effectLst/>
                        </a:rPr>
                        <a:t>X</a:t>
                      </a:r>
                    </a:p>
                  </a:txBody>
                  <a:tcPr marL="8797" marR="8797" marT="5864" marB="5864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dirty="0">
                          <a:effectLst/>
                        </a:rPr>
                        <a:t>HDMI</a:t>
                      </a:r>
                    </a:p>
                  </a:txBody>
                  <a:tcPr marL="8797" marR="8797" marT="5864" marB="5864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1000" dirty="0">
                          <a:effectLst/>
                        </a:rPr>
                        <a:t>HDMI</a:t>
                      </a:r>
                      <a:endParaRPr lang="en-US" sz="1000" dirty="0">
                        <a:effectLst/>
                      </a:endParaRPr>
                    </a:p>
                  </a:txBody>
                  <a:tcPr marL="8797" marR="8797" marT="5864" marB="5864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dirty="0">
                          <a:effectLst/>
                        </a:rPr>
                        <a:t>Pass-Through Mode enabled</a:t>
                      </a:r>
                    </a:p>
                  </a:txBody>
                  <a:tcPr marL="8797" marR="8797" marT="5864" marB="5864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237485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>
                          <a:effectLst/>
                        </a:rPr>
                        <a:t>NUGU TTS</a:t>
                      </a:r>
                    </a:p>
                  </a:txBody>
                  <a:tcPr marL="8797" marR="8797" marT="5864" marB="5864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pPr algn="ctr" rtl="0" fontAlgn="ctr"/>
                      <a:r>
                        <a:rPr lang="en-US" sz="1000" dirty="0">
                          <a:effectLst/>
                        </a:rPr>
                        <a:t>Default output from STB Speaker</a:t>
                      </a:r>
                    </a:p>
                  </a:txBody>
                  <a:tcPr marL="8797" marR="8797" marT="5864" marB="5864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endParaRPr lang="zh-TW" altLang="en-US" sz="1000" dirty="0">
                        <a:effectLst/>
                      </a:endParaRPr>
                    </a:p>
                  </a:txBody>
                  <a:tcPr marL="8797" marR="8797" marT="5864" marB="5864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zh-TW" altLang="en-US" sz="1000" dirty="0">
                        <a:effectLst/>
                      </a:endParaRPr>
                    </a:p>
                  </a:txBody>
                  <a:tcPr marL="8797" marR="8797" marT="5864" marB="5864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572244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000" dirty="0">
                          <a:effectLst/>
                        </a:rPr>
                        <a:t>TV's own app (Netflix or YouTube, etc.)</a:t>
                      </a:r>
                    </a:p>
                  </a:txBody>
                  <a:tcPr marL="8797" marR="8797" marT="5864" marB="5864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000" dirty="0">
                          <a:effectLst/>
                        </a:rPr>
                        <a:t>"The only way to output TV's audio to the </a:t>
                      </a:r>
                      <a:r>
                        <a:rPr lang="en-US" altLang="ko-KR" sz="1000" dirty="0" err="1">
                          <a:effectLst/>
                        </a:rPr>
                        <a:t>soundbar</a:t>
                      </a:r>
                      <a:r>
                        <a:rPr lang="en-US" altLang="ko-KR" sz="1000" dirty="0">
                          <a:effectLst/>
                        </a:rPr>
                        <a:t> set-top box, not the TV speaker, is BT &amp; AUX In.</a:t>
                      </a:r>
                    </a:p>
                    <a:p>
                      <a:pPr algn="ctr" rtl="0" fontAlgn="ctr"/>
                      <a:r>
                        <a:rPr lang="en-US" altLang="ko-KR" sz="1000" dirty="0">
                          <a:effectLst/>
                        </a:rPr>
                        <a:t>S/PDIF Input and HDMI RX(ARC) are not supported by </a:t>
                      </a:r>
                      <a:r>
                        <a:rPr lang="en-US" altLang="ko-KR" sz="1000" dirty="0" err="1">
                          <a:effectLst/>
                        </a:rPr>
                        <a:t>Synaptics</a:t>
                      </a:r>
                      <a:r>
                        <a:rPr lang="en-US" altLang="ko-KR" sz="1000" dirty="0">
                          <a:effectLst/>
                        </a:rPr>
                        <a:t> BG5CT(VS550)"</a:t>
                      </a:r>
                      <a:endParaRPr lang="ko-KR" altLang="en-US" sz="1000" dirty="0">
                        <a:effectLst/>
                      </a:endParaRPr>
                    </a:p>
                  </a:txBody>
                  <a:tcPr marL="8797" marR="8797" marT="5864" marB="5864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endParaRPr lang="zh-TW" altLang="en-US" sz="1000" dirty="0">
                        <a:effectLst/>
                      </a:endParaRPr>
                    </a:p>
                  </a:txBody>
                  <a:tcPr marL="8797" marR="8797" marT="5864" marB="5864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zh-TW" altLang="en-US" sz="1000" dirty="0">
                        <a:effectLst/>
                      </a:endParaRPr>
                    </a:p>
                  </a:txBody>
                  <a:tcPr marL="8797" marR="8797" marT="5864" marB="5864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</a:tbl>
          </a:graphicData>
        </a:graphic>
      </p:graphicFrame>
      <p:sp>
        <p:nvSpPr>
          <p:cNvPr id="14" name="文字方塊 13"/>
          <p:cNvSpPr txBox="1"/>
          <p:nvPr/>
        </p:nvSpPr>
        <p:spPr>
          <a:xfrm>
            <a:off x="354580" y="19805"/>
            <a:ext cx="33321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/>
              <a:t>ALL Cases for Audio Routing: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6503692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사각형: 둥근 모서리 3">
            <a:extLst>
              <a:ext uri="{FF2B5EF4-FFF2-40B4-BE49-F238E27FC236}">
                <a16:creationId xmlns:a16="http://schemas.microsoft.com/office/drawing/2014/main" xmlns="" id="{AE700CF5-2A58-47D0-ADE2-4AD9EF86B67D}"/>
              </a:ext>
            </a:extLst>
          </p:cNvPr>
          <p:cNvSpPr/>
          <p:nvPr/>
        </p:nvSpPr>
        <p:spPr>
          <a:xfrm>
            <a:off x="1280935" y="997948"/>
            <a:ext cx="5973880" cy="1116078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dirty="0" err="1"/>
              <a:t>adjustStreamVolume</a:t>
            </a:r>
            <a:r>
              <a:rPr lang="en-US" altLang="ko-KR" dirty="0"/>
              <a:t>()</a:t>
            </a:r>
          </a:p>
          <a:p>
            <a:pPr algn="ctr"/>
            <a:r>
              <a:rPr lang="en-US" altLang="ko-KR" dirty="0" err="1"/>
              <a:t>setStreamVolumeIndex</a:t>
            </a:r>
            <a:r>
              <a:rPr lang="en-US" altLang="ko-KR" dirty="0"/>
              <a:t>()</a:t>
            </a:r>
            <a:endParaRPr lang="ko-KR" altLang="en-US" dirty="0"/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xmlns="" id="{417ACF59-0A59-4DA2-8B61-0ECC8ED74A75}"/>
              </a:ext>
            </a:extLst>
          </p:cNvPr>
          <p:cNvSpPr/>
          <p:nvPr/>
        </p:nvSpPr>
        <p:spPr>
          <a:xfrm>
            <a:off x="1280934" y="118502"/>
            <a:ext cx="5973879" cy="69979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RCU volume key up/down/mute</a:t>
            </a:r>
            <a:endParaRPr lang="ko-KR" altLang="en-US" dirty="0"/>
          </a:p>
        </p:txBody>
      </p:sp>
      <p:sp>
        <p:nvSpPr>
          <p:cNvPr id="6" name="사각형: 둥근 모서리 5">
            <a:extLst>
              <a:ext uri="{FF2B5EF4-FFF2-40B4-BE49-F238E27FC236}">
                <a16:creationId xmlns:a16="http://schemas.microsoft.com/office/drawing/2014/main" xmlns="" id="{71F82446-CB83-44EB-8C59-9B5CC12EB07B}"/>
              </a:ext>
            </a:extLst>
          </p:cNvPr>
          <p:cNvSpPr/>
          <p:nvPr/>
        </p:nvSpPr>
        <p:spPr>
          <a:xfrm>
            <a:off x="1280935" y="2384498"/>
            <a:ext cx="5973881" cy="2089004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dirty="0" err="1"/>
              <a:t>setStreamVolumeIndex</a:t>
            </a:r>
            <a:r>
              <a:rPr lang="en-US" altLang="ko-KR" dirty="0"/>
              <a:t>() {</a:t>
            </a:r>
          </a:p>
          <a:p>
            <a:r>
              <a:rPr lang="en-US" altLang="ko-KR" sz="1200" dirty="0"/>
              <a:t>    float gain = 0;</a:t>
            </a:r>
          </a:p>
          <a:p>
            <a:r>
              <a:rPr lang="en-US" altLang="ko-KR" sz="1200" dirty="0"/>
              <a:t>    if (stream == AUDIO_STREAM_MUSIC)	</a:t>
            </a:r>
          </a:p>
          <a:p>
            <a:r>
              <a:rPr lang="en-US" altLang="ko-KR" sz="1200" dirty="0"/>
              <a:t>       gain = </a:t>
            </a:r>
            <a:r>
              <a:rPr lang="en-US" altLang="ko-KR" sz="1200" dirty="0" err="1"/>
              <a:t>getStreamVolumeDB</a:t>
            </a:r>
            <a:r>
              <a:rPr lang="en-US" altLang="ko-KR" sz="1200" dirty="0"/>
              <a:t>(AUDIO_STREAM_BTV, index, device);	</a:t>
            </a:r>
          </a:p>
          <a:p>
            <a:r>
              <a:rPr lang="en-US" altLang="ko-KR" sz="1200" dirty="0"/>
              <a:t>    else </a:t>
            </a:r>
          </a:p>
          <a:p>
            <a:r>
              <a:rPr lang="en-US" altLang="ko-KR" sz="1200" dirty="0"/>
              <a:t>       gain = </a:t>
            </a:r>
            <a:r>
              <a:rPr lang="en-US" altLang="ko-KR" sz="1200" dirty="0" err="1"/>
              <a:t>getStreamVolumeDB</a:t>
            </a:r>
            <a:r>
              <a:rPr lang="en-US" altLang="ko-KR" sz="1200" dirty="0"/>
              <a:t>(stream, index, device);</a:t>
            </a:r>
          </a:p>
          <a:p>
            <a:r>
              <a:rPr lang="en-US" altLang="ko-KR" sz="1200" dirty="0"/>
              <a:t>    int ret = </a:t>
            </a:r>
            <a:r>
              <a:rPr lang="en-US" altLang="ko-KR" sz="1200" b="1" dirty="0" err="1">
                <a:solidFill>
                  <a:srgbClr val="FF0000"/>
                </a:solidFill>
              </a:rPr>
              <a:t>set_btv_media_volume</a:t>
            </a:r>
            <a:r>
              <a:rPr lang="en-US" altLang="ko-KR" sz="1200" dirty="0"/>
              <a:t>(</a:t>
            </a:r>
            <a:r>
              <a:rPr lang="en-US" altLang="ko-KR" sz="1200" dirty="0" err="1"/>
              <a:t>volume_index</a:t>
            </a:r>
            <a:r>
              <a:rPr lang="en-US" altLang="ko-KR" sz="1200" dirty="0"/>
              <a:t>, gain);</a:t>
            </a:r>
          </a:p>
          <a:p>
            <a:r>
              <a:rPr lang="en-US" altLang="ko-KR" dirty="0"/>
              <a:t>}</a:t>
            </a:r>
            <a:endParaRPr lang="ko-KR" altLang="en-US" dirty="0"/>
          </a:p>
        </p:txBody>
      </p:sp>
      <p:sp>
        <p:nvSpPr>
          <p:cNvPr id="13" name="사각형: 둥근 모서리 12">
            <a:extLst>
              <a:ext uri="{FF2B5EF4-FFF2-40B4-BE49-F238E27FC236}">
                <a16:creationId xmlns:a16="http://schemas.microsoft.com/office/drawing/2014/main" xmlns="" id="{D35302BD-5297-478B-A894-715D337B78F6}"/>
              </a:ext>
            </a:extLst>
          </p:cNvPr>
          <p:cNvSpPr/>
          <p:nvPr/>
        </p:nvSpPr>
        <p:spPr>
          <a:xfrm>
            <a:off x="1280935" y="4723334"/>
            <a:ext cx="5973878" cy="1017271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dirty="0" err="1"/>
              <a:t>BtvMediaVolumeControlLib</a:t>
            </a:r>
            <a:endParaRPr lang="en-US" altLang="ko-KR" sz="1800" dirty="0"/>
          </a:p>
          <a:p>
            <a:r>
              <a:rPr lang="en-US" altLang="ko-KR" sz="1800" dirty="0" err="1"/>
              <a:t>set_btv_media_volume</a:t>
            </a:r>
            <a:r>
              <a:rPr lang="en-US" altLang="ko-KR" sz="1800" dirty="0"/>
              <a:t>(index, gain){</a:t>
            </a:r>
          </a:p>
          <a:p>
            <a:r>
              <a:rPr lang="en-US" altLang="ko-KR" sz="1200" dirty="0"/>
              <a:t>  //to do call: </a:t>
            </a:r>
            <a:r>
              <a:rPr lang="en-US" altLang="ko-KR" sz="1200" dirty="0" err="1"/>
              <a:t>Synaptics</a:t>
            </a:r>
            <a:r>
              <a:rPr lang="en-US" altLang="ko-KR" sz="1200" dirty="0"/>
              <a:t> BTV volume control </a:t>
            </a:r>
            <a:r>
              <a:rPr lang="en-US" altLang="ko-KR" sz="1200" dirty="0" err="1"/>
              <a:t>api</a:t>
            </a:r>
            <a:r>
              <a:rPr lang="en-US" altLang="ko-KR" sz="1200" dirty="0"/>
              <a:t> </a:t>
            </a:r>
          </a:p>
          <a:p>
            <a:r>
              <a:rPr lang="en-US" altLang="ko-KR" dirty="0"/>
              <a:t>}</a:t>
            </a:r>
            <a:endParaRPr lang="ko-KR" altLang="en-US" dirty="0"/>
          </a:p>
        </p:txBody>
      </p:sp>
      <p:sp>
        <p:nvSpPr>
          <p:cNvPr id="15" name="사각형: 둥근 모서리 14">
            <a:extLst>
              <a:ext uri="{FF2B5EF4-FFF2-40B4-BE49-F238E27FC236}">
                <a16:creationId xmlns:a16="http://schemas.microsoft.com/office/drawing/2014/main" xmlns="" id="{A1C79C74-FB27-4091-A253-00C0C48664DC}"/>
              </a:ext>
            </a:extLst>
          </p:cNvPr>
          <p:cNvSpPr/>
          <p:nvPr/>
        </p:nvSpPr>
        <p:spPr>
          <a:xfrm>
            <a:off x="1280934" y="6023251"/>
            <a:ext cx="5973877" cy="699796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sz="1800" dirty="0" err="1"/>
              <a:t>Synaptics</a:t>
            </a:r>
            <a:r>
              <a:rPr lang="en-US" altLang="ko-KR" sz="1800" dirty="0"/>
              <a:t> BTV volume control</a:t>
            </a:r>
            <a:endParaRPr lang="ko-KR" altLang="en-US" dirty="0"/>
          </a:p>
        </p:txBody>
      </p:sp>
      <p:sp>
        <p:nvSpPr>
          <p:cNvPr id="16" name="화살표: 아래쪽 15">
            <a:extLst>
              <a:ext uri="{FF2B5EF4-FFF2-40B4-BE49-F238E27FC236}">
                <a16:creationId xmlns:a16="http://schemas.microsoft.com/office/drawing/2014/main" xmlns="" id="{DAF4B594-3B3E-446B-ABEA-929F5241729D}"/>
              </a:ext>
            </a:extLst>
          </p:cNvPr>
          <p:cNvSpPr/>
          <p:nvPr/>
        </p:nvSpPr>
        <p:spPr>
          <a:xfrm>
            <a:off x="667108" y="345057"/>
            <a:ext cx="366531" cy="6193766"/>
          </a:xfrm>
          <a:prstGeom prst="down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사각형: 둥근 모서리 16">
            <a:extLst>
              <a:ext uri="{FF2B5EF4-FFF2-40B4-BE49-F238E27FC236}">
                <a16:creationId xmlns:a16="http://schemas.microsoft.com/office/drawing/2014/main" xmlns="" id="{2FDDE901-E92D-4120-AD91-4082C899489B}"/>
              </a:ext>
            </a:extLst>
          </p:cNvPr>
          <p:cNvSpPr/>
          <p:nvPr/>
        </p:nvSpPr>
        <p:spPr>
          <a:xfrm>
            <a:off x="7461849" y="953844"/>
            <a:ext cx="2656936" cy="3519658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Android</a:t>
            </a:r>
          </a:p>
          <a:p>
            <a:pPr algn="ctr"/>
            <a:endParaRPr lang="en-US" altLang="ko-KR" dirty="0"/>
          </a:p>
          <a:p>
            <a:pPr algn="ctr"/>
            <a:r>
              <a:rPr lang="en-US" altLang="ko-KR" dirty="0"/>
              <a:t>Audioservice.java</a:t>
            </a:r>
          </a:p>
          <a:p>
            <a:pPr algn="ctr"/>
            <a:endParaRPr lang="en-US" altLang="ko-KR" dirty="0"/>
          </a:p>
          <a:p>
            <a:pPr algn="ctr"/>
            <a:endParaRPr lang="en-US" altLang="ko-KR" dirty="0"/>
          </a:p>
          <a:p>
            <a:pPr algn="ctr"/>
            <a:endParaRPr lang="en-US" altLang="ko-KR" dirty="0"/>
          </a:p>
          <a:p>
            <a:pPr algn="ctr"/>
            <a:endParaRPr lang="en-US" altLang="ko-KR" dirty="0"/>
          </a:p>
          <a:p>
            <a:pPr algn="ctr"/>
            <a:endParaRPr lang="en-US" altLang="ko-KR" dirty="0"/>
          </a:p>
          <a:p>
            <a:pPr algn="ctr"/>
            <a:r>
              <a:rPr lang="en-US" altLang="ko-KR" dirty="0"/>
              <a:t>AudioPolicyManager.cpp</a:t>
            </a:r>
            <a:endParaRPr lang="ko-KR" altLang="en-US" dirty="0"/>
          </a:p>
          <a:p>
            <a:pPr algn="ctr"/>
            <a:endParaRPr lang="en-US" altLang="ko-KR" dirty="0"/>
          </a:p>
          <a:p>
            <a:pPr algn="ctr"/>
            <a:endParaRPr lang="ko-KR" altLang="en-US" dirty="0"/>
          </a:p>
        </p:txBody>
      </p:sp>
      <p:sp>
        <p:nvSpPr>
          <p:cNvPr id="18" name="사각형: 둥근 모서리 17">
            <a:extLst>
              <a:ext uri="{FF2B5EF4-FFF2-40B4-BE49-F238E27FC236}">
                <a16:creationId xmlns:a16="http://schemas.microsoft.com/office/drawing/2014/main" xmlns="" id="{44074A64-147E-4E56-AB0A-DA4CE047AA88}"/>
              </a:ext>
            </a:extLst>
          </p:cNvPr>
          <p:cNvSpPr/>
          <p:nvPr/>
        </p:nvSpPr>
        <p:spPr>
          <a:xfrm>
            <a:off x="7461849" y="4723334"/>
            <a:ext cx="2656936" cy="1017271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BTF</a:t>
            </a:r>
            <a:endParaRPr lang="ko-KR" altLang="en-US" dirty="0"/>
          </a:p>
        </p:txBody>
      </p:sp>
      <p:sp>
        <p:nvSpPr>
          <p:cNvPr id="19" name="사각형: 둥근 모서리 18">
            <a:extLst>
              <a:ext uri="{FF2B5EF4-FFF2-40B4-BE49-F238E27FC236}">
                <a16:creationId xmlns:a16="http://schemas.microsoft.com/office/drawing/2014/main" xmlns="" id="{797F40C3-0BCB-421A-9CB5-C6998BCEA86D}"/>
              </a:ext>
            </a:extLst>
          </p:cNvPr>
          <p:cNvSpPr/>
          <p:nvPr/>
        </p:nvSpPr>
        <p:spPr>
          <a:xfrm>
            <a:off x="7461849" y="6023251"/>
            <a:ext cx="2656936" cy="699796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dirty="0" err="1"/>
              <a:t>Synaptics</a:t>
            </a:r>
            <a:endParaRPr lang="ko-KR" altLang="en-US" dirty="0"/>
          </a:p>
        </p:txBody>
      </p:sp>
      <p:sp>
        <p:nvSpPr>
          <p:cNvPr id="2" name="文字方塊 1"/>
          <p:cNvSpPr txBox="1"/>
          <p:nvPr/>
        </p:nvSpPr>
        <p:spPr>
          <a:xfrm>
            <a:off x="8440616" y="135404"/>
            <a:ext cx="31325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/>
              <a:t>This will be handled by MW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412328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그룹 13">
            <a:extLst>
              <a:ext uri="{FF2B5EF4-FFF2-40B4-BE49-F238E27FC236}">
                <a16:creationId xmlns:a16="http://schemas.microsoft.com/office/drawing/2014/main" xmlns="" id="{771F6213-93B5-4654-BC9F-855C7CC2287B}"/>
              </a:ext>
            </a:extLst>
          </p:cNvPr>
          <p:cNvGrpSpPr/>
          <p:nvPr/>
        </p:nvGrpSpPr>
        <p:grpSpPr>
          <a:xfrm>
            <a:off x="532358" y="908539"/>
            <a:ext cx="2781293" cy="4760322"/>
            <a:chOff x="842751" y="367360"/>
            <a:chExt cx="2781293" cy="4760322"/>
          </a:xfrm>
        </p:grpSpPr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xmlns="" id="{E3DE5C12-4833-4B75-9648-A6CAF928A411}"/>
                </a:ext>
              </a:extLst>
            </p:cNvPr>
            <p:cNvSpPr/>
            <p:nvPr/>
          </p:nvSpPr>
          <p:spPr>
            <a:xfrm>
              <a:off x="842751" y="367360"/>
              <a:ext cx="2781293" cy="476032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STREAM Type</a:t>
              </a:r>
            </a:p>
            <a:p>
              <a:pPr algn="ctr"/>
              <a:endParaRPr lang="en-US" altLang="ko-KR" dirty="0"/>
            </a:p>
            <a:p>
              <a:pPr algn="ctr"/>
              <a:endParaRPr lang="en-US" altLang="ko-KR" dirty="0"/>
            </a:p>
            <a:p>
              <a:pPr algn="ctr"/>
              <a:endParaRPr lang="en-US" altLang="ko-KR" dirty="0"/>
            </a:p>
            <a:p>
              <a:pPr algn="ctr"/>
              <a:endParaRPr lang="en-US" altLang="ko-KR" dirty="0"/>
            </a:p>
            <a:p>
              <a:pPr algn="ctr"/>
              <a:endParaRPr lang="en-US" altLang="ko-KR" dirty="0"/>
            </a:p>
            <a:p>
              <a:pPr algn="ctr"/>
              <a:endParaRPr lang="en-US" altLang="ko-KR" dirty="0"/>
            </a:p>
            <a:p>
              <a:pPr algn="ctr"/>
              <a:endParaRPr lang="en-US" altLang="ko-KR" dirty="0"/>
            </a:p>
            <a:p>
              <a:pPr algn="ctr"/>
              <a:endParaRPr lang="en-US" altLang="ko-KR" dirty="0"/>
            </a:p>
            <a:p>
              <a:pPr algn="ctr"/>
              <a:endParaRPr lang="en-US" altLang="ko-KR" dirty="0"/>
            </a:p>
            <a:p>
              <a:pPr algn="ctr"/>
              <a:endParaRPr lang="en-US" altLang="ko-KR" dirty="0"/>
            </a:p>
            <a:p>
              <a:pPr algn="ctr"/>
              <a:endParaRPr lang="en-US" altLang="ko-KR" dirty="0"/>
            </a:p>
            <a:p>
              <a:pPr algn="ctr"/>
              <a:endParaRPr lang="en-US" altLang="ko-KR" dirty="0"/>
            </a:p>
            <a:p>
              <a:pPr algn="ctr"/>
              <a:endParaRPr lang="en-US" altLang="ko-KR" dirty="0"/>
            </a:p>
            <a:p>
              <a:pPr algn="ctr"/>
              <a:endParaRPr lang="en-US" altLang="ko-KR" dirty="0"/>
            </a:p>
            <a:p>
              <a:pPr algn="ctr"/>
              <a:endParaRPr lang="en-US" altLang="ko-KR" dirty="0"/>
            </a:p>
            <a:p>
              <a:pPr algn="ctr"/>
              <a:endParaRPr lang="ko-KR" altLang="en-US" dirty="0"/>
            </a:p>
          </p:txBody>
        </p:sp>
        <p:sp>
          <p:nvSpPr>
            <p:cNvPr id="4" name="사각형: 둥근 모서리 3">
              <a:extLst>
                <a:ext uri="{FF2B5EF4-FFF2-40B4-BE49-F238E27FC236}">
                  <a16:creationId xmlns:a16="http://schemas.microsoft.com/office/drawing/2014/main" xmlns="" id="{1DB883E7-8510-405E-B420-22503AE69BEC}"/>
                </a:ext>
              </a:extLst>
            </p:cNvPr>
            <p:cNvSpPr/>
            <p:nvPr/>
          </p:nvSpPr>
          <p:spPr>
            <a:xfrm>
              <a:off x="1156996" y="1173232"/>
              <a:ext cx="2198600" cy="631627"/>
            </a:xfrm>
            <a:prstGeom prst="roundRect">
              <a:avLst/>
            </a:prstGeom>
            <a:solidFill>
              <a:schemeClr val="accent2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BTV / Other</a:t>
              </a:r>
              <a:endParaRPr lang="ko-KR" altLang="en-US" dirty="0"/>
            </a:p>
          </p:txBody>
        </p:sp>
        <p:sp>
          <p:nvSpPr>
            <p:cNvPr id="8" name="사각형: 둥근 모서리 7">
              <a:extLst>
                <a:ext uri="{FF2B5EF4-FFF2-40B4-BE49-F238E27FC236}">
                  <a16:creationId xmlns:a16="http://schemas.microsoft.com/office/drawing/2014/main" xmlns="" id="{755A3614-CD75-43A8-A6A6-B5F99E0400B8}"/>
                </a:ext>
              </a:extLst>
            </p:cNvPr>
            <p:cNvSpPr/>
            <p:nvPr/>
          </p:nvSpPr>
          <p:spPr>
            <a:xfrm>
              <a:off x="1156996" y="4383493"/>
              <a:ext cx="2198600" cy="631627"/>
            </a:xfrm>
            <a:prstGeom prst="roundRect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NUGU_RING</a:t>
              </a:r>
              <a:endParaRPr lang="ko-KR" altLang="en-US" dirty="0"/>
            </a:p>
          </p:txBody>
        </p:sp>
        <p:sp>
          <p:nvSpPr>
            <p:cNvPr id="19" name="사각형: 둥근 모서리 18">
              <a:extLst>
                <a:ext uri="{FF2B5EF4-FFF2-40B4-BE49-F238E27FC236}">
                  <a16:creationId xmlns:a16="http://schemas.microsoft.com/office/drawing/2014/main" xmlns="" id="{873CBB8D-D886-4824-83EB-63154CCF2E23}"/>
                </a:ext>
              </a:extLst>
            </p:cNvPr>
            <p:cNvSpPr/>
            <p:nvPr/>
          </p:nvSpPr>
          <p:spPr>
            <a:xfrm>
              <a:off x="1156996" y="2254885"/>
              <a:ext cx="2198600" cy="631627"/>
            </a:xfrm>
            <a:prstGeom prst="roundRect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NUGU</a:t>
              </a:r>
              <a:endParaRPr lang="ko-KR" altLang="en-US" dirty="0"/>
            </a:p>
          </p:txBody>
        </p:sp>
        <p:sp>
          <p:nvSpPr>
            <p:cNvPr id="20" name="사각형: 둥근 모서리 19">
              <a:extLst>
                <a:ext uri="{FF2B5EF4-FFF2-40B4-BE49-F238E27FC236}">
                  <a16:creationId xmlns:a16="http://schemas.microsoft.com/office/drawing/2014/main" xmlns="" id="{BB0D1C98-C643-4C32-B7DF-8171614A92DB}"/>
                </a:ext>
              </a:extLst>
            </p:cNvPr>
            <p:cNvSpPr/>
            <p:nvPr/>
          </p:nvSpPr>
          <p:spPr>
            <a:xfrm>
              <a:off x="1156996" y="2947844"/>
              <a:ext cx="2198600" cy="631627"/>
            </a:xfrm>
            <a:prstGeom prst="roundRect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NUGU_TTS</a:t>
              </a:r>
              <a:endParaRPr lang="ko-KR" altLang="en-US" dirty="0"/>
            </a:p>
          </p:txBody>
        </p:sp>
        <p:sp>
          <p:nvSpPr>
            <p:cNvPr id="21" name="사각형: 둥근 모서리 20">
              <a:extLst>
                <a:ext uri="{FF2B5EF4-FFF2-40B4-BE49-F238E27FC236}">
                  <a16:creationId xmlns:a16="http://schemas.microsoft.com/office/drawing/2014/main" xmlns="" id="{B4765633-635A-4D87-8335-42FEABAEC44A}"/>
                </a:ext>
              </a:extLst>
            </p:cNvPr>
            <p:cNvSpPr/>
            <p:nvPr/>
          </p:nvSpPr>
          <p:spPr>
            <a:xfrm>
              <a:off x="1156996" y="3655009"/>
              <a:ext cx="2198600" cy="631627"/>
            </a:xfrm>
            <a:prstGeom prst="roundRect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NUGU_CALL</a:t>
              </a:r>
              <a:endParaRPr lang="ko-KR" altLang="en-US" dirty="0"/>
            </a:p>
          </p:txBody>
        </p:sp>
      </p:grpSp>
      <p:sp>
        <p:nvSpPr>
          <p:cNvPr id="11" name="실행 단추: 소리 10">
            <a:hlinkClick r:id="" action="ppaction://noaction" highlightClick="1">
              <a:snd r:embed="rId2" name="applause.wav"/>
            </a:hlinkClick>
            <a:extLst>
              <a:ext uri="{FF2B5EF4-FFF2-40B4-BE49-F238E27FC236}">
                <a16:creationId xmlns:a16="http://schemas.microsoft.com/office/drawing/2014/main" xmlns="" id="{104B7AC8-9B81-4E8E-AC5B-BD56A71E8E8D}"/>
              </a:ext>
            </a:extLst>
          </p:cNvPr>
          <p:cNvSpPr/>
          <p:nvPr/>
        </p:nvSpPr>
        <p:spPr>
          <a:xfrm>
            <a:off x="8289879" y="3489023"/>
            <a:ext cx="2599915" cy="2380161"/>
          </a:xfrm>
          <a:prstGeom prst="actionButtonSou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3" name="그림 12">
            <a:extLst>
              <a:ext uri="{FF2B5EF4-FFF2-40B4-BE49-F238E27FC236}">
                <a16:creationId xmlns:a16="http://schemas.microsoft.com/office/drawing/2014/main" xmlns="" id="{4DA8B6B7-1BD0-419A-AA48-73AA62C76E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89879" y="1661126"/>
            <a:ext cx="2640688" cy="1722706"/>
          </a:xfrm>
          <a:prstGeom prst="rect">
            <a:avLst/>
          </a:prstGeom>
        </p:spPr>
      </p:pic>
      <p:sp>
        <p:nvSpPr>
          <p:cNvPr id="15" name="화살표: 오른쪽 14">
            <a:extLst>
              <a:ext uri="{FF2B5EF4-FFF2-40B4-BE49-F238E27FC236}">
                <a16:creationId xmlns:a16="http://schemas.microsoft.com/office/drawing/2014/main" xmlns="" id="{B054D57C-44FE-47E2-9ACD-FD1CD1E799D7}"/>
              </a:ext>
            </a:extLst>
          </p:cNvPr>
          <p:cNvSpPr/>
          <p:nvPr/>
        </p:nvSpPr>
        <p:spPr>
          <a:xfrm>
            <a:off x="3313651" y="1796705"/>
            <a:ext cx="4890782" cy="725774"/>
          </a:xfrm>
          <a:prstGeom prst="rightArrow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/>
              <a:t>Passthrough  ON  -&gt; HDMI</a:t>
            </a:r>
            <a:endParaRPr lang="ko-KR" altLang="en-US" sz="1400" dirty="0"/>
          </a:p>
        </p:txBody>
      </p:sp>
      <p:sp>
        <p:nvSpPr>
          <p:cNvPr id="18" name="화살표: 오른쪽 17">
            <a:extLst>
              <a:ext uri="{FF2B5EF4-FFF2-40B4-BE49-F238E27FC236}">
                <a16:creationId xmlns:a16="http://schemas.microsoft.com/office/drawing/2014/main" xmlns="" id="{05E4527B-0597-4CDF-A054-4005ACFA54EB}"/>
              </a:ext>
            </a:extLst>
          </p:cNvPr>
          <p:cNvSpPr/>
          <p:nvPr/>
        </p:nvSpPr>
        <p:spPr>
          <a:xfrm>
            <a:off x="3313651" y="4380745"/>
            <a:ext cx="4890782" cy="1175554"/>
          </a:xfrm>
          <a:prstGeom prst="rightArrow">
            <a:avLst>
              <a:gd name="adj1" fmla="val 50000"/>
              <a:gd name="adj2" fmla="val 13569"/>
            </a:avLst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Passthrough  ON/OFF Speaker only</a:t>
            </a:r>
          </a:p>
        </p:txBody>
      </p:sp>
      <p:sp>
        <p:nvSpPr>
          <p:cNvPr id="22" name="화살표: 오른쪽 21">
            <a:extLst>
              <a:ext uri="{FF2B5EF4-FFF2-40B4-BE49-F238E27FC236}">
                <a16:creationId xmlns:a16="http://schemas.microsoft.com/office/drawing/2014/main" xmlns="" id="{ECB7F04F-22C7-422A-8E1C-AE49B733580D}"/>
              </a:ext>
            </a:extLst>
          </p:cNvPr>
          <p:cNvSpPr/>
          <p:nvPr/>
        </p:nvSpPr>
        <p:spPr>
          <a:xfrm rot="996878">
            <a:off x="3208329" y="2800519"/>
            <a:ext cx="4791654" cy="725774"/>
          </a:xfrm>
          <a:prstGeom prst="rightArrow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/>
              <a:t>Passthrough  OFF -&gt; Speaker</a:t>
            </a:r>
            <a:endParaRPr lang="ko-KR" altLang="en-US" sz="1400" dirty="0"/>
          </a:p>
        </p:txBody>
      </p:sp>
      <p:sp>
        <p:nvSpPr>
          <p:cNvPr id="2" name="AutoShape 2" descr="Bluetooth Speaker Icons - Download Free Vector Icons | Noun Project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73151" y="64864"/>
            <a:ext cx="1633369" cy="16060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화살표: 오른쪽 21">
            <a:extLst>
              <a:ext uri="{FF2B5EF4-FFF2-40B4-BE49-F238E27FC236}">
                <a16:creationId xmlns:a16="http://schemas.microsoft.com/office/drawing/2014/main" xmlns="" id="{ECB7F04F-22C7-422A-8E1C-AE49B733580D}"/>
              </a:ext>
            </a:extLst>
          </p:cNvPr>
          <p:cNvSpPr/>
          <p:nvPr/>
        </p:nvSpPr>
        <p:spPr>
          <a:xfrm rot="20951582">
            <a:off x="3241208" y="946265"/>
            <a:ext cx="4791654" cy="843791"/>
          </a:xfrm>
          <a:prstGeom prst="rightArrow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/>
              <a:t>Passthrough  OFF and BT connect-&gt; BT Speaker</a:t>
            </a:r>
            <a:endParaRPr lang="ko-KR" altLang="en-US" sz="1400" dirty="0"/>
          </a:p>
        </p:txBody>
      </p:sp>
    </p:spTree>
    <p:extLst>
      <p:ext uri="{BB962C8B-B14F-4D97-AF65-F5344CB8AC3E}">
        <p14:creationId xmlns:p14="http://schemas.microsoft.com/office/powerpoint/2010/main" val="12181207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그룹 13">
            <a:extLst>
              <a:ext uri="{FF2B5EF4-FFF2-40B4-BE49-F238E27FC236}">
                <a16:creationId xmlns:a16="http://schemas.microsoft.com/office/drawing/2014/main" xmlns="" id="{771F6213-93B5-4654-BC9F-855C7CC2287B}"/>
              </a:ext>
            </a:extLst>
          </p:cNvPr>
          <p:cNvGrpSpPr/>
          <p:nvPr/>
        </p:nvGrpSpPr>
        <p:grpSpPr>
          <a:xfrm>
            <a:off x="368582" y="908539"/>
            <a:ext cx="2781293" cy="4760322"/>
            <a:chOff x="842751" y="367360"/>
            <a:chExt cx="2781293" cy="4760322"/>
          </a:xfrm>
        </p:grpSpPr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xmlns="" id="{E3DE5C12-4833-4B75-9648-A6CAF928A411}"/>
                </a:ext>
              </a:extLst>
            </p:cNvPr>
            <p:cNvSpPr/>
            <p:nvPr/>
          </p:nvSpPr>
          <p:spPr>
            <a:xfrm>
              <a:off x="842751" y="367360"/>
              <a:ext cx="2781293" cy="476032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STREAM Type</a:t>
              </a:r>
            </a:p>
            <a:p>
              <a:pPr algn="ctr"/>
              <a:endParaRPr lang="en-US" altLang="ko-KR" dirty="0"/>
            </a:p>
            <a:p>
              <a:pPr algn="ctr"/>
              <a:endParaRPr lang="en-US" altLang="ko-KR" dirty="0"/>
            </a:p>
            <a:p>
              <a:pPr algn="ctr"/>
              <a:endParaRPr lang="en-US" altLang="ko-KR" dirty="0"/>
            </a:p>
            <a:p>
              <a:pPr algn="ctr"/>
              <a:endParaRPr lang="en-US" altLang="ko-KR" dirty="0"/>
            </a:p>
            <a:p>
              <a:pPr algn="ctr"/>
              <a:endParaRPr lang="en-US" altLang="ko-KR" dirty="0"/>
            </a:p>
            <a:p>
              <a:pPr algn="ctr"/>
              <a:endParaRPr lang="en-US" altLang="ko-KR" dirty="0"/>
            </a:p>
            <a:p>
              <a:pPr algn="ctr"/>
              <a:endParaRPr lang="en-US" altLang="ko-KR" dirty="0"/>
            </a:p>
            <a:p>
              <a:pPr algn="ctr"/>
              <a:endParaRPr lang="en-US" altLang="ko-KR" dirty="0"/>
            </a:p>
            <a:p>
              <a:pPr algn="ctr"/>
              <a:endParaRPr lang="en-US" altLang="ko-KR" dirty="0"/>
            </a:p>
            <a:p>
              <a:pPr algn="ctr"/>
              <a:endParaRPr lang="en-US" altLang="ko-KR" dirty="0"/>
            </a:p>
            <a:p>
              <a:pPr algn="ctr"/>
              <a:endParaRPr lang="en-US" altLang="ko-KR" dirty="0"/>
            </a:p>
            <a:p>
              <a:pPr algn="ctr"/>
              <a:endParaRPr lang="en-US" altLang="ko-KR" dirty="0"/>
            </a:p>
            <a:p>
              <a:pPr algn="ctr"/>
              <a:endParaRPr lang="en-US" altLang="ko-KR" dirty="0"/>
            </a:p>
            <a:p>
              <a:pPr algn="ctr"/>
              <a:endParaRPr lang="en-US" altLang="ko-KR" dirty="0"/>
            </a:p>
            <a:p>
              <a:pPr algn="ctr"/>
              <a:endParaRPr lang="en-US" altLang="ko-KR" dirty="0"/>
            </a:p>
            <a:p>
              <a:pPr algn="ctr"/>
              <a:endParaRPr lang="ko-KR" altLang="en-US" dirty="0"/>
            </a:p>
          </p:txBody>
        </p:sp>
        <p:sp>
          <p:nvSpPr>
            <p:cNvPr id="8" name="사각형: 둥근 모서리 7">
              <a:extLst>
                <a:ext uri="{FF2B5EF4-FFF2-40B4-BE49-F238E27FC236}">
                  <a16:creationId xmlns:a16="http://schemas.microsoft.com/office/drawing/2014/main" xmlns="" id="{755A3614-CD75-43A8-A6A6-B5F99E0400B8}"/>
                </a:ext>
              </a:extLst>
            </p:cNvPr>
            <p:cNvSpPr/>
            <p:nvPr/>
          </p:nvSpPr>
          <p:spPr>
            <a:xfrm>
              <a:off x="1156996" y="4383493"/>
              <a:ext cx="2198600" cy="631627"/>
            </a:xfrm>
            <a:prstGeom prst="roundRect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NUGU_RING</a:t>
              </a:r>
              <a:endParaRPr lang="ko-KR" altLang="en-US" dirty="0"/>
            </a:p>
          </p:txBody>
        </p:sp>
        <p:sp>
          <p:nvSpPr>
            <p:cNvPr id="19" name="사각형: 둥근 모서리 18">
              <a:extLst>
                <a:ext uri="{FF2B5EF4-FFF2-40B4-BE49-F238E27FC236}">
                  <a16:creationId xmlns:a16="http://schemas.microsoft.com/office/drawing/2014/main" xmlns="" id="{873CBB8D-D886-4824-83EB-63154CCF2E23}"/>
                </a:ext>
              </a:extLst>
            </p:cNvPr>
            <p:cNvSpPr/>
            <p:nvPr/>
          </p:nvSpPr>
          <p:spPr>
            <a:xfrm>
              <a:off x="1156996" y="2254885"/>
              <a:ext cx="2198600" cy="631627"/>
            </a:xfrm>
            <a:prstGeom prst="roundRect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NUGU</a:t>
              </a:r>
              <a:endParaRPr lang="ko-KR" altLang="en-US" dirty="0"/>
            </a:p>
          </p:txBody>
        </p:sp>
        <p:sp>
          <p:nvSpPr>
            <p:cNvPr id="20" name="사각형: 둥근 모서리 19">
              <a:extLst>
                <a:ext uri="{FF2B5EF4-FFF2-40B4-BE49-F238E27FC236}">
                  <a16:creationId xmlns:a16="http://schemas.microsoft.com/office/drawing/2014/main" xmlns="" id="{BB0D1C98-C643-4C32-B7DF-8171614A92DB}"/>
                </a:ext>
              </a:extLst>
            </p:cNvPr>
            <p:cNvSpPr/>
            <p:nvPr/>
          </p:nvSpPr>
          <p:spPr>
            <a:xfrm>
              <a:off x="1156996" y="2947844"/>
              <a:ext cx="2198600" cy="631627"/>
            </a:xfrm>
            <a:prstGeom prst="roundRect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NUGU_TTS</a:t>
              </a:r>
              <a:endParaRPr lang="ko-KR" altLang="en-US" dirty="0"/>
            </a:p>
          </p:txBody>
        </p:sp>
        <p:sp>
          <p:nvSpPr>
            <p:cNvPr id="21" name="사각형: 둥근 모서리 20">
              <a:extLst>
                <a:ext uri="{FF2B5EF4-FFF2-40B4-BE49-F238E27FC236}">
                  <a16:creationId xmlns:a16="http://schemas.microsoft.com/office/drawing/2014/main" xmlns="" id="{B4765633-635A-4D87-8335-42FEABAEC44A}"/>
                </a:ext>
              </a:extLst>
            </p:cNvPr>
            <p:cNvSpPr/>
            <p:nvPr/>
          </p:nvSpPr>
          <p:spPr>
            <a:xfrm>
              <a:off x="1156996" y="3655009"/>
              <a:ext cx="2198600" cy="631627"/>
            </a:xfrm>
            <a:prstGeom prst="roundRect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NUGU_CALL</a:t>
              </a:r>
              <a:endParaRPr lang="ko-KR" altLang="en-US" dirty="0"/>
            </a:p>
          </p:txBody>
        </p:sp>
      </p:grpSp>
      <p:sp>
        <p:nvSpPr>
          <p:cNvPr id="11" name="실행 단추: 소리 10">
            <a:hlinkClick r:id="" action="ppaction://noaction" highlightClick="1">
              <a:snd r:embed="rId2" name="applause.wav"/>
            </a:hlinkClick>
            <a:extLst>
              <a:ext uri="{FF2B5EF4-FFF2-40B4-BE49-F238E27FC236}">
                <a16:creationId xmlns:a16="http://schemas.microsoft.com/office/drawing/2014/main" xmlns="" id="{104B7AC8-9B81-4E8E-AC5B-BD56A71E8E8D}"/>
              </a:ext>
            </a:extLst>
          </p:cNvPr>
          <p:cNvSpPr/>
          <p:nvPr/>
        </p:nvSpPr>
        <p:spPr>
          <a:xfrm>
            <a:off x="8868533" y="3446162"/>
            <a:ext cx="2599915" cy="2380161"/>
          </a:xfrm>
          <a:prstGeom prst="actionButtonSou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3" name="그림 12">
            <a:extLst>
              <a:ext uri="{FF2B5EF4-FFF2-40B4-BE49-F238E27FC236}">
                <a16:creationId xmlns:a16="http://schemas.microsoft.com/office/drawing/2014/main" xmlns="" id="{4DA8B6B7-1BD0-419A-AA48-73AA62C76E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83655" y="603175"/>
            <a:ext cx="3520604" cy="2296737"/>
          </a:xfrm>
          <a:prstGeom prst="rect">
            <a:avLst/>
          </a:prstGeom>
        </p:spPr>
      </p:pic>
      <p:sp>
        <p:nvSpPr>
          <p:cNvPr id="18" name="화살표: 오른쪽 17">
            <a:extLst>
              <a:ext uri="{FF2B5EF4-FFF2-40B4-BE49-F238E27FC236}">
                <a16:creationId xmlns:a16="http://schemas.microsoft.com/office/drawing/2014/main" xmlns="" id="{05E4527B-0597-4CDF-A054-4005ACFA54EB}"/>
              </a:ext>
            </a:extLst>
          </p:cNvPr>
          <p:cNvSpPr/>
          <p:nvPr/>
        </p:nvSpPr>
        <p:spPr>
          <a:xfrm>
            <a:off x="3248256" y="3653770"/>
            <a:ext cx="4890782" cy="1498827"/>
          </a:xfrm>
          <a:prstGeom prst="rightArrow">
            <a:avLst>
              <a:gd name="adj1" fmla="val 50000"/>
              <a:gd name="adj2" fmla="val 13569"/>
            </a:avLst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Passthrough on &amp;&amp; </a:t>
            </a:r>
            <a:r>
              <a:rPr lang="en-US" altLang="ko-KR" sz="1800" dirty="0" err="1">
                <a:effectLst/>
                <a:latin typeface="맑은 고딕" panose="020B0503020000020004" pitchFamily="50" charset="-127"/>
                <a:cs typeface="굴림" panose="020B0600000101010101" pitchFamily="50" charset="-127"/>
              </a:rPr>
              <a:t>nugu_playback</a:t>
            </a:r>
            <a:r>
              <a:rPr lang="en-US" altLang="ko-KR" sz="1800" dirty="0">
                <a:effectLst/>
                <a:latin typeface="맑은 고딕" panose="020B0503020000020004" pitchFamily="50" charset="-127"/>
                <a:cs typeface="굴림" panose="020B0600000101010101" pitchFamily="50" charset="-127"/>
              </a:rPr>
              <a:t> = on</a:t>
            </a:r>
          </a:p>
          <a:p>
            <a:pPr algn="ctr"/>
            <a:r>
              <a:rPr lang="en-US" altLang="ko-KR" dirty="0">
                <a:latin typeface="맑은 고딕" panose="020B0503020000020004" pitchFamily="50" charset="-127"/>
              </a:rPr>
              <a:t>Change Device  Speaker</a:t>
            </a:r>
            <a:endParaRPr lang="en-US" altLang="ko-KR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7BFB769B-60BC-4462-B874-F24FE3CDABCA}"/>
              </a:ext>
            </a:extLst>
          </p:cNvPr>
          <p:cNvSpPr txBox="1"/>
          <p:nvPr/>
        </p:nvSpPr>
        <p:spPr>
          <a:xfrm>
            <a:off x="2292292" y="790473"/>
            <a:ext cx="609460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err="1">
                <a:effectLst/>
                <a:latin typeface="맑은 고딕" panose="020B0503020000020004" pitchFamily="50" charset="-127"/>
                <a:cs typeface="굴림" panose="020B0600000101010101" pitchFamily="50" charset="-127"/>
              </a:rPr>
              <a:t>param.add</a:t>
            </a:r>
            <a:r>
              <a:rPr lang="en-US" altLang="ko-KR" sz="1000" dirty="0">
                <a:effectLst/>
                <a:latin typeface="맑은 고딕" panose="020B0503020000020004" pitchFamily="50" charset="-127"/>
                <a:cs typeface="굴림" panose="020B0600000101010101" pitchFamily="50" charset="-127"/>
              </a:rPr>
              <a:t>(String8("</a:t>
            </a:r>
            <a:r>
              <a:rPr lang="en-US" altLang="ko-KR" sz="1000" dirty="0" err="1">
                <a:effectLst/>
                <a:latin typeface="맑은 고딕" panose="020B0503020000020004" pitchFamily="50" charset="-127"/>
                <a:cs typeface="굴림" panose="020B0600000101010101" pitchFamily="50" charset="-127"/>
              </a:rPr>
              <a:t>nugu_playback</a:t>
            </a:r>
            <a:r>
              <a:rPr lang="en-US" altLang="ko-KR" sz="1000" dirty="0">
                <a:effectLst/>
                <a:latin typeface="맑은 고딕" panose="020B0503020000020004" pitchFamily="50" charset="-127"/>
                <a:cs typeface="굴림" panose="020B0600000101010101" pitchFamily="50" charset="-127"/>
              </a:rPr>
              <a:t>"), String8("off"));</a:t>
            </a:r>
          </a:p>
          <a:p>
            <a:pPr algn="ctr"/>
            <a:r>
              <a:rPr lang="en-US" altLang="ko-KR" sz="1000" dirty="0">
                <a:effectLst/>
                <a:latin typeface="맑은 고딕" panose="020B0503020000020004" pitchFamily="50" charset="-127"/>
                <a:cs typeface="굴림" panose="020B0600000101010101" pitchFamily="50" charset="-127"/>
              </a:rPr>
              <a:t>    			</a:t>
            </a:r>
            <a:r>
              <a:rPr lang="en-US" altLang="ko-KR" sz="1000" dirty="0" err="1">
                <a:effectLst/>
                <a:latin typeface="맑은 고딕" panose="020B0503020000020004" pitchFamily="50" charset="-127"/>
                <a:cs typeface="굴림" panose="020B0600000101010101" pitchFamily="50" charset="-127"/>
              </a:rPr>
              <a:t>AudioSystem</a:t>
            </a:r>
            <a:r>
              <a:rPr lang="en-US" altLang="ko-KR" sz="1000" dirty="0">
                <a:effectLst/>
                <a:latin typeface="맑은 고딕" panose="020B0503020000020004" pitchFamily="50" charset="-127"/>
                <a:cs typeface="굴림" panose="020B0600000101010101" pitchFamily="50" charset="-127"/>
              </a:rPr>
              <a:t>::</a:t>
            </a:r>
            <a:r>
              <a:rPr lang="en-US" altLang="ko-KR" sz="1000" dirty="0" err="1">
                <a:effectLst/>
                <a:latin typeface="맑은 고딕" panose="020B0503020000020004" pitchFamily="50" charset="-127"/>
                <a:cs typeface="굴림" panose="020B0600000101010101" pitchFamily="50" charset="-127"/>
              </a:rPr>
              <a:t>setParameters</a:t>
            </a:r>
            <a:r>
              <a:rPr lang="en-US" altLang="ko-KR" sz="1000" dirty="0">
                <a:effectLst/>
                <a:latin typeface="맑은 고딕" panose="020B0503020000020004" pitchFamily="50" charset="-127"/>
                <a:cs typeface="굴림" panose="020B0600000101010101" pitchFamily="50" charset="-127"/>
              </a:rPr>
              <a:t>(AUDIO_IO_HANDLE_NONE/*</a:t>
            </a:r>
            <a:r>
              <a:rPr lang="en-US" altLang="ko-KR" sz="1000" dirty="0" err="1">
                <a:effectLst/>
                <a:latin typeface="맑은 고딕" panose="020B0503020000020004" pitchFamily="50" charset="-127"/>
                <a:cs typeface="굴림" panose="020B0600000101010101" pitchFamily="50" charset="-127"/>
              </a:rPr>
              <a:t>mOutput</a:t>
            </a:r>
            <a:r>
              <a:rPr lang="en-US" altLang="ko-KR" sz="1000" dirty="0">
                <a:effectLst/>
                <a:latin typeface="맑은 고딕" panose="020B0503020000020004" pitchFamily="50" charset="-127"/>
                <a:cs typeface="굴림" panose="020B0600000101010101" pitchFamily="50" charset="-127"/>
              </a:rPr>
              <a:t>*/, </a:t>
            </a:r>
            <a:r>
              <a:rPr lang="en-US" altLang="ko-KR" sz="1000" dirty="0" err="1">
                <a:effectLst/>
                <a:latin typeface="맑은 고딕" panose="020B0503020000020004" pitchFamily="50" charset="-127"/>
                <a:cs typeface="굴림" panose="020B0600000101010101" pitchFamily="50" charset="-127"/>
              </a:rPr>
              <a:t>param.toString</a:t>
            </a:r>
            <a:r>
              <a:rPr lang="en-US" altLang="ko-KR" sz="1000" dirty="0">
                <a:effectLst/>
                <a:latin typeface="맑은 고딕" panose="020B0503020000020004" pitchFamily="50" charset="-127"/>
                <a:cs typeface="굴림" panose="020B0600000101010101" pitchFamily="50" charset="-127"/>
              </a:rPr>
              <a:t>());       </a:t>
            </a:r>
          </a:p>
          <a:p>
            <a:pPr algn="ctr"/>
            <a:r>
              <a:rPr lang="en-US" altLang="ko-KR" sz="1000" dirty="0">
                <a:effectLst/>
                <a:latin typeface="맑은 고딕" panose="020B0503020000020004" pitchFamily="50" charset="-127"/>
                <a:cs typeface="굴림" panose="020B0600000101010101" pitchFamily="50" charset="-127"/>
              </a:rPr>
              <a:t> </a:t>
            </a:r>
            <a:endParaRPr lang="ko-KR" altLang="en-US" sz="1000" dirty="0"/>
          </a:p>
        </p:txBody>
      </p:sp>
      <p:sp>
        <p:nvSpPr>
          <p:cNvPr id="17" name="화살표: 오른쪽 16">
            <a:extLst>
              <a:ext uri="{FF2B5EF4-FFF2-40B4-BE49-F238E27FC236}">
                <a16:creationId xmlns:a16="http://schemas.microsoft.com/office/drawing/2014/main" xmlns="" id="{5347FEC0-117A-4E68-A811-40DA12099F33}"/>
              </a:ext>
            </a:extLst>
          </p:cNvPr>
          <p:cNvSpPr/>
          <p:nvPr/>
        </p:nvSpPr>
        <p:spPr>
          <a:xfrm>
            <a:off x="3280954" y="1297237"/>
            <a:ext cx="4890782" cy="1498827"/>
          </a:xfrm>
          <a:prstGeom prst="rightArrow">
            <a:avLst>
              <a:gd name="adj1" fmla="val 50000"/>
              <a:gd name="adj2" fmla="val 13569"/>
            </a:avLst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Passthrough  on &amp;&amp; </a:t>
            </a:r>
            <a:r>
              <a:rPr lang="en-US" altLang="ko-KR" sz="1800" dirty="0" err="1">
                <a:effectLst/>
                <a:latin typeface="맑은 고딕" panose="020B0503020000020004" pitchFamily="50" charset="-127"/>
                <a:cs typeface="굴림" panose="020B0600000101010101" pitchFamily="50" charset="-127"/>
              </a:rPr>
              <a:t>nugu_playback</a:t>
            </a:r>
            <a:r>
              <a:rPr lang="en-US" altLang="ko-KR" sz="1800" dirty="0">
                <a:effectLst/>
                <a:latin typeface="맑은 고딕" panose="020B0503020000020004" pitchFamily="50" charset="-127"/>
                <a:cs typeface="굴림" panose="020B0600000101010101" pitchFamily="50" charset="-127"/>
              </a:rPr>
              <a:t> = off</a:t>
            </a:r>
          </a:p>
          <a:p>
            <a:pPr algn="ctr"/>
            <a:r>
              <a:rPr lang="en-US" altLang="ko-KR" dirty="0">
                <a:latin typeface="맑은 고딕" panose="020B0503020000020004" pitchFamily="50" charset="-127"/>
              </a:rPr>
              <a:t>Change Device  HDMI</a:t>
            </a:r>
            <a:endParaRPr lang="en-US" altLang="ko-KR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F10B4EFC-B783-4737-BFF2-A4207A842B25}"/>
              </a:ext>
            </a:extLst>
          </p:cNvPr>
          <p:cNvSpPr txBox="1"/>
          <p:nvPr/>
        </p:nvSpPr>
        <p:spPr>
          <a:xfrm>
            <a:off x="2292292" y="3150190"/>
            <a:ext cx="609460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err="1">
                <a:effectLst/>
                <a:latin typeface="맑은 고딕" panose="020B0503020000020004" pitchFamily="50" charset="-127"/>
                <a:cs typeface="굴림" panose="020B0600000101010101" pitchFamily="50" charset="-127"/>
              </a:rPr>
              <a:t>param.add</a:t>
            </a:r>
            <a:r>
              <a:rPr lang="en-US" altLang="ko-KR" sz="1000" dirty="0">
                <a:effectLst/>
                <a:latin typeface="맑은 고딕" panose="020B0503020000020004" pitchFamily="50" charset="-127"/>
                <a:cs typeface="굴림" panose="020B0600000101010101" pitchFamily="50" charset="-127"/>
              </a:rPr>
              <a:t>(String8("</a:t>
            </a:r>
            <a:r>
              <a:rPr lang="en-US" altLang="ko-KR" sz="1000" dirty="0" err="1">
                <a:effectLst/>
                <a:latin typeface="맑은 고딕" panose="020B0503020000020004" pitchFamily="50" charset="-127"/>
                <a:cs typeface="굴림" panose="020B0600000101010101" pitchFamily="50" charset="-127"/>
              </a:rPr>
              <a:t>nugu_playback</a:t>
            </a:r>
            <a:r>
              <a:rPr lang="en-US" altLang="ko-KR" sz="1000" dirty="0">
                <a:effectLst/>
                <a:latin typeface="맑은 고딕" panose="020B0503020000020004" pitchFamily="50" charset="-127"/>
                <a:cs typeface="굴림" panose="020B0600000101010101" pitchFamily="50" charset="-127"/>
              </a:rPr>
              <a:t>"), String8(“on"));</a:t>
            </a:r>
          </a:p>
          <a:p>
            <a:pPr algn="ctr"/>
            <a:r>
              <a:rPr lang="en-US" altLang="ko-KR" sz="1000" dirty="0">
                <a:effectLst/>
                <a:latin typeface="맑은 고딕" panose="020B0503020000020004" pitchFamily="50" charset="-127"/>
                <a:cs typeface="굴림" panose="020B0600000101010101" pitchFamily="50" charset="-127"/>
              </a:rPr>
              <a:t>    			</a:t>
            </a:r>
            <a:r>
              <a:rPr lang="en-US" altLang="ko-KR" sz="1000" dirty="0" err="1">
                <a:effectLst/>
                <a:latin typeface="맑은 고딕" panose="020B0503020000020004" pitchFamily="50" charset="-127"/>
                <a:cs typeface="굴림" panose="020B0600000101010101" pitchFamily="50" charset="-127"/>
              </a:rPr>
              <a:t>AudioSystem</a:t>
            </a:r>
            <a:r>
              <a:rPr lang="en-US" altLang="ko-KR" sz="1000" dirty="0">
                <a:effectLst/>
                <a:latin typeface="맑은 고딕" panose="020B0503020000020004" pitchFamily="50" charset="-127"/>
                <a:cs typeface="굴림" panose="020B0600000101010101" pitchFamily="50" charset="-127"/>
              </a:rPr>
              <a:t>::</a:t>
            </a:r>
            <a:r>
              <a:rPr lang="en-US" altLang="ko-KR" sz="1000" dirty="0" err="1">
                <a:effectLst/>
                <a:latin typeface="맑은 고딕" panose="020B0503020000020004" pitchFamily="50" charset="-127"/>
                <a:cs typeface="굴림" panose="020B0600000101010101" pitchFamily="50" charset="-127"/>
              </a:rPr>
              <a:t>setParameters</a:t>
            </a:r>
            <a:r>
              <a:rPr lang="en-US" altLang="ko-KR" sz="1000" dirty="0">
                <a:effectLst/>
                <a:latin typeface="맑은 고딕" panose="020B0503020000020004" pitchFamily="50" charset="-127"/>
                <a:cs typeface="굴림" panose="020B0600000101010101" pitchFamily="50" charset="-127"/>
              </a:rPr>
              <a:t>(AUDIO_IO_HANDLE_NONE/*</a:t>
            </a:r>
            <a:r>
              <a:rPr lang="en-US" altLang="ko-KR" sz="1000" dirty="0" err="1">
                <a:effectLst/>
                <a:latin typeface="맑은 고딕" panose="020B0503020000020004" pitchFamily="50" charset="-127"/>
                <a:cs typeface="굴림" panose="020B0600000101010101" pitchFamily="50" charset="-127"/>
              </a:rPr>
              <a:t>mOutput</a:t>
            </a:r>
            <a:r>
              <a:rPr lang="en-US" altLang="ko-KR" sz="1000" dirty="0">
                <a:effectLst/>
                <a:latin typeface="맑은 고딕" panose="020B0503020000020004" pitchFamily="50" charset="-127"/>
                <a:cs typeface="굴림" panose="020B0600000101010101" pitchFamily="50" charset="-127"/>
              </a:rPr>
              <a:t>*/, </a:t>
            </a:r>
            <a:r>
              <a:rPr lang="en-US" altLang="ko-KR" sz="1000" dirty="0" err="1">
                <a:effectLst/>
                <a:latin typeface="맑은 고딕" panose="020B0503020000020004" pitchFamily="50" charset="-127"/>
                <a:cs typeface="굴림" panose="020B0600000101010101" pitchFamily="50" charset="-127"/>
              </a:rPr>
              <a:t>param.toString</a:t>
            </a:r>
            <a:r>
              <a:rPr lang="en-US" altLang="ko-KR" sz="1000" dirty="0">
                <a:effectLst/>
                <a:latin typeface="맑은 고딕" panose="020B0503020000020004" pitchFamily="50" charset="-127"/>
                <a:cs typeface="굴림" panose="020B0600000101010101" pitchFamily="50" charset="-127"/>
              </a:rPr>
              <a:t>());       </a:t>
            </a:r>
          </a:p>
          <a:p>
            <a:pPr algn="ctr"/>
            <a:r>
              <a:rPr lang="en-US" altLang="ko-KR" sz="1000" dirty="0">
                <a:effectLst/>
                <a:latin typeface="맑은 고딕" panose="020B0503020000020004" pitchFamily="50" charset="-127"/>
                <a:cs typeface="굴림" panose="020B0600000101010101" pitchFamily="50" charset="-127"/>
              </a:rPr>
              <a:t> </a:t>
            </a:r>
            <a:endParaRPr lang="ko-KR" altLang="en-US" sz="10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F18244E0-9F5A-44EE-BC5F-2FF5925AC34D}"/>
              </a:ext>
            </a:extLst>
          </p:cNvPr>
          <p:cNvSpPr txBox="1"/>
          <p:nvPr/>
        </p:nvSpPr>
        <p:spPr>
          <a:xfrm>
            <a:off x="2279709" y="101159"/>
            <a:ext cx="72629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err="1"/>
              <a:t>Nugu</a:t>
            </a:r>
            <a:r>
              <a:rPr lang="en-US" altLang="ko-KR" dirty="0"/>
              <a:t> start : </a:t>
            </a:r>
            <a:r>
              <a:rPr lang="en-US" altLang="ko-KR" dirty="0" err="1"/>
              <a:t>nugu_playback</a:t>
            </a:r>
            <a:r>
              <a:rPr lang="en-US" altLang="ko-KR" dirty="0"/>
              <a:t>=on</a:t>
            </a:r>
            <a:r>
              <a:rPr lang="ko-KR" altLang="en-US" dirty="0"/>
              <a:t>    </a:t>
            </a:r>
            <a:r>
              <a:rPr lang="en-US" altLang="ko-KR" dirty="0" err="1"/>
              <a:t>Nugu</a:t>
            </a:r>
            <a:r>
              <a:rPr lang="en-US" altLang="ko-KR" dirty="0"/>
              <a:t> end : </a:t>
            </a:r>
            <a:r>
              <a:rPr lang="en-US" altLang="ko-KR" dirty="0" err="1"/>
              <a:t>nugu_playback</a:t>
            </a:r>
            <a:r>
              <a:rPr lang="en-US" altLang="ko-KR" dirty="0"/>
              <a:t> = off</a:t>
            </a:r>
            <a:endParaRPr lang="ko-KR" altLang="en-US" dirty="0"/>
          </a:p>
        </p:txBody>
      </p:sp>
      <p:sp>
        <p:nvSpPr>
          <p:cNvPr id="15" name="文字方塊 14"/>
          <p:cNvSpPr txBox="1"/>
          <p:nvPr/>
        </p:nvSpPr>
        <p:spPr>
          <a:xfrm>
            <a:off x="682827" y="5972225"/>
            <a:ext cx="778892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/>
              <a:t>MW is in charge of call </a:t>
            </a:r>
            <a:r>
              <a:rPr lang="en-US" altLang="zh-TW" dirty="0" err="1"/>
              <a:t>setParameters</a:t>
            </a:r>
            <a:r>
              <a:rPr lang="en-US" altLang="zh-TW" dirty="0"/>
              <a:t> with “</a:t>
            </a:r>
            <a:r>
              <a:rPr lang="en-US" altLang="zh-TW" dirty="0" err="1"/>
              <a:t>nugu_playback</a:t>
            </a:r>
            <a:r>
              <a:rPr lang="en-US" altLang="zh-TW" dirty="0"/>
              <a:t>” parameters.</a:t>
            </a:r>
            <a:br>
              <a:rPr lang="en-US" altLang="zh-TW" dirty="0"/>
            </a:br>
            <a:r>
              <a:rPr lang="en-US" altLang="zh-TW" dirty="0"/>
              <a:t>OEM vendor is in charge of implementing the switch audio output path.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3307561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3D9A403B-4B9E-40D4-823A-F0E2F5861A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16323"/>
          </a:xfrm>
        </p:spPr>
        <p:txBody>
          <a:bodyPr>
            <a:normAutofit/>
          </a:bodyPr>
          <a:lstStyle/>
          <a:p>
            <a:r>
              <a:rPr lang="en-US" altLang="ko-KR" sz="2800" dirty="0"/>
              <a:t>Whole Family Earphone support (WFE)</a:t>
            </a:r>
            <a:endParaRPr lang="ko-KR" altLang="en-US" sz="2800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xmlns="" id="{24A8DF67-26B0-4EA5-AC89-7EC5EA1BD5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84479"/>
            <a:ext cx="10515600" cy="4792484"/>
          </a:xfrm>
        </p:spPr>
        <p:txBody>
          <a:bodyPr/>
          <a:lstStyle/>
          <a:p>
            <a:pPr marL="0" indent="0">
              <a:buNone/>
            </a:pPr>
            <a:r>
              <a:rPr lang="en-US" altLang="ko-KR" sz="1600" b="1" dirty="0"/>
              <a:t>1. WFE Start</a:t>
            </a:r>
          </a:p>
          <a:p>
            <a:r>
              <a:rPr lang="en-US" altLang="ko-KR" sz="1200" dirty="0" err="1">
                <a:effectLst/>
                <a:latin typeface="맑은 고딕" panose="020B0503020000020004" pitchFamily="50" charset="-127"/>
                <a:cs typeface="굴림" panose="020B0600000101010101" pitchFamily="50" charset="-127"/>
              </a:rPr>
              <a:t>param.add</a:t>
            </a:r>
            <a:r>
              <a:rPr lang="en-US" altLang="ko-KR" sz="1200" dirty="0">
                <a:effectLst/>
                <a:latin typeface="맑은 고딕" panose="020B0503020000020004" pitchFamily="50" charset="-127"/>
                <a:cs typeface="굴림" panose="020B0600000101010101" pitchFamily="50" charset="-127"/>
              </a:rPr>
              <a:t>(String8(“</a:t>
            </a:r>
            <a:r>
              <a:rPr lang="en-US" altLang="ko-KR" sz="1200" b="0" i="0" dirty="0" err="1">
                <a:solidFill>
                  <a:srgbClr val="172B4D"/>
                </a:solidFill>
                <a:effectLst/>
                <a:latin typeface="-apple-system"/>
              </a:rPr>
              <a:t>audio_output_type</a:t>
            </a:r>
            <a:r>
              <a:rPr lang="en-US" altLang="ko-KR" sz="1200" dirty="0">
                <a:effectLst/>
                <a:latin typeface="맑은 고딕" panose="020B0503020000020004" pitchFamily="50" charset="-127"/>
                <a:cs typeface="굴림" panose="020B0600000101010101" pitchFamily="50" charset="-127"/>
              </a:rPr>
              <a:t>"), String8(“am"));</a:t>
            </a:r>
          </a:p>
          <a:p>
            <a:r>
              <a:rPr lang="en-US" altLang="ko-KR" sz="1200" dirty="0" err="1">
                <a:effectLst/>
                <a:latin typeface="맑은 고딕" panose="020B0503020000020004" pitchFamily="50" charset="-127"/>
                <a:cs typeface="굴림" panose="020B0600000101010101" pitchFamily="50" charset="-127"/>
              </a:rPr>
              <a:t>AudioSystem</a:t>
            </a:r>
            <a:r>
              <a:rPr lang="en-US" altLang="ko-KR" sz="1200" dirty="0">
                <a:effectLst/>
                <a:latin typeface="맑은 고딕" panose="020B0503020000020004" pitchFamily="50" charset="-127"/>
                <a:cs typeface="굴림" panose="020B0600000101010101" pitchFamily="50" charset="-127"/>
              </a:rPr>
              <a:t>::</a:t>
            </a:r>
            <a:r>
              <a:rPr lang="en-US" altLang="ko-KR" sz="1200" dirty="0" err="1">
                <a:effectLst/>
                <a:latin typeface="맑은 고딕" panose="020B0503020000020004" pitchFamily="50" charset="-127"/>
                <a:cs typeface="굴림" panose="020B0600000101010101" pitchFamily="50" charset="-127"/>
              </a:rPr>
              <a:t>setParameters</a:t>
            </a:r>
            <a:r>
              <a:rPr lang="en-US" altLang="ko-KR" sz="1200" dirty="0">
                <a:effectLst/>
                <a:latin typeface="맑은 고딕" panose="020B0503020000020004" pitchFamily="50" charset="-127"/>
                <a:cs typeface="굴림" panose="020B0600000101010101" pitchFamily="50" charset="-127"/>
              </a:rPr>
              <a:t>(AUDIO_IO_HANDLE_NONE, </a:t>
            </a:r>
            <a:r>
              <a:rPr lang="en-US" altLang="ko-KR" sz="1200" dirty="0" err="1">
                <a:effectLst/>
                <a:latin typeface="맑은 고딕" panose="020B0503020000020004" pitchFamily="50" charset="-127"/>
                <a:cs typeface="굴림" panose="020B0600000101010101" pitchFamily="50" charset="-127"/>
              </a:rPr>
              <a:t>param.toString</a:t>
            </a:r>
            <a:r>
              <a:rPr lang="en-US" altLang="ko-KR" sz="1200" dirty="0">
                <a:effectLst/>
                <a:latin typeface="맑은 고딕" panose="020B0503020000020004" pitchFamily="50" charset="-127"/>
                <a:cs typeface="굴림" panose="020B0600000101010101" pitchFamily="50" charset="-127"/>
              </a:rPr>
              <a:t>());       </a:t>
            </a:r>
          </a:p>
          <a:p>
            <a:pPr marL="0" indent="0">
              <a:buNone/>
            </a:pPr>
            <a:r>
              <a:rPr lang="en-US" altLang="ko-KR" sz="1400" dirty="0">
                <a:effectLst/>
                <a:latin typeface="맑은 고딕" panose="020B0503020000020004" pitchFamily="50" charset="-127"/>
                <a:cs typeface="굴림" panose="020B0600000101010101" pitchFamily="50" charset="-127"/>
              </a:rPr>
              <a:t>Speaker = mute, </a:t>
            </a:r>
            <a:r>
              <a:rPr lang="en-US" altLang="ko-KR" sz="1400" dirty="0" err="1">
                <a:effectLst/>
                <a:latin typeface="맑은 고딕" panose="020B0503020000020004" pitchFamily="50" charset="-127"/>
                <a:cs typeface="굴림" panose="020B0600000101010101" pitchFamily="50" charset="-127"/>
              </a:rPr>
              <a:t>Hdmi</a:t>
            </a:r>
            <a:r>
              <a:rPr lang="en-US" altLang="ko-KR" sz="1400" dirty="0">
                <a:effectLst/>
                <a:latin typeface="맑은 고딕" panose="020B0503020000020004" pitchFamily="50" charset="-127"/>
                <a:cs typeface="굴림" panose="020B0600000101010101" pitchFamily="50" charset="-127"/>
              </a:rPr>
              <a:t> = mute, WFE = unmute</a:t>
            </a:r>
          </a:p>
          <a:p>
            <a:pPr marL="0" indent="0">
              <a:buNone/>
            </a:pPr>
            <a:endParaRPr lang="en-US" altLang="ko-KR" sz="1400" b="1" dirty="0">
              <a:latin typeface="맑은 고딕" panose="020B0503020000020004" pitchFamily="50" charset="-127"/>
              <a:cs typeface="굴림" panose="020B0600000101010101" pitchFamily="50" charset="-127"/>
            </a:endParaRPr>
          </a:p>
          <a:p>
            <a:pPr marL="0" indent="0">
              <a:buNone/>
            </a:pPr>
            <a:r>
              <a:rPr lang="en-US" altLang="ko-KR" sz="1400" b="1" dirty="0">
                <a:latin typeface="맑은 고딕" panose="020B0503020000020004" pitchFamily="50" charset="-127"/>
                <a:cs typeface="굴림" panose="020B0600000101010101" pitchFamily="50" charset="-127"/>
              </a:rPr>
              <a:t>2. WFE Stop</a:t>
            </a:r>
          </a:p>
          <a:p>
            <a:r>
              <a:rPr lang="en-US" altLang="ko-KR" sz="1200" dirty="0" err="1">
                <a:effectLst/>
                <a:latin typeface="맑은 고딕" panose="020B0503020000020004" pitchFamily="50" charset="-127"/>
                <a:cs typeface="굴림" panose="020B0600000101010101" pitchFamily="50" charset="-127"/>
              </a:rPr>
              <a:t>param.add</a:t>
            </a:r>
            <a:r>
              <a:rPr lang="en-US" altLang="ko-KR" sz="1200" dirty="0">
                <a:effectLst/>
                <a:latin typeface="맑은 고딕" panose="020B0503020000020004" pitchFamily="50" charset="-127"/>
                <a:cs typeface="굴림" panose="020B0600000101010101" pitchFamily="50" charset="-127"/>
              </a:rPr>
              <a:t>(String8(“</a:t>
            </a:r>
            <a:r>
              <a:rPr lang="en-US" altLang="ko-KR" sz="1200" b="0" i="0" dirty="0" err="1">
                <a:solidFill>
                  <a:srgbClr val="172B4D"/>
                </a:solidFill>
                <a:effectLst/>
                <a:latin typeface="-apple-system"/>
              </a:rPr>
              <a:t>audio_output_type</a:t>
            </a:r>
            <a:r>
              <a:rPr lang="en-US" altLang="ko-KR" sz="1200" dirty="0">
                <a:effectLst/>
                <a:latin typeface="맑은 고딕" panose="020B0503020000020004" pitchFamily="50" charset="-127"/>
                <a:cs typeface="굴림" panose="020B0600000101010101" pitchFamily="50" charset="-127"/>
              </a:rPr>
              <a:t>"), String8(“normal"));</a:t>
            </a:r>
          </a:p>
          <a:p>
            <a:r>
              <a:rPr lang="en-US" altLang="ko-KR" sz="1200" dirty="0" err="1">
                <a:effectLst/>
                <a:latin typeface="맑은 고딕" panose="020B0503020000020004" pitchFamily="50" charset="-127"/>
                <a:cs typeface="굴림" panose="020B0600000101010101" pitchFamily="50" charset="-127"/>
              </a:rPr>
              <a:t>AudioSystem</a:t>
            </a:r>
            <a:r>
              <a:rPr lang="en-US" altLang="ko-KR" sz="1200" dirty="0">
                <a:effectLst/>
                <a:latin typeface="맑은 고딕" panose="020B0503020000020004" pitchFamily="50" charset="-127"/>
                <a:cs typeface="굴림" panose="020B0600000101010101" pitchFamily="50" charset="-127"/>
              </a:rPr>
              <a:t>::</a:t>
            </a:r>
            <a:r>
              <a:rPr lang="en-US" altLang="ko-KR" sz="1200" dirty="0" err="1">
                <a:effectLst/>
                <a:latin typeface="맑은 고딕" panose="020B0503020000020004" pitchFamily="50" charset="-127"/>
                <a:cs typeface="굴림" panose="020B0600000101010101" pitchFamily="50" charset="-127"/>
              </a:rPr>
              <a:t>setParameters</a:t>
            </a:r>
            <a:r>
              <a:rPr lang="en-US" altLang="ko-KR" sz="1200" dirty="0">
                <a:effectLst/>
                <a:latin typeface="맑은 고딕" panose="020B0503020000020004" pitchFamily="50" charset="-127"/>
                <a:cs typeface="굴림" panose="020B0600000101010101" pitchFamily="50" charset="-127"/>
              </a:rPr>
              <a:t>(AUDIO_IO_HANDLE_NONE, </a:t>
            </a:r>
            <a:r>
              <a:rPr lang="en-US" altLang="ko-KR" sz="1200" dirty="0" err="1">
                <a:effectLst/>
                <a:latin typeface="맑은 고딕" panose="020B0503020000020004" pitchFamily="50" charset="-127"/>
                <a:cs typeface="굴림" panose="020B0600000101010101" pitchFamily="50" charset="-127"/>
              </a:rPr>
              <a:t>param.toString</a:t>
            </a:r>
            <a:r>
              <a:rPr lang="en-US" altLang="ko-KR" sz="1200" dirty="0">
                <a:effectLst/>
                <a:latin typeface="맑은 고딕" panose="020B0503020000020004" pitchFamily="50" charset="-127"/>
                <a:cs typeface="굴림" panose="020B0600000101010101" pitchFamily="50" charset="-127"/>
              </a:rPr>
              <a:t>());    </a:t>
            </a:r>
          </a:p>
          <a:p>
            <a:pPr marL="0" indent="0">
              <a:buNone/>
            </a:pPr>
            <a:r>
              <a:rPr lang="en-US" altLang="ko-KR" sz="1400" dirty="0">
                <a:effectLst/>
                <a:latin typeface="맑은 고딕" panose="020B0503020000020004" pitchFamily="50" charset="-127"/>
                <a:cs typeface="굴림" panose="020B0600000101010101" pitchFamily="50" charset="-127"/>
              </a:rPr>
              <a:t>Back to </a:t>
            </a:r>
            <a:r>
              <a:rPr lang="en-US" altLang="ko-KR" sz="1400" dirty="0">
                <a:latin typeface="맑은 고딕" panose="020B0503020000020004" pitchFamily="50" charset="-127"/>
                <a:cs typeface="굴림" panose="020B0600000101010101" pitchFamily="50" charset="-127"/>
              </a:rPr>
              <a:t>previous setting</a:t>
            </a:r>
          </a:p>
          <a:p>
            <a:pPr marL="0" indent="0">
              <a:buNone/>
            </a:pPr>
            <a:endParaRPr lang="en-US" altLang="ko-KR" sz="1200" dirty="0">
              <a:effectLst/>
              <a:latin typeface="맑은 고딕" panose="020B0503020000020004" pitchFamily="50" charset="-127"/>
              <a:cs typeface="굴림" panose="020B0600000101010101" pitchFamily="50" charset="-127"/>
            </a:endParaRPr>
          </a:p>
          <a:p>
            <a:pPr marL="0" indent="0">
              <a:buNone/>
            </a:pPr>
            <a:r>
              <a:rPr lang="en-US" altLang="ko-KR" sz="1200" dirty="0">
                <a:latin typeface="맑은 고딕" panose="020B0503020000020004" pitchFamily="50" charset="-127"/>
                <a:cs typeface="굴림" panose="020B0600000101010101" pitchFamily="50" charset="-127"/>
              </a:rPr>
              <a:t>***</a:t>
            </a:r>
          </a:p>
          <a:p>
            <a:pPr marL="0" indent="0">
              <a:buNone/>
            </a:pPr>
            <a:r>
              <a:rPr lang="en-US" altLang="ko-KR" sz="1200" dirty="0">
                <a:effectLst/>
                <a:latin typeface="맑은 고딕" panose="020B0503020000020004" pitchFamily="50" charset="-127"/>
                <a:cs typeface="굴림" panose="020B0600000101010101" pitchFamily="50" charset="-127"/>
              </a:rPr>
              <a:t>If </a:t>
            </a:r>
            <a:r>
              <a:rPr lang="en-US" altLang="ko-KR" sz="1200" dirty="0">
                <a:latin typeface="맑은 고딕" panose="020B0503020000020004" pitchFamily="50" charset="-127"/>
                <a:cs typeface="굴림" panose="020B0600000101010101" pitchFamily="50" charset="-127"/>
              </a:rPr>
              <a:t>there is aux input, Aux should be output from internal speaker and  BTV should be out “WFE”</a:t>
            </a:r>
            <a:r>
              <a:rPr lang="en-US" altLang="ko-KR" sz="1200" dirty="0">
                <a:effectLst/>
                <a:latin typeface="맑은 고딕" panose="020B0503020000020004" pitchFamily="50" charset="-127"/>
                <a:cs typeface="굴림" panose="020B0600000101010101" pitchFamily="50" charset="-127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5115613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그림 3">
            <a:extLst>
              <a:ext uri="{FF2B5EF4-FFF2-40B4-BE49-F238E27FC236}">
                <a16:creationId xmlns:a16="http://schemas.microsoft.com/office/drawing/2014/main" xmlns="" id="{DB6C6688-1DD6-47D3-AA5D-6DA0B385C4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8634" y="1039168"/>
            <a:ext cx="10194732" cy="4779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文字方塊 2"/>
          <p:cNvSpPr txBox="1"/>
          <p:nvPr/>
        </p:nvSpPr>
        <p:spPr>
          <a:xfrm>
            <a:off x="549965" y="259179"/>
            <a:ext cx="53286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/>
              <a:t>UI Setting for Pass Through mode code location:</a:t>
            </a:r>
            <a:endParaRPr lang="zh-TW" altLang="en-US" dirty="0"/>
          </a:p>
        </p:txBody>
      </p:sp>
      <p:sp>
        <p:nvSpPr>
          <p:cNvPr id="4" name="文字方塊 3"/>
          <p:cNvSpPr txBox="1"/>
          <p:nvPr/>
        </p:nvSpPr>
        <p:spPr>
          <a:xfrm>
            <a:off x="682827" y="5972225"/>
            <a:ext cx="106829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/>
              <a:t>OEM vendor need to add code in </a:t>
            </a:r>
            <a:r>
              <a:rPr lang="en-US" altLang="zh-TW" dirty="0" err="1"/>
              <a:t>setHdmiFormat</a:t>
            </a:r>
            <a:r>
              <a:rPr lang="en-US" altLang="zh-TW" dirty="0"/>
              <a:t>() to switch audio routing output device to HDMI .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6349505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2BFEA6366481F4F935143ABAA01740E" ma:contentTypeVersion="2" ma:contentTypeDescription="Create a new document." ma:contentTypeScope="" ma:versionID="fd8ff81585aae0751124f03db603cb0e">
  <xsd:schema xmlns:xsd="http://www.w3.org/2001/XMLSchema" xmlns:xs="http://www.w3.org/2001/XMLSchema" xmlns:p="http://schemas.microsoft.com/office/2006/metadata/properties" xmlns:ns3="73d872cd-7464-4cd4-82f1-a5541cc4d488" targetNamespace="http://schemas.microsoft.com/office/2006/metadata/properties" ma:root="true" ma:fieldsID="92fe0aa579ec9ebaa6701ce28fc2aa65" ns3:_="">
    <xsd:import namespace="73d872cd-7464-4cd4-82f1-a5541cc4d488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3d872cd-7464-4cd4-82f1-a5541cc4d48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C5F53DBB-2E4E-477F-80AD-BE03DC687A6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8BA7E06-47A1-410D-BD45-CAD8A7AA7B6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3d872cd-7464-4cd4-82f1-a5541cc4d48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A97AD2F3-BAC8-4CA2-A2EC-D4E1ACD1DA0F}">
  <ds:schemaRefs>
    <ds:schemaRef ds:uri="http://purl.org/dc/dcmitype/"/>
    <ds:schemaRef ds:uri="http://schemas.openxmlformats.org/package/2006/metadata/core-properties"/>
    <ds:schemaRef ds:uri="http://schemas.microsoft.com/office/2006/documentManagement/types"/>
    <ds:schemaRef ds:uri="http://purl.org/dc/terms/"/>
    <ds:schemaRef ds:uri="http://purl.org/dc/elements/1.1/"/>
    <ds:schemaRef ds:uri="73d872cd-7464-4cd4-82f1-a5541cc4d488"/>
    <ds:schemaRef ds:uri="http://schemas.microsoft.com/office/infopath/2007/PartnerControls"/>
    <ds:schemaRef ds:uri="http://schemas.microsoft.com/office/2006/metadata/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1671</TotalTime>
  <Words>552</Words>
  <Application>Microsoft Office PowerPoint</Application>
  <PresentationFormat>自訂</PresentationFormat>
  <Paragraphs>181</Paragraphs>
  <Slides>7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7</vt:i4>
      </vt:variant>
    </vt:vector>
  </HeadingPairs>
  <TitlesOfParts>
    <vt:vector size="8" baseType="lpstr">
      <vt:lpstr>Office 테마</vt:lpstr>
      <vt:lpstr>Audio policy for AI2MAX</vt:lpstr>
      <vt:lpstr>PowerPoint 簡報</vt:lpstr>
      <vt:lpstr>PowerPoint 簡報</vt:lpstr>
      <vt:lpstr>PowerPoint 簡報</vt:lpstr>
      <vt:lpstr>PowerPoint 簡報</vt:lpstr>
      <vt:lpstr>Whole Family Earphone support (WFE)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Dominique Holloway</dc:creator>
  <cp:lastModifiedBy>翁智鴻</cp:lastModifiedBy>
  <cp:revision>17</cp:revision>
  <dcterms:created xsi:type="dcterms:W3CDTF">2020-11-30T03:18:31Z</dcterms:created>
  <dcterms:modified xsi:type="dcterms:W3CDTF">2020-12-14T10:08:53Z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0x01010022BFEA6366481F4F935143ABAA01740E</vt:lpwstr>
  </property>
</Properties>
</file>