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60" r:id="rId4"/>
    <p:sldId id="257" r:id="rId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722" y="-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915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158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7825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4997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633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3980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9737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4135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7498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8848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2523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5449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橢圓 1"/>
          <p:cNvSpPr/>
          <p:nvPr/>
        </p:nvSpPr>
        <p:spPr>
          <a:xfrm>
            <a:off x="5796136" y="260648"/>
            <a:ext cx="2304256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NUGU</a:t>
            </a:r>
          </a:p>
          <a:p>
            <a:pPr algn="ctr"/>
            <a:r>
              <a:rPr lang="en-US" altLang="zh-TW" dirty="0" smtClean="0"/>
              <a:t>Preprocessing</a:t>
            </a:r>
          </a:p>
          <a:p>
            <a:pPr algn="ctr"/>
            <a:r>
              <a:rPr lang="en-US" altLang="zh-TW" dirty="0" smtClean="0"/>
              <a:t>thread</a:t>
            </a:r>
            <a:endParaRPr lang="zh-TW" altLang="en-US" dirty="0"/>
          </a:p>
        </p:txBody>
      </p:sp>
      <p:sp>
        <p:nvSpPr>
          <p:cNvPr id="3" name="橢圓 2"/>
          <p:cNvSpPr/>
          <p:nvPr/>
        </p:nvSpPr>
        <p:spPr>
          <a:xfrm>
            <a:off x="1245987" y="260648"/>
            <a:ext cx="2232248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AUX/MIC</a:t>
            </a:r>
          </a:p>
          <a:p>
            <a:pPr algn="ctr"/>
            <a:r>
              <a:rPr lang="en-US" altLang="zh-TW" dirty="0" smtClean="0"/>
              <a:t>Thread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5190513" y="1475492"/>
            <a:ext cx="3489032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vendor.audio.skb.i2s0_owner_is=NUGU</a:t>
            </a: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433648" y="1484784"/>
            <a:ext cx="3850926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vendor.audio.skb.i2s0_owner_to_be=NUGU</a:t>
            </a:r>
            <a:endParaRPr lang="zh-TW" altLang="en-US" sz="1600" dirty="0"/>
          </a:p>
        </p:txBody>
      </p:sp>
      <p:sp>
        <p:nvSpPr>
          <p:cNvPr id="9" name="矩形 8"/>
          <p:cNvSpPr/>
          <p:nvPr/>
        </p:nvSpPr>
        <p:spPr>
          <a:xfrm>
            <a:off x="4990138" y="2965700"/>
            <a:ext cx="3889783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vendor.audio.skb.i2s0_owner_is=NUGUCALL</a:t>
            </a:r>
            <a:endParaRPr lang="zh-TW" altLang="en-US" dirty="0"/>
          </a:p>
        </p:txBody>
      </p:sp>
      <p:cxnSp>
        <p:nvCxnSpPr>
          <p:cNvPr id="10" name="直線單箭頭接點 9"/>
          <p:cNvCxnSpPr/>
          <p:nvPr/>
        </p:nvCxnSpPr>
        <p:spPr>
          <a:xfrm>
            <a:off x="6934628" y="1814046"/>
            <a:ext cx="802" cy="3188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/>
          <p:cNvSpPr txBox="1"/>
          <p:nvPr/>
        </p:nvSpPr>
        <p:spPr>
          <a:xfrm>
            <a:off x="5885319" y="2132856"/>
            <a:ext cx="2099421" cy="58477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</a:rPr>
              <a:t>NUGUCALL coming in,</a:t>
            </a:r>
            <a:endParaRPr lang="en-US" altLang="zh-TW" sz="1600" dirty="0" smtClean="0">
              <a:solidFill>
                <a:srgbClr val="0070C0"/>
              </a:solidFill>
            </a:endParaRPr>
          </a:p>
          <a:p>
            <a:r>
              <a:rPr lang="en-US" altLang="zh-TW" sz="1600" dirty="0" smtClean="0">
                <a:solidFill>
                  <a:srgbClr val="0070C0"/>
                </a:solidFill>
              </a:rPr>
              <a:t>Still own</a:t>
            </a:r>
            <a:r>
              <a:rPr lang="en-US" altLang="zh-TW" sz="1600" dirty="0" smtClean="0">
                <a:solidFill>
                  <a:srgbClr val="0070C0"/>
                </a:solidFill>
              </a:rPr>
              <a:t> </a:t>
            </a:r>
            <a:r>
              <a:rPr lang="en-US" altLang="zh-TW" sz="1600" dirty="0" err="1" smtClean="0">
                <a:solidFill>
                  <a:srgbClr val="0070C0"/>
                </a:solidFill>
              </a:rPr>
              <a:t>pcm_open</a:t>
            </a:r>
            <a:r>
              <a:rPr lang="en-US" altLang="zh-TW" sz="1600" dirty="0" smtClean="0">
                <a:solidFill>
                  <a:srgbClr val="0070C0"/>
                </a:solidFill>
              </a:rPr>
              <a:t>(). </a:t>
            </a:r>
            <a:r>
              <a:rPr lang="en-US" altLang="zh-TW" sz="1600" dirty="0" smtClean="0"/>
              <a:t> </a:t>
            </a:r>
            <a:endParaRPr lang="zh-TW" altLang="en-US" sz="1600" dirty="0"/>
          </a:p>
        </p:txBody>
      </p:sp>
      <p:cxnSp>
        <p:nvCxnSpPr>
          <p:cNvPr id="12" name="直線單箭頭接點 11"/>
          <p:cNvCxnSpPr/>
          <p:nvPr/>
        </p:nvCxnSpPr>
        <p:spPr>
          <a:xfrm>
            <a:off x="4574679" y="332656"/>
            <a:ext cx="69329" cy="62646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12"/>
          <p:cNvSpPr txBox="1"/>
          <p:nvPr/>
        </p:nvSpPr>
        <p:spPr>
          <a:xfrm>
            <a:off x="4284574" y="6492226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Time</a:t>
            </a:r>
            <a:endParaRPr lang="zh-TW" altLang="en-US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290468" y="2905956"/>
            <a:ext cx="4137286" cy="58477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</a:rPr>
              <a:t>Check property change to </a:t>
            </a:r>
            <a:r>
              <a:rPr lang="en-US" altLang="zh-TW" sz="1600" dirty="0" smtClean="0">
                <a:solidFill>
                  <a:srgbClr val="0070C0"/>
                </a:solidFill>
              </a:rPr>
              <a:t>NUGUCALL</a:t>
            </a:r>
            <a:r>
              <a:rPr lang="en-US" altLang="zh-TW" sz="1600" dirty="0" smtClean="0">
                <a:solidFill>
                  <a:srgbClr val="0070C0"/>
                </a:solidFill>
              </a:rPr>
              <a:t>.</a:t>
            </a:r>
            <a:br>
              <a:rPr lang="en-US" altLang="zh-TW" sz="1600" dirty="0" smtClean="0">
                <a:solidFill>
                  <a:srgbClr val="0070C0"/>
                </a:solidFill>
              </a:rPr>
            </a:br>
            <a:r>
              <a:rPr lang="en-US" altLang="zh-TW" sz="1600" dirty="0" smtClean="0">
                <a:solidFill>
                  <a:srgbClr val="0070C0"/>
                </a:solidFill>
              </a:rPr>
              <a:t>Set property to NUGUCALL to notify we know it</a:t>
            </a:r>
            <a:endParaRPr lang="en-US" altLang="zh-TW" sz="1600" dirty="0" smtClean="0">
              <a:solidFill>
                <a:srgbClr val="0070C0"/>
              </a:solidFill>
            </a:endParaRPr>
          </a:p>
        </p:txBody>
      </p:sp>
      <p:cxnSp>
        <p:nvCxnSpPr>
          <p:cNvPr id="16" name="直線單箭頭接點 15"/>
          <p:cNvCxnSpPr/>
          <p:nvPr/>
        </p:nvCxnSpPr>
        <p:spPr>
          <a:xfrm>
            <a:off x="2359111" y="1823338"/>
            <a:ext cx="0" cy="10826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單箭頭接點 16"/>
          <p:cNvCxnSpPr/>
          <p:nvPr/>
        </p:nvCxnSpPr>
        <p:spPr>
          <a:xfrm flipH="1">
            <a:off x="4427984" y="3068960"/>
            <a:ext cx="506128" cy="1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5190513" y="4941168"/>
            <a:ext cx="3489032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vendor.audio.skb.i2s0_owner_is=NUGU</a:t>
            </a:r>
            <a:endParaRPr lang="zh-TW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233273" y="3738518"/>
            <a:ext cx="4251677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vendor.audio.skb.i2s0_owner_to_be=NUGUCALL</a:t>
            </a:r>
            <a:endParaRPr lang="zh-TW" altLang="en-US" sz="1600" dirty="0"/>
          </a:p>
        </p:txBody>
      </p:sp>
      <p:cxnSp>
        <p:nvCxnSpPr>
          <p:cNvPr id="21" name="直線單箭頭接點 20"/>
          <p:cNvCxnSpPr/>
          <p:nvPr/>
        </p:nvCxnSpPr>
        <p:spPr>
          <a:xfrm>
            <a:off x="2359111" y="3490731"/>
            <a:ext cx="1" cy="2477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單箭頭接點 23"/>
          <p:cNvCxnSpPr/>
          <p:nvPr/>
        </p:nvCxnSpPr>
        <p:spPr>
          <a:xfrm>
            <a:off x="6935029" y="2717631"/>
            <a:ext cx="0" cy="24806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字方塊 26"/>
          <p:cNvSpPr txBox="1"/>
          <p:nvPr/>
        </p:nvSpPr>
        <p:spPr>
          <a:xfrm>
            <a:off x="5957454" y="4027473"/>
            <a:ext cx="1955151" cy="58477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</a:rPr>
              <a:t>NUGUCALL is end,</a:t>
            </a:r>
          </a:p>
          <a:p>
            <a:r>
              <a:rPr lang="en-US" altLang="zh-TW" sz="1600" dirty="0" smtClean="0">
                <a:solidFill>
                  <a:srgbClr val="0070C0"/>
                </a:solidFill>
              </a:rPr>
              <a:t>Still own </a:t>
            </a:r>
            <a:r>
              <a:rPr lang="en-US" altLang="zh-TW" sz="1600" dirty="0" err="1" smtClean="0">
                <a:solidFill>
                  <a:srgbClr val="0070C0"/>
                </a:solidFill>
              </a:rPr>
              <a:t>pcm_open</a:t>
            </a:r>
            <a:r>
              <a:rPr lang="en-US" altLang="zh-TW" sz="1600" dirty="0" smtClean="0">
                <a:solidFill>
                  <a:srgbClr val="0070C0"/>
                </a:solidFill>
              </a:rPr>
              <a:t>()</a:t>
            </a:r>
            <a:endParaRPr lang="en-US" altLang="zh-TW" sz="1600" dirty="0" smtClean="0">
              <a:solidFill>
                <a:srgbClr val="0070C0"/>
              </a:solidFill>
            </a:endParaRPr>
          </a:p>
        </p:txBody>
      </p:sp>
      <p:cxnSp>
        <p:nvCxnSpPr>
          <p:cNvPr id="28" name="直線單箭頭接點 27"/>
          <p:cNvCxnSpPr/>
          <p:nvPr/>
        </p:nvCxnSpPr>
        <p:spPr>
          <a:xfrm>
            <a:off x="6935029" y="3304254"/>
            <a:ext cx="0" cy="72321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28"/>
          <p:cNvCxnSpPr/>
          <p:nvPr/>
        </p:nvCxnSpPr>
        <p:spPr>
          <a:xfrm flipH="1">
            <a:off x="6935029" y="4612248"/>
            <a:ext cx="1" cy="32892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字方塊 30"/>
          <p:cNvSpPr txBox="1"/>
          <p:nvPr/>
        </p:nvSpPr>
        <p:spPr>
          <a:xfrm>
            <a:off x="3491880" y="75982"/>
            <a:ext cx="2429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NUGUCALL coming case</a:t>
            </a:r>
            <a:endParaRPr lang="zh-TW" altLang="en-US" dirty="0"/>
          </a:p>
        </p:txBody>
      </p:sp>
      <p:cxnSp>
        <p:nvCxnSpPr>
          <p:cNvPr id="51" name="直線單箭頭接點 50"/>
          <p:cNvCxnSpPr/>
          <p:nvPr/>
        </p:nvCxnSpPr>
        <p:spPr>
          <a:xfrm flipH="1">
            <a:off x="4262988" y="5013176"/>
            <a:ext cx="885077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字方塊 53"/>
          <p:cNvSpPr txBox="1"/>
          <p:nvPr/>
        </p:nvSpPr>
        <p:spPr>
          <a:xfrm>
            <a:off x="490843" y="4694947"/>
            <a:ext cx="3736536" cy="58477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</a:rPr>
              <a:t>Check property change to </a:t>
            </a:r>
            <a:r>
              <a:rPr lang="en-US" altLang="zh-TW" sz="1600" dirty="0" smtClean="0">
                <a:solidFill>
                  <a:srgbClr val="0070C0"/>
                </a:solidFill>
              </a:rPr>
              <a:t>NUGU</a:t>
            </a:r>
            <a:r>
              <a:rPr lang="en-US" altLang="zh-TW" sz="1600" dirty="0" smtClean="0">
                <a:solidFill>
                  <a:srgbClr val="0070C0"/>
                </a:solidFill>
              </a:rPr>
              <a:t>.</a:t>
            </a:r>
            <a:br>
              <a:rPr lang="en-US" altLang="zh-TW" sz="1600" dirty="0" smtClean="0">
                <a:solidFill>
                  <a:srgbClr val="0070C0"/>
                </a:solidFill>
              </a:rPr>
            </a:br>
            <a:r>
              <a:rPr lang="en-US" altLang="zh-TW" sz="1600" dirty="0" smtClean="0">
                <a:solidFill>
                  <a:srgbClr val="0070C0"/>
                </a:solidFill>
              </a:rPr>
              <a:t>Set property to NUGU to notify we know it</a:t>
            </a:r>
            <a:endParaRPr lang="en-US" altLang="zh-TW" sz="1600" dirty="0" smtClean="0">
              <a:solidFill>
                <a:srgbClr val="0070C0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433648" y="5412529"/>
            <a:ext cx="3850926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vendor.audio.skb.i2s0_owner_to_be=NUGU</a:t>
            </a:r>
            <a:endParaRPr lang="zh-TW" altLang="en-US" sz="1600" dirty="0"/>
          </a:p>
        </p:txBody>
      </p:sp>
      <p:cxnSp>
        <p:nvCxnSpPr>
          <p:cNvPr id="56" name="直線單箭頭接點 55"/>
          <p:cNvCxnSpPr/>
          <p:nvPr/>
        </p:nvCxnSpPr>
        <p:spPr>
          <a:xfrm>
            <a:off x="2359111" y="5279722"/>
            <a:ext cx="0" cy="13280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單箭頭接點 56"/>
          <p:cNvCxnSpPr/>
          <p:nvPr/>
        </p:nvCxnSpPr>
        <p:spPr>
          <a:xfrm flipH="1">
            <a:off x="2359111" y="4077072"/>
            <a:ext cx="1" cy="6178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6269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橢圓 3"/>
          <p:cNvSpPr/>
          <p:nvPr/>
        </p:nvSpPr>
        <p:spPr>
          <a:xfrm>
            <a:off x="5796136" y="260648"/>
            <a:ext cx="2304256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NUGU</a:t>
            </a:r>
          </a:p>
          <a:p>
            <a:pPr algn="ctr"/>
            <a:r>
              <a:rPr lang="en-US" altLang="zh-TW" dirty="0" smtClean="0"/>
              <a:t>Preprocessing</a:t>
            </a:r>
          </a:p>
          <a:p>
            <a:pPr algn="ctr"/>
            <a:r>
              <a:rPr lang="en-US" altLang="zh-TW" dirty="0" smtClean="0"/>
              <a:t>thread</a:t>
            </a:r>
            <a:endParaRPr lang="zh-TW" altLang="en-US" dirty="0"/>
          </a:p>
        </p:txBody>
      </p:sp>
      <p:sp>
        <p:nvSpPr>
          <p:cNvPr id="5" name="橢圓 4"/>
          <p:cNvSpPr/>
          <p:nvPr/>
        </p:nvSpPr>
        <p:spPr>
          <a:xfrm>
            <a:off x="1245987" y="260648"/>
            <a:ext cx="2232248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AUX/MIC</a:t>
            </a:r>
          </a:p>
          <a:p>
            <a:pPr algn="ctr"/>
            <a:r>
              <a:rPr lang="en-US" altLang="zh-TW" dirty="0" smtClean="0"/>
              <a:t>Thread</a:t>
            </a:r>
            <a:endParaRPr lang="zh-TW" altLang="en-US" dirty="0"/>
          </a:p>
        </p:txBody>
      </p:sp>
      <p:sp>
        <p:nvSpPr>
          <p:cNvPr id="6" name="矩形 5"/>
          <p:cNvSpPr/>
          <p:nvPr/>
        </p:nvSpPr>
        <p:spPr>
          <a:xfrm>
            <a:off x="5190513" y="1475492"/>
            <a:ext cx="3489032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vendor.audio.skb.i2s0_owner_is=NUGU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412062" y="1484784"/>
            <a:ext cx="3850926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vendor.audio.skb.i2s0_owner_to_be=NUGU</a:t>
            </a:r>
            <a:endParaRPr lang="zh-TW" altLang="en-US" sz="1600" dirty="0"/>
          </a:p>
        </p:txBody>
      </p:sp>
      <p:sp>
        <p:nvSpPr>
          <p:cNvPr id="8" name="矩形 7"/>
          <p:cNvSpPr/>
          <p:nvPr/>
        </p:nvSpPr>
        <p:spPr>
          <a:xfrm>
            <a:off x="498624" y="2348880"/>
            <a:ext cx="3677802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vendor.audio.skb.i2s0_owner_to_be=AUX</a:t>
            </a:r>
            <a:endParaRPr lang="zh-TW" altLang="en-US" sz="1600" dirty="0"/>
          </a:p>
        </p:txBody>
      </p:sp>
      <p:cxnSp>
        <p:nvCxnSpPr>
          <p:cNvPr id="10" name="直線單箭頭接點 9"/>
          <p:cNvCxnSpPr/>
          <p:nvPr/>
        </p:nvCxnSpPr>
        <p:spPr>
          <a:xfrm flipH="1">
            <a:off x="2337058" y="1823338"/>
            <a:ext cx="934" cy="1149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/>
          <p:cNvSpPr txBox="1"/>
          <p:nvPr/>
        </p:nvSpPr>
        <p:spPr>
          <a:xfrm>
            <a:off x="1758681" y="1938318"/>
            <a:ext cx="1157689" cy="33855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</a:rPr>
              <a:t>AUX-in plug</a:t>
            </a:r>
            <a:endParaRPr lang="zh-TW" altLang="en-US" sz="1600" dirty="0">
              <a:solidFill>
                <a:srgbClr val="0070C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277075" y="3284984"/>
            <a:ext cx="3315908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vendor.audio.skb.i2s0_owner_is=AUX</a:t>
            </a:r>
            <a:endParaRPr lang="zh-TW" altLang="en-US" dirty="0"/>
          </a:p>
        </p:txBody>
      </p:sp>
      <p:cxnSp>
        <p:nvCxnSpPr>
          <p:cNvPr id="15" name="直線單箭頭接點 14"/>
          <p:cNvCxnSpPr>
            <a:endCxn id="16" idx="0"/>
          </p:cNvCxnSpPr>
          <p:nvPr/>
        </p:nvCxnSpPr>
        <p:spPr>
          <a:xfrm>
            <a:off x="6935029" y="1814046"/>
            <a:ext cx="0" cy="46445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/>
          <p:cNvSpPr txBox="1"/>
          <p:nvPr/>
        </p:nvSpPr>
        <p:spPr>
          <a:xfrm>
            <a:off x="5547790" y="2278503"/>
            <a:ext cx="2774477" cy="83099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</a:rPr>
              <a:t>Check property change to AUX.</a:t>
            </a:r>
          </a:p>
          <a:p>
            <a:r>
              <a:rPr lang="en-US" altLang="zh-TW" sz="1600" dirty="0" smtClean="0">
                <a:solidFill>
                  <a:srgbClr val="0070C0"/>
                </a:solidFill>
              </a:rPr>
              <a:t>Call </a:t>
            </a:r>
            <a:r>
              <a:rPr lang="en-US" altLang="zh-TW" sz="1600" dirty="0" err="1" smtClean="0">
                <a:solidFill>
                  <a:srgbClr val="0070C0"/>
                </a:solidFill>
              </a:rPr>
              <a:t>pcm_close</a:t>
            </a:r>
            <a:r>
              <a:rPr lang="en-US" altLang="zh-TW" sz="1600" dirty="0" smtClean="0">
                <a:solidFill>
                  <a:srgbClr val="0070C0"/>
                </a:solidFill>
              </a:rPr>
              <a:t>().</a:t>
            </a:r>
          </a:p>
          <a:p>
            <a:r>
              <a:rPr lang="en-US" altLang="zh-TW" sz="1600" dirty="0" smtClean="0">
                <a:solidFill>
                  <a:srgbClr val="0070C0"/>
                </a:solidFill>
              </a:rPr>
              <a:t>Set prop to notify you close it. </a:t>
            </a:r>
            <a:endParaRPr lang="zh-TW" altLang="en-US" sz="1600" dirty="0">
              <a:solidFill>
                <a:srgbClr val="0070C0"/>
              </a:solidFill>
            </a:endParaRPr>
          </a:p>
        </p:txBody>
      </p:sp>
      <p:cxnSp>
        <p:nvCxnSpPr>
          <p:cNvPr id="19" name="直線單箭頭接點 18"/>
          <p:cNvCxnSpPr/>
          <p:nvPr/>
        </p:nvCxnSpPr>
        <p:spPr>
          <a:xfrm>
            <a:off x="4574679" y="332656"/>
            <a:ext cx="69329" cy="62646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/>
          <p:cNvSpPr txBox="1"/>
          <p:nvPr/>
        </p:nvSpPr>
        <p:spPr>
          <a:xfrm>
            <a:off x="4284574" y="6492226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Time</a:t>
            </a:r>
            <a:endParaRPr lang="zh-TW" altLang="en-US" dirty="0"/>
          </a:p>
        </p:txBody>
      </p:sp>
      <p:cxnSp>
        <p:nvCxnSpPr>
          <p:cNvPr id="22" name="直線單箭頭接點 21"/>
          <p:cNvCxnSpPr/>
          <p:nvPr/>
        </p:nvCxnSpPr>
        <p:spPr>
          <a:xfrm>
            <a:off x="4222287" y="2554297"/>
            <a:ext cx="1170236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22"/>
          <p:cNvSpPr txBox="1"/>
          <p:nvPr/>
        </p:nvSpPr>
        <p:spPr>
          <a:xfrm>
            <a:off x="950287" y="3284984"/>
            <a:ext cx="2774477" cy="83099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</a:rPr>
              <a:t>Check property change to AUX.</a:t>
            </a:r>
          </a:p>
          <a:p>
            <a:r>
              <a:rPr lang="en-US" altLang="zh-TW" sz="1600" dirty="0" smtClean="0">
                <a:solidFill>
                  <a:srgbClr val="0070C0"/>
                </a:solidFill>
              </a:rPr>
              <a:t>Call </a:t>
            </a:r>
            <a:r>
              <a:rPr lang="en-US" altLang="zh-TW" sz="1600" dirty="0" err="1" smtClean="0">
                <a:solidFill>
                  <a:srgbClr val="0070C0"/>
                </a:solidFill>
              </a:rPr>
              <a:t>pcm_open</a:t>
            </a:r>
            <a:r>
              <a:rPr lang="en-US" altLang="zh-TW" sz="1600" dirty="0" smtClean="0">
                <a:solidFill>
                  <a:srgbClr val="0070C0"/>
                </a:solidFill>
              </a:rPr>
              <a:t>(). </a:t>
            </a:r>
          </a:p>
          <a:p>
            <a:r>
              <a:rPr lang="en-US" altLang="zh-TW" sz="1600" dirty="0" smtClean="0">
                <a:solidFill>
                  <a:srgbClr val="0070C0"/>
                </a:solidFill>
              </a:rPr>
              <a:t>Start to play AUX audio</a:t>
            </a:r>
            <a:endParaRPr lang="zh-TW" altLang="en-US" sz="1600" dirty="0"/>
          </a:p>
        </p:txBody>
      </p:sp>
      <p:cxnSp>
        <p:nvCxnSpPr>
          <p:cNvPr id="25" name="直線單箭頭接點 24"/>
          <p:cNvCxnSpPr/>
          <p:nvPr/>
        </p:nvCxnSpPr>
        <p:spPr>
          <a:xfrm>
            <a:off x="2337525" y="2687434"/>
            <a:ext cx="1" cy="5975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單箭頭接點 34"/>
          <p:cNvCxnSpPr/>
          <p:nvPr/>
        </p:nvCxnSpPr>
        <p:spPr>
          <a:xfrm flipH="1">
            <a:off x="3851920" y="3321455"/>
            <a:ext cx="1318461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/>
          <p:cNvSpPr/>
          <p:nvPr/>
        </p:nvSpPr>
        <p:spPr>
          <a:xfrm>
            <a:off x="5190513" y="6258798"/>
            <a:ext cx="3489032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vendor.audio.skb.i2s0_owner_is=NUGU</a:t>
            </a:r>
            <a:endParaRPr lang="zh-TW" altLang="en-US" dirty="0"/>
          </a:p>
        </p:txBody>
      </p:sp>
      <p:sp>
        <p:nvSpPr>
          <p:cNvPr id="29" name="矩形 28"/>
          <p:cNvSpPr/>
          <p:nvPr/>
        </p:nvSpPr>
        <p:spPr>
          <a:xfrm>
            <a:off x="412062" y="5517232"/>
            <a:ext cx="3850927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vendor.audio.skb.i2s0_owner_to_be=NUGU</a:t>
            </a:r>
            <a:endParaRPr lang="zh-TW" altLang="en-US" sz="1600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1651279" y="4293096"/>
            <a:ext cx="1372492" cy="33855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</a:rPr>
              <a:t>AUX-in </a:t>
            </a:r>
            <a:r>
              <a:rPr lang="en-US" altLang="zh-TW" sz="1600" dirty="0" smtClean="0">
                <a:solidFill>
                  <a:srgbClr val="0070C0"/>
                </a:solidFill>
              </a:rPr>
              <a:t>un</a:t>
            </a:r>
            <a:r>
              <a:rPr lang="en-US" altLang="zh-TW" sz="1600" dirty="0" smtClean="0">
                <a:solidFill>
                  <a:srgbClr val="0070C0"/>
                </a:solidFill>
              </a:rPr>
              <a:t>plug</a:t>
            </a:r>
            <a:endParaRPr lang="zh-TW" altLang="en-US" sz="1600" dirty="0">
              <a:solidFill>
                <a:srgbClr val="0070C0"/>
              </a:solidFill>
            </a:endParaRPr>
          </a:p>
        </p:txBody>
      </p:sp>
      <p:cxnSp>
        <p:nvCxnSpPr>
          <p:cNvPr id="9" name="直線單箭頭接點 8"/>
          <p:cNvCxnSpPr>
            <a:endCxn id="30" idx="0"/>
          </p:cNvCxnSpPr>
          <p:nvPr/>
        </p:nvCxnSpPr>
        <p:spPr>
          <a:xfrm flipH="1">
            <a:off x="2337525" y="4115981"/>
            <a:ext cx="2" cy="17711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單箭頭接點 32"/>
          <p:cNvCxnSpPr>
            <a:stCxn id="30" idx="2"/>
            <a:endCxn id="49" idx="0"/>
          </p:cNvCxnSpPr>
          <p:nvPr/>
        </p:nvCxnSpPr>
        <p:spPr>
          <a:xfrm>
            <a:off x="2337525" y="4631650"/>
            <a:ext cx="3825" cy="16550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單箭頭接點 20"/>
          <p:cNvCxnSpPr/>
          <p:nvPr/>
        </p:nvCxnSpPr>
        <p:spPr>
          <a:xfrm flipH="1">
            <a:off x="2337525" y="2276872"/>
            <a:ext cx="1" cy="7200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單箭頭接點 26"/>
          <p:cNvCxnSpPr>
            <a:stCxn id="16" idx="2"/>
            <a:endCxn id="13" idx="0"/>
          </p:cNvCxnSpPr>
          <p:nvPr/>
        </p:nvCxnSpPr>
        <p:spPr>
          <a:xfrm>
            <a:off x="6935029" y="3109500"/>
            <a:ext cx="0" cy="1754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字方塊 48"/>
          <p:cNvSpPr txBox="1"/>
          <p:nvPr/>
        </p:nvSpPr>
        <p:spPr>
          <a:xfrm>
            <a:off x="1275064" y="4797152"/>
            <a:ext cx="2132571" cy="58477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</a:rPr>
              <a:t>Stop to play AUX audio</a:t>
            </a:r>
            <a:r>
              <a:rPr lang="en-US" altLang="zh-TW" sz="1600" dirty="0" smtClean="0">
                <a:solidFill>
                  <a:srgbClr val="0070C0"/>
                </a:solidFill>
              </a:rPr>
              <a:t/>
            </a:r>
            <a:br>
              <a:rPr lang="en-US" altLang="zh-TW" sz="1600" dirty="0" smtClean="0">
                <a:solidFill>
                  <a:srgbClr val="0070C0"/>
                </a:solidFill>
              </a:rPr>
            </a:br>
            <a:r>
              <a:rPr lang="en-US" altLang="zh-TW" sz="1600" dirty="0" smtClean="0">
                <a:solidFill>
                  <a:srgbClr val="0070C0"/>
                </a:solidFill>
              </a:rPr>
              <a:t>Call </a:t>
            </a:r>
            <a:r>
              <a:rPr lang="en-US" altLang="zh-TW" sz="1600" dirty="0" err="1" smtClean="0">
                <a:solidFill>
                  <a:srgbClr val="0070C0"/>
                </a:solidFill>
              </a:rPr>
              <a:t>pcm_close</a:t>
            </a:r>
            <a:r>
              <a:rPr lang="en-US" altLang="zh-TW" sz="1600" dirty="0" smtClean="0">
                <a:solidFill>
                  <a:srgbClr val="0070C0"/>
                </a:solidFill>
              </a:rPr>
              <a:t>(). </a:t>
            </a:r>
            <a:endParaRPr lang="en-US" altLang="zh-TW" sz="1600" dirty="0" smtClean="0">
              <a:solidFill>
                <a:srgbClr val="0070C0"/>
              </a:solidFill>
            </a:endParaRPr>
          </a:p>
        </p:txBody>
      </p:sp>
      <p:cxnSp>
        <p:nvCxnSpPr>
          <p:cNvPr id="50" name="直線單箭頭接點 49"/>
          <p:cNvCxnSpPr>
            <a:stCxn id="49" idx="2"/>
            <a:endCxn id="29" idx="0"/>
          </p:cNvCxnSpPr>
          <p:nvPr/>
        </p:nvCxnSpPr>
        <p:spPr>
          <a:xfrm flipH="1">
            <a:off x="2337526" y="5381927"/>
            <a:ext cx="3824" cy="13530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字方塊 54"/>
          <p:cNvSpPr txBox="1"/>
          <p:nvPr/>
        </p:nvSpPr>
        <p:spPr>
          <a:xfrm>
            <a:off x="5463024" y="5335468"/>
            <a:ext cx="2944011" cy="58477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</a:rPr>
              <a:t>Check property change to </a:t>
            </a:r>
            <a:r>
              <a:rPr lang="en-US" altLang="zh-TW" sz="1600" dirty="0" smtClean="0">
                <a:solidFill>
                  <a:srgbClr val="0070C0"/>
                </a:solidFill>
              </a:rPr>
              <a:t>NUGU</a:t>
            </a:r>
            <a:r>
              <a:rPr lang="en-US" altLang="zh-TW" sz="1600" dirty="0" smtClean="0">
                <a:solidFill>
                  <a:srgbClr val="0070C0"/>
                </a:solidFill>
              </a:rPr>
              <a:t>.</a:t>
            </a:r>
            <a:endParaRPr lang="en-US" altLang="zh-TW" sz="1600" dirty="0" smtClean="0">
              <a:solidFill>
                <a:srgbClr val="0070C0"/>
              </a:solidFill>
            </a:endParaRPr>
          </a:p>
          <a:p>
            <a:r>
              <a:rPr lang="en-US" altLang="zh-TW" sz="1600" dirty="0" smtClean="0">
                <a:solidFill>
                  <a:srgbClr val="0070C0"/>
                </a:solidFill>
              </a:rPr>
              <a:t>Call </a:t>
            </a:r>
            <a:r>
              <a:rPr lang="en-US" altLang="zh-TW" sz="1600" dirty="0" err="1" smtClean="0">
                <a:solidFill>
                  <a:srgbClr val="0070C0"/>
                </a:solidFill>
              </a:rPr>
              <a:t>pcm_open</a:t>
            </a:r>
            <a:r>
              <a:rPr lang="en-US" altLang="zh-TW" sz="1600" dirty="0" smtClean="0">
                <a:solidFill>
                  <a:srgbClr val="0070C0"/>
                </a:solidFill>
              </a:rPr>
              <a:t>(). </a:t>
            </a:r>
            <a:endParaRPr lang="en-US" altLang="zh-TW" sz="1600" dirty="0" smtClean="0">
              <a:solidFill>
                <a:srgbClr val="0070C0"/>
              </a:solidFill>
            </a:endParaRPr>
          </a:p>
        </p:txBody>
      </p:sp>
      <p:cxnSp>
        <p:nvCxnSpPr>
          <p:cNvPr id="56" name="直線單箭頭接點 55"/>
          <p:cNvCxnSpPr/>
          <p:nvPr/>
        </p:nvCxnSpPr>
        <p:spPr>
          <a:xfrm>
            <a:off x="6935029" y="3623538"/>
            <a:ext cx="0" cy="17119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單箭頭接點 57"/>
          <p:cNvCxnSpPr/>
          <p:nvPr/>
        </p:nvCxnSpPr>
        <p:spPr>
          <a:xfrm>
            <a:off x="6935029" y="5920243"/>
            <a:ext cx="0" cy="33855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單箭頭接點 65"/>
          <p:cNvCxnSpPr/>
          <p:nvPr/>
        </p:nvCxnSpPr>
        <p:spPr>
          <a:xfrm>
            <a:off x="4284574" y="5617766"/>
            <a:ext cx="1033445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文字方塊 84"/>
          <p:cNvSpPr txBox="1"/>
          <p:nvPr/>
        </p:nvSpPr>
        <p:spPr>
          <a:xfrm>
            <a:off x="3853831" y="75982"/>
            <a:ext cx="1750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AUX plug-in case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27360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橢圓 3"/>
          <p:cNvSpPr/>
          <p:nvPr/>
        </p:nvSpPr>
        <p:spPr>
          <a:xfrm>
            <a:off x="5796136" y="260648"/>
            <a:ext cx="2304256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NUGU</a:t>
            </a:r>
          </a:p>
          <a:p>
            <a:pPr algn="ctr"/>
            <a:r>
              <a:rPr lang="en-US" altLang="zh-TW" dirty="0" smtClean="0"/>
              <a:t>Preprocessing</a:t>
            </a:r>
          </a:p>
          <a:p>
            <a:pPr algn="ctr"/>
            <a:r>
              <a:rPr lang="en-US" altLang="zh-TW" dirty="0" smtClean="0"/>
              <a:t>thread</a:t>
            </a:r>
            <a:endParaRPr lang="zh-TW" altLang="en-US" dirty="0"/>
          </a:p>
        </p:txBody>
      </p:sp>
      <p:sp>
        <p:nvSpPr>
          <p:cNvPr id="5" name="橢圓 4"/>
          <p:cNvSpPr/>
          <p:nvPr/>
        </p:nvSpPr>
        <p:spPr>
          <a:xfrm>
            <a:off x="1245987" y="260648"/>
            <a:ext cx="2232248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AUX/MIC</a:t>
            </a:r>
          </a:p>
          <a:p>
            <a:pPr algn="ctr"/>
            <a:r>
              <a:rPr lang="en-US" altLang="zh-TW" dirty="0" smtClean="0"/>
              <a:t>Thread</a:t>
            </a:r>
            <a:endParaRPr lang="zh-TW" altLang="en-US" dirty="0"/>
          </a:p>
        </p:txBody>
      </p:sp>
      <p:sp>
        <p:nvSpPr>
          <p:cNvPr id="6" name="矩形 5"/>
          <p:cNvSpPr/>
          <p:nvPr/>
        </p:nvSpPr>
        <p:spPr>
          <a:xfrm>
            <a:off x="5175985" y="1475492"/>
            <a:ext cx="3489032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vendor.audio.skb.i2s0_owner_is=NUGU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395536" y="1484784"/>
            <a:ext cx="3850926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vendor.audio.skb.i2s0_owner_to_be=NUGU</a:t>
            </a:r>
            <a:endParaRPr lang="zh-TW" altLang="en-US" sz="1600" dirty="0"/>
          </a:p>
        </p:txBody>
      </p:sp>
      <p:sp>
        <p:nvSpPr>
          <p:cNvPr id="8" name="矩形 7"/>
          <p:cNvSpPr/>
          <p:nvPr/>
        </p:nvSpPr>
        <p:spPr>
          <a:xfrm>
            <a:off x="482098" y="2348880"/>
            <a:ext cx="3677802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vendor.audio.skb.i2s0_owner_to_be=AUX</a:t>
            </a:r>
            <a:endParaRPr lang="zh-TW" altLang="en-US" sz="1600" dirty="0"/>
          </a:p>
        </p:txBody>
      </p:sp>
      <p:cxnSp>
        <p:nvCxnSpPr>
          <p:cNvPr id="10" name="直線單箭頭接點 9"/>
          <p:cNvCxnSpPr/>
          <p:nvPr/>
        </p:nvCxnSpPr>
        <p:spPr>
          <a:xfrm flipH="1">
            <a:off x="2320532" y="1823338"/>
            <a:ext cx="934" cy="1149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/>
          <p:cNvSpPr txBox="1"/>
          <p:nvPr/>
        </p:nvSpPr>
        <p:spPr>
          <a:xfrm>
            <a:off x="1742155" y="1938318"/>
            <a:ext cx="1157689" cy="33855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</a:rPr>
              <a:t>AUX-in plug</a:t>
            </a:r>
            <a:endParaRPr lang="zh-TW" altLang="en-US" sz="1600" dirty="0">
              <a:solidFill>
                <a:srgbClr val="0070C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262547" y="3058566"/>
            <a:ext cx="3315908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vendor.audio.skb.i2s0_owner_is=AUX</a:t>
            </a:r>
            <a:endParaRPr lang="zh-TW" altLang="en-US" dirty="0"/>
          </a:p>
        </p:txBody>
      </p:sp>
      <p:cxnSp>
        <p:nvCxnSpPr>
          <p:cNvPr id="15" name="直線單箭頭接點 14"/>
          <p:cNvCxnSpPr/>
          <p:nvPr/>
        </p:nvCxnSpPr>
        <p:spPr>
          <a:xfrm>
            <a:off x="6920501" y="1814046"/>
            <a:ext cx="1" cy="46445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/>
          <p:cNvSpPr txBox="1"/>
          <p:nvPr/>
        </p:nvSpPr>
        <p:spPr>
          <a:xfrm>
            <a:off x="5533263" y="2278503"/>
            <a:ext cx="2774477" cy="58477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</a:rPr>
              <a:t>Check property change to AUX.</a:t>
            </a:r>
          </a:p>
          <a:p>
            <a:r>
              <a:rPr lang="en-US" altLang="zh-TW" sz="1600" dirty="0" smtClean="0">
                <a:solidFill>
                  <a:srgbClr val="0070C0"/>
                </a:solidFill>
              </a:rPr>
              <a:t>Call </a:t>
            </a:r>
            <a:r>
              <a:rPr lang="en-US" altLang="zh-TW" sz="1600" dirty="0" err="1" smtClean="0">
                <a:solidFill>
                  <a:srgbClr val="0070C0"/>
                </a:solidFill>
              </a:rPr>
              <a:t>pcm_close</a:t>
            </a:r>
            <a:r>
              <a:rPr lang="en-US" altLang="zh-TW" sz="1600" dirty="0" smtClean="0">
                <a:solidFill>
                  <a:srgbClr val="0070C0"/>
                </a:solidFill>
              </a:rPr>
              <a:t>(). </a:t>
            </a:r>
            <a:endParaRPr lang="zh-TW" altLang="en-US" sz="1600" dirty="0">
              <a:solidFill>
                <a:srgbClr val="0070C0"/>
              </a:solidFill>
            </a:endParaRPr>
          </a:p>
        </p:txBody>
      </p:sp>
      <p:cxnSp>
        <p:nvCxnSpPr>
          <p:cNvPr id="19" name="直線單箭頭接點 18"/>
          <p:cNvCxnSpPr/>
          <p:nvPr/>
        </p:nvCxnSpPr>
        <p:spPr>
          <a:xfrm>
            <a:off x="4574679" y="332656"/>
            <a:ext cx="69329" cy="62646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/>
          <p:cNvSpPr txBox="1"/>
          <p:nvPr/>
        </p:nvSpPr>
        <p:spPr>
          <a:xfrm>
            <a:off x="4284574" y="6492226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Time</a:t>
            </a:r>
            <a:endParaRPr lang="zh-TW" altLang="en-US" dirty="0"/>
          </a:p>
        </p:txBody>
      </p:sp>
      <p:cxnSp>
        <p:nvCxnSpPr>
          <p:cNvPr id="22" name="直線單箭頭接點 21"/>
          <p:cNvCxnSpPr/>
          <p:nvPr/>
        </p:nvCxnSpPr>
        <p:spPr>
          <a:xfrm>
            <a:off x="4222287" y="2554297"/>
            <a:ext cx="1170236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22"/>
          <p:cNvSpPr txBox="1"/>
          <p:nvPr/>
        </p:nvSpPr>
        <p:spPr>
          <a:xfrm>
            <a:off x="933761" y="2924944"/>
            <a:ext cx="2774477" cy="83099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</a:rPr>
              <a:t>Check property change to AUX.</a:t>
            </a:r>
          </a:p>
          <a:p>
            <a:r>
              <a:rPr lang="en-US" altLang="zh-TW" sz="1600" dirty="0" smtClean="0">
                <a:solidFill>
                  <a:srgbClr val="0070C0"/>
                </a:solidFill>
              </a:rPr>
              <a:t>Call </a:t>
            </a:r>
            <a:r>
              <a:rPr lang="en-US" altLang="zh-TW" sz="1600" dirty="0" err="1" smtClean="0">
                <a:solidFill>
                  <a:srgbClr val="0070C0"/>
                </a:solidFill>
              </a:rPr>
              <a:t>pcm_open</a:t>
            </a:r>
            <a:r>
              <a:rPr lang="en-US" altLang="zh-TW" sz="1600" dirty="0" smtClean="0">
                <a:solidFill>
                  <a:srgbClr val="0070C0"/>
                </a:solidFill>
              </a:rPr>
              <a:t>(). </a:t>
            </a:r>
          </a:p>
          <a:p>
            <a:r>
              <a:rPr lang="en-US" altLang="zh-TW" sz="1600" dirty="0" smtClean="0">
                <a:solidFill>
                  <a:srgbClr val="0070C0"/>
                </a:solidFill>
              </a:rPr>
              <a:t>Start to play AUX audio</a:t>
            </a:r>
            <a:endParaRPr lang="zh-TW" altLang="en-US" sz="1600" dirty="0"/>
          </a:p>
        </p:txBody>
      </p:sp>
      <p:cxnSp>
        <p:nvCxnSpPr>
          <p:cNvPr id="25" name="直線單箭頭接點 24"/>
          <p:cNvCxnSpPr/>
          <p:nvPr/>
        </p:nvCxnSpPr>
        <p:spPr>
          <a:xfrm>
            <a:off x="2320999" y="2687434"/>
            <a:ext cx="1" cy="237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單箭頭接點 34"/>
          <p:cNvCxnSpPr/>
          <p:nvPr/>
        </p:nvCxnSpPr>
        <p:spPr>
          <a:xfrm flipH="1">
            <a:off x="3915448" y="3140968"/>
            <a:ext cx="1318461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/>
          <p:cNvSpPr/>
          <p:nvPr/>
        </p:nvSpPr>
        <p:spPr>
          <a:xfrm>
            <a:off x="5039281" y="5589240"/>
            <a:ext cx="3762441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vendor.audio.skb.i2s0_owner_is=KARAOKE</a:t>
            </a:r>
            <a:endParaRPr lang="zh-TW" altLang="en-US" dirty="0"/>
          </a:p>
        </p:txBody>
      </p:sp>
      <p:sp>
        <p:nvSpPr>
          <p:cNvPr id="29" name="矩形 28"/>
          <p:cNvSpPr/>
          <p:nvPr/>
        </p:nvSpPr>
        <p:spPr>
          <a:xfrm>
            <a:off x="258832" y="4869160"/>
            <a:ext cx="4124335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vendor.audio.skb.i2s0_owner_to_be=KARAOKE</a:t>
            </a:r>
            <a:endParaRPr lang="zh-TW" altLang="en-US" sz="1600" dirty="0"/>
          </a:p>
        </p:txBody>
      </p:sp>
      <p:cxnSp>
        <p:nvCxnSpPr>
          <p:cNvPr id="9" name="直線單箭頭接點 8"/>
          <p:cNvCxnSpPr>
            <a:stCxn id="23" idx="2"/>
            <a:endCxn id="49" idx="0"/>
          </p:cNvCxnSpPr>
          <p:nvPr/>
        </p:nvCxnSpPr>
        <p:spPr>
          <a:xfrm flipH="1">
            <a:off x="2320999" y="3755941"/>
            <a:ext cx="1" cy="17711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單箭頭接點 20"/>
          <p:cNvCxnSpPr/>
          <p:nvPr/>
        </p:nvCxnSpPr>
        <p:spPr>
          <a:xfrm flipH="1">
            <a:off x="2320999" y="2276872"/>
            <a:ext cx="1" cy="7200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單箭頭接點 26"/>
          <p:cNvCxnSpPr/>
          <p:nvPr/>
        </p:nvCxnSpPr>
        <p:spPr>
          <a:xfrm flipH="1">
            <a:off x="6920501" y="2863278"/>
            <a:ext cx="1" cy="1952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字方塊 48"/>
          <p:cNvSpPr txBox="1"/>
          <p:nvPr/>
        </p:nvSpPr>
        <p:spPr>
          <a:xfrm>
            <a:off x="1277957" y="3933056"/>
            <a:ext cx="2086084" cy="83099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</a:rPr>
              <a:t>Karaoke is enabled</a:t>
            </a:r>
            <a:br>
              <a:rPr lang="en-US" altLang="zh-TW" sz="1600" dirty="0" smtClean="0">
                <a:solidFill>
                  <a:srgbClr val="0070C0"/>
                </a:solidFill>
              </a:rPr>
            </a:br>
            <a:r>
              <a:rPr lang="en-US" altLang="zh-TW" sz="1600" dirty="0" smtClean="0">
                <a:solidFill>
                  <a:srgbClr val="0070C0"/>
                </a:solidFill>
              </a:rPr>
              <a:t>Stop to play AUX audio</a:t>
            </a:r>
            <a:r>
              <a:rPr lang="en-US" altLang="zh-TW" sz="1600" dirty="0">
                <a:solidFill>
                  <a:srgbClr val="0070C0"/>
                </a:solidFill>
              </a:rPr>
              <a:t/>
            </a:r>
            <a:br>
              <a:rPr lang="en-US" altLang="zh-TW" sz="1600" dirty="0">
                <a:solidFill>
                  <a:srgbClr val="0070C0"/>
                </a:solidFill>
              </a:rPr>
            </a:br>
            <a:r>
              <a:rPr lang="en-US" altLang="zh-TW" sz="1600" dirty="0">
                <a:solidFill>
                  <a:srgbClr val="0070C0"/>
                </a:solidFill>
              </a:rPr>
              <a:t>Call </a:t>
            </a:r>
            <a:r>
              <a:rPr lang="en-US" altLang="zh-TW" sz="1600" dirty="0" err="1" smtClean="0">
                <a:solidFill>
                  <a:srgbClr val="0070C0"/>
                </a:solidFill>
              </a:rPr>
              <a:t>pcm_close</a:t>
            </a:r>
            <a:r>
              <a:rPr lang="en-US" altLang="zh-TW" sz="1600" dirty="0" smtClean="0">
                <a:solidFill>
                  <a:srgbClr val="0070C0"/>
                </a:solidFill>
              </a:rPr>
              <a:t>(). </a:t>
            </a:r>
            <a:endParaRPr lang="en-US" altLang="zh-TW" sz="1600" dirty="0">
              <a:solidFill>
                <a:srgbClr val="0070C0"/>
              </a:solidFill>
            </a:endParaRPr>
          </a:p>
        </p:txBody>
      </p:sp>
      <p:cxnSp>
        <p:nvCxnSpPr>
          <p:cNvPr id="50" name="直線單箭頭接點 49"/>
          <p:cNvCxnSpPr/>
          <p:nvPr/>
        </p:nvCxnSpPr>
        <p:spPr>
          <a:xfrm>
            <a:off x="2320999" y="4764053"/>
            <a:ext cx="1" cy="10510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字方塊 54"/>
          <p:cNvSpPr txBox="1"/>
          <p:nvPr/>
        </p:nvSpPr>
        <p:spPr>
          <a:xfrm>
            <a:off x="4932040" y="4797152"/>
            <a:ext cx="3976923" cy="58477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</a:rPr>
              <a:t>Check property change to </a:t>
            </a:r>
            <a:r>
              <a:rPr lang="en-US" altLang="zh-TW" sz="1600" dirty="0" smtClean="0">
                <a:solidFill>
                  <a:srgbClr val="0070C0"/>
                </a:solidFill>
              </a:rPr>
              <a:t>KARAOKE.</a:t>
            </a:r>
            <a:endParaRPr lang="en-US" altLang="zh-TW" sz="1600" dirty="0" smtClean="0">
              <a:solidFill>
                <a:srgbClr val="0070C0"/>
              </a:solidFill>
            </a:endParaRPr>
          </a:p>
          <a:p>
            <a:r>
              <a:rPr lang="en-US" altLang="zh-TW" sz="1600" dirty="0" smtClean="0">
                <a:solidFill>
                  <a:srgbClr val="0070C0"/>
                </a:solidFill>
              </a:rPr>
              <a:t>Set prop to notify that you know and agree it.</a:t>
            </a:r>
            <a:endParaRPr lang="en-US" altLang="zh-TW" sz="1600" dirty="0" smtClean="0">
              <a:solidFill>
                <a:srgbClr val="0070C0"/>
              </a:solidFill>
            </a:endParaRPr>
          </a:p>
        </p:txBody>
      </p:sp>
      <p:cxnSp>
        <p:nvCxnSpPr>
          <p:cNvPr id="56" name="直線單箭頭接點 55"/>
          <p:cNvCxnSpPr>
            <a:stCxn id="13" idx="2"/>
            <a:endCxn id="55" idx="0"/>
          </p:cNvCxnSpPr>
          <p:nvPr/>
        </p:nvCxnSpPr>
        <p:spPr>
          <a:xfrm>
            <a:off x="6920501" y="3397120"/>
            <a:ext cx="1" cy="1400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單箭頭接點 57"/>
          <p:cNvCxnSpPr>
            <a:endCxn id="39" idx="0"/>
          </p:cNvCxnSpPr>
          <p:nvPr/>
        </p:nvCxnSpPr>
        <p:spPr>
          <a:xfrm>
            <a:off x="6913237" y="5381927"/>
            <a:ext cx="7265" cy="20731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單箭頭接點 65"/>
          <p:cNvCxnSpPr/>
          <p:nvPr/>
        </p:nvCxnSpPr>
        <p:spPr>
          <a:xfrm>
            <a:off x="4383167" y="4919262"/>
            <a:ext cx="548873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文字方塊 84"/>
          <p:cNvSpPr txBox="1"/>
          <p:nvPr/>
        </p:nvSpPr>
        <p:spPr>
          <a:xfrm>
            <a:off x="3478235" y="64878"/>
            <a:ext cx="24817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AUX plug-in case and</a:t>
            </a:r>
          </a:p>
          <a:p>
            <a:r>
              <a:rPr lang="en-US" altLang="zh-TW" dirty="0"/>
              <a:t>t</a:t>
            </a:r>
            <a:r>
              <a:rPr lang="en-US" altLang="zh-TW" dirty="0" smtClean="0"/>
              <a:t>hen Karaoke is enabled </a:t>
            </a:r>
            <a:endParaRPr lang="zh-TW" altLang="en-US" dirty="0"/>
          </a:p>
        </p:txBody>
      </p:sp>
      <p:sp>
        <p:nvSpPr>
          <p:cNvPr id="44" name="文字方塊 43"/>
          <p:cNvSpPr txBox="1"/>
          <p:nvPr/>
        </p:nvSpPr>
        <p:spPr>
          <a:xfrm>
            <a:off x="710494" y="5520134"/>
            <a:ext cx="3221010" cy="83099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rgbClr val="0070C0"/>
                </a:solidFill>
              </a:rPr>
              <a:t>Check property change to </a:t>
            </a:r>
            <a:r>
              <a:rPr lang="en-US" altLang="zh-TW" sz="1600" dirty="0" smtClean="0">
                <a:solidFill>
                  <a:srgbClr val="0070C0"/>
                </a:solidFill>
              </a:rPr>
              <a:t>KARAOKE.</a:t>
            </a:r>
            <a:endParaRPr lang="en-US" altLang="zh-TW" sz="1600" dirty="0">
              <a:solidFill>
                <a:srgbClr val="0070C0"/>
              </a:solidFill>
            </a:endParaRPr>
          </a:p>
          <a:p>
            <a:r>
              <a:rPr lang="en-US" altLang="zh-TW" sz="1600" dirty="0" smtClean="0">
                <a:solidFill>
                  <a:srgbClr val="0070C0"/>
                </a:solidFill>
              </a:rPr>
              <a:t>Call </a:t>
            </a:r>
            <a:r>
              <a:rPr lang="en-US" altLang="zh-TW" sz="1600" dirty="0" err="1">
                <a:solidFill>
                  <a:srgbClr val="0070C0"/>
                </a:solidFill>
              </a:rPr>
              <a:t>pcm_open</a:t>
            </a:r>
            <a:r>
              <a:rPr lang="en-US" altLang="zh-TW" sz="1600" dirty="0">
                <a:solidFill>
                  <a:srgbClr val="0070C0"/>
                </a:solidFill>
              </a:rPr>
              <a:t>(). </a:t>
            </a:r>
            <a:endParaRPr lang="en-US" altLang="zh-TW" sz="1600" dirty="0" smtClean="0">
              <a:solidFill>
                <a:srgbClr val="0070C0"/>
              </a:solidFill>
            </a:endParaRPr>
          </a:p>
          <a:p>
            <a:r>
              <a:rPr lang="en-US" altLang="zh-TW" sz="1600" dirty="0" smtClean="0">
                <a:solidFill>
                  <a:srgbClr val="0070C0"/>
                </a:solidFill>
              </a:rPr>
              <a:t>Start to play KARAOKE MIC</a:t>
            </a:r>
            <a:endParaRPr lang="en-US" altLang="zh-TW" sz="1600" dirty="0">
              <a:solidFill>
                <a:srgbClr val="0070C0"/>
              </a:solidFill>
            </a:endParaRPr>
          </a:p>
        </p:txBody>
      </p:sp>
      <p:cxnSp>
        <p:nvCxnSpPr>
          <p:cNvPr id="45" name="直線單箭頭接點 44"/>
          <p:cNvCxnSpPr/>
          <p:nvPr/>
        </p:nvCxnSpPr>
        <p:spPr>
          <a:xfrm flipH="1">
            <a:off x="3972616" y="5716502"/>
            <a:ext cx="1070610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單箭頭接點 47"/>
          <p:cNvCxnSpPr/>
          <p:nvPr/>
        </p:nvCxnSpPr>
        <p:spPr>
          <a:xfrm flipH="1">
            <a:off x="2320999" y="5207714"/>
            <a:ext cx="1" cy="31242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9147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橢圓 29"/>
          <p:cNvSpPr/>
          <p:nvPr/>
        </p:nvSpPr>
        <p:spPr>
          <a:xfrm>
            <a:off x="5968590" y="82294"/>
            <a:ext cx="2304256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NUGU</a:t>
            </a:r>
          </a:p>
          <a:p>
            <a:pPr algn="ctr"/>
            <a:r>
              <a:rPr lang="en-US" altLang="zh-TW" dirty="0" smtClean="0"/>
              <a:t>Preprocessing</a:t>
            </a:r>
          </a:p>
          <a:p>
            <a:pPr algn="ctr"/>
            <a:r>
              <a:rPr lang="en-US" altLang="zh-TW" dirty="0" smtClean="0"/>
              <a:t>thread</a:t>
            </a:r>
            <a:endParaRPr lang="zh-TW" altLang="en-US" dirty="0"/>
          </a:p>
        </p:txBody>
      </p:sp>
      <p:sp>
        <p:nvSpPr>
          <p:cNvPr id="31" name="橢圓 30"/>
          <p:cNvSpPr/>
          <p:nvPr/>
        </p:nvSpPr>
        <p:spPr>
          <a:xfrm>
            <a:off x="860188" y="92733"/>
            <a:ext cx="2232248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AUX/MIC</a:t>
            </a:r>
          </a:p>
          <a:p>
            <a:pPr algn="ctr"/>
            <a:r>
              <a:rPr lang="en-US" altLang="zh-TW" dirty="0" smtClean="0"/>
              <a:t>Thread</a:t>
            </a:r>
            <a:endParaRPr lang="zh-TW" altLang="en-US" dirty="0"/>
          </a:p>
        </p:txBody>
      </p:sp>
      <p:sp>
        <p:nvSpPr>
          <p:cNvPr id="32" name="矩形 31"/>
          <p:cNvSpPr/>
          <p:nvPr/>
        </p:nvSpPr>
        <p:spPr>
          <a:xfrm>
            <a:off x="5141371" y="1332057"/>
            <a:ext cx="3489032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vendor.audio.skb.i2s0_owner_is=NUGU</a:t>
            </a:r>
            <a:endParaRPr lang="zh-TW" altLang="en-US" dirty="0"/>
          </a:p>
        </p:txBody>
      </p:sp>
      <p:sp>
        <p:nvSpPr>
          <p:cNvPr id="33" name="矩形 32"/>
          <p:cNvSpPr/>
          <p:nvPr/>
        </p:nvSpPr>
        <p:spPr>
          <a:xfrm>
            <a:off x="406731" y="1341349"/>
            <a:ext cx="3850926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vendor.audio.skb.i2s0_owner_to_be=NUGU</a:t>
            </a:r>
            <a:endParaRPr lang="zh-TW" altLang="en-US" sz="1600" dirty="0"/>
          </a:p>
        </p:txBody>
      </p:sp>
      <p:sp>
        <p:nvSpPr>
          <p:cNvPr id="34" name="矩形 33"/>
          <p:cNvSpPr/>
          <p:nvPr/>
        </p:nvSpPr>
        <p:spPr>
          <a:xfrm>
            <a:off x="493293" y="2157712"/>
            <a:ext cx="3677802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vendor.audio.skb.i2s0_owner_to_be=AUX</a:t>
            </a:r>
            <a:endParaRPr lang="zh-TW" altLang="en-US" sz="1600" dirty="0"/>
          </a:p>
        </p:txBody>
      </p:sp>
      <p:cxnSp>
        <p:nvCxnSpPr>
          <p:cNvPr id="35" name="直線單箭頭接點 34"/>
          <p:cNvCxnSpPr/>
          <p:nvPr/>
        </p:nvCxnSpPr>
        <p:spPr>
          <a:xfrm>
            <a:off x="2332194" y="1679903"/>
            <a:ext cx="0" cy="7664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字方塊 35"/>
          <p:cNvSpPr txBox="1"/>
          <p:nvPr/>
        </p:nvSpPr>
        <p:spPr>
          <a:xfrm>
            <a:off x="1753350" y="1756549"/>
            <a:ext cx="1157689" cy="33855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</a:rPr>
              <a:t>AUX-in plug</a:t>
            </a:r>
            <a:endParaRPr lang="zh-TW" altLang="en-US" sz="1600" dirty="0">
              <a:solidFill>
                <a:srgbClr val="0070C0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227933" y="2781509"/>
            <a:ext cx="3315908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vendor.audio.skb.i2s0_owner_is=AUX</a:t>
            </a:r>
            <a:endParaRPr lang="zh-TW" altLang="en-US" dirty="0"/>
          </a:p>
        </p:txBody>
      </p:sp>
      <p:cxnSp>
        <p:nvCxnSpPr>
          <p:cNvPr id="38" name="直線單箭頭接點 37"/>
          <p:cNvCxnSpPr>
            <a:endCxn id="39" idx="0"/>
          </p:cNvCxnSpPr>
          <p:nvPr/>
        </p:nvCxnSpPr>
        <p:spPr>
          <a:xfrm>
            <a:off x="6876932" y="1670611"/>
            <a:ext cx="8956" cy="3908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字方塊 38"/>
          <p:cNvSpPr txBox="1"/>
          <p:nvPr/>
        </p:nvSpPr>
        <p:spPr>
          <a:xfrm>
            <a:off x="5498649" y="2061429"/>
            <a:ext cx="2774477" cy="58477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</a:rPr>
              <a:t>Check property change to AUX.</a:t>
            </a:r>
          </a:p>
          <a:p>
            <a:r>
              <a:rPr lang="en-US" altLang="zh-TW" sz="1600" dirty="0" smtClean="0">
                <a:solidFill>
                  <a:srgbClr val="0070C0"/>
                </a:solidFill>
              </a:rPr>
              <a:t>Call </a:t>
            </a:r>
            <a:r>
              <a:rPr lang="en-US" altLang="zh-TW" sz="1600" dirty="0" err="1" smtClean="0">
                <a:solidFill>
                  <a:srgbClr val="0070C0"/>
                </a:solidFill>
              </a:rPr>
              <a:t>pcm_close</a:t>
            </a:r>
            <a:r>
              <a:rPr lang="en-US" altLang="zh-TW" sz="1600" dirty="0" smtClean="0">
                <a:solidFill>
                  <a:srgbClr val="0070C0"/>
                </a:solidFill>
              </a:rPr>
              <a:t>(). </a:t>
            </a:r>
          </a:p>
        </p:txBody>
      </p:sp>
      <p:sp>
        <p:nvSpPr>
          <p:cNvPr id="40" name="矩形 39"/>
          <p:cNvSpPr/>
          <p:nvPr/>
        </p:nvSpPr>
        <p:spPr>
          <a:xfrm>
            <a:off x="493293" y="3438292"/>
            <a:ext cx="3677802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vendor.audio.skb.i2s0_owner_to_be=AUX</a:t>
            </a:r>
            <a:endParaRPr lang="zh-TW" altLang="en-US" sz="1600" dirty="0"/>
          </a:p>
        </p:txBody>
      </p:sp>
      <p:cxnSp>
        <p:nvCxnSpPr>
          <p:cNvPr id="41" name="直線單箭頭接點 40"/>
          <p:cNvCxnSpPr/>
          <p:nvPr/>
        </p:nvCxnSpPr>
        <p:spPr>
          <a:xfrm>
            <a:off x="4574679" y="332656"/>
            <a:ext cx="69329" cy="62646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字方塊 41"/>
          <p:cNvSpPr txBox="1"/>
          <p:nvPr/>
        </p:nvSpPr>
        <p:spPr>
          <a:xfrm>
            <a:off x="4284574" y="6492226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Time</a:t>
            </a:r>
            <a:endParaRPr lang="zh-TW" altLang="en-US" dirty="0"/>
          </a:p>
        </p:txBody>
      </p:sp>
      <p:cxnSp>
        <p:nvCxnSpPr>
          <p:cNvPr id="43" name="直線單箭頭接點 42"/>
          <p:cNvCxnSpPr/>
          <p:nvPr/>
        </p:nvCxnSpPr>
        <p:spPr>
          <a:xfrm>
            <a:off x="4258898" y="2178999"/>
            <a:ext cx="1177198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字方塊 43"/>
          <p:cNvSpPr txBox="1"/>
          <p:nvPr/>
        </p:nvSpPr>
        <p:spPr>
          <a:xfrm>
            <a:off x="944956" y="2709501"/>
            <a:ext cx="2774477" cy="58477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</a:rPr>
              <a:t>Check property change to AUX.</a:t>
            </a:r>
          </a:p>
          <a:p>
            <a:r>
              <a:rPr lang="en-US" altLang="zh-TW" sz="1600" dirty="0" smtClean="0">
                <a:solidFill>
                  <a:srgbClr val="0070C0"/>
                </a:solidFill>
              </a:rPr>
              <a:t>Call </a:t>
            </a:r>
            <a:r>
              <a:rPr lang="en-US" altLang="zh-TW" sz="1600" dirty="0" err="1" smtClean="0">
                <a:solidFill>
                  <a:srgbClr val="0070C0"/>
                </a:solidFill>
              </a:rPr>
              <a:t>pcm_open</a:t>
            </a:r>
            <a:r>
              <a:rPr lang="en-US" altLang="zh-TW" sz="1600" dirty="0" smtClean="0">
                <a:solidFill>
                  <a:srgbClr val="0070C0"/>
                </a:solidFill>
              </a:rPr>
              <a:t>(). </a:t>
            </a:r>
          </a:p>
        </p:txBody>
      </p:sp>
      <p:cxnSp>
        <p:nvCxnSpPr>
          <p:cNvPr id="45" name="直線單箭頭接點 44"/>
          <p:cNvCxnSpPr/>
          <p:nvPr/>
        </p:nvCxnSpPr>
        <p:spPr>
          <a:xfrm>
            <a:off x="2332194" y="2496266"/>
            <a:ext cx="1" cy="3485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單箭頭接點 45"/>
          <p:cNvCxnSpPr/>
          <p:nvPr/>
        </p:nvCxnSpPr>
        <p:spPr>
          <a:xfrm flipH="1">
            <a:off x="3923928" y="2853517"/>
            <a:ext cx="1211790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/>
          <p:cNvSpPr/>
          <p:nvPr/>
        </p:nvSpPr>
        <p:spPr>
          <a:xfrm>
            <a:off x="4940996" y="3924345"/>
            <a:ext cx="3889783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vendor.audio.skb.i2s0_owner_is=NUGUCALL</a:t>
            </a:r>
            <a:endParaRPr lang="zh-TW" altLang="en-US" dirty="0"/>
          </a:p>
        </p:txBody>
      </p:sp>
      <p:cxnSp>
        <p:nvCxnSpPr>
          <p:cNvPr id="48" name="直線單箭頭接點 47"/>
          <p:cNvCxnSpPr>
            <a:endCxn id="49" idx="0"/>
          </p:cNvCxnSpPr>
          <p:nvPr/>
        </p:nvCxnSpPr>
        <p:spPr>
          <a:xfrm flipH="1">
            <a:off x="6885888" y="3120063"/>
            <a:ext cx="5880" cy="8420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字方塊 48"/>
          <p:cNvSpPr txBox="1"/>
          <p:nvPr/>
        </p:nvSpPr>
        <p:spPr>
          <a:xfrm>
            <a:off x="5879907" y="3204265"/>
            <a:ext cx="2011961" cy="58477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</a:rPr>
              <a:t>NUGUCALL </a:t>
            </a:r>
            <a:r>
              <a:rPr lang="en-US" altLang="zh-TW" sz="1600" dirty="0" smtClean="0">
                <a:solidFill>
                  <a:srgbClr val="0070C0"/>
                </a:solidFill>
              </a:rPr>
              <a:t>coming in</a:t>
            </a:r>
          </a:p>
          <a:p>
            <a:r>
              <a:rPr lang="en-US" altLang="zh-TW" sz="1600" dirty="0" smtClean="0">
                <a:solidFill>
                  <a:srgbClr val="0070C0"/>
                </a:solidFill>
              </a:rPr>
              <a:t>Directly set property</a:t>
            </a:r>
            <a:endParaRPr lang="zh-TW" altLang="en-US" sz="1600" dirty="0">
              <a:solidFill>
                <a:srgbClr val="0070C0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79512" y="4662428"/>
            <a:ext cx="4305365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sz="1600" dirty="0" smtClean="0"/>
              <a:t>vendor.audio.skb.i2s0_owner_to_be=NUGUCALL</a:t>
            </a:r>
            <a:endParaRPr lang="zh-TW" altLang="en-US" sz="1600" dirty="0"/>
          </a:p>
        </p:txBody>
      </p:sp>
      <p:sp>
        <p:nvSpPr>
          <p:cNvPr id="51" name="文字方塊 50"/>
          <p:cNvSpPr txBox="1"/>
          <p:nvPr/>
        </p:nvSpPr>
        <p:spPr>
          <a:xfrm>
            <a:off x="658018" y="3942348"/>
            <a:ext cx="3348353" cy="58477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</a:rPr>
              <a:t>Check property change to NUGUCALL.</a:t>
            </a:r>
          </a:p>
          <a:p>
            <a:r>
              <a:rPr lang="en-US" altLang="zh-TW" sz="1600" dirty="0" smtClean="0">
                <a:solidFill>
                  <a:srgbClr val="0070C0"/>
                </a:solidFill>
              </a:rPr>
              <a:t>Call </a:t>
            </a:r>
            <a:r>
              <a:rPr lang="en-US" altLang="zh-TW" sz="1600" dirty="0" err="1" smtClean="0">
                <a:solidFill>
                  <a:srgbClr val="0070C0"/>
                </a:solidFill>
              </a:rPr>
              <a:t>pcm_close</a:t>
            </a:r>
            <a:r>
              <a:rPr lang="en-US" altLang="zh-TW" sz="1600" dirty="0" smtClean="0">
                <a:solidFill>
                  <a:srgbClr val="0070C0"/>
                </a:solidFill>
              </a:rPr>
              <a:t>(). </a:t>
            </a:r>
            <a:r>
              <a:rPr lang="en-US" altLang="zh-TW" sz="1600" dirty="0" smtClean="0"/>
              <a:t> </a:t>
            </a:r>
            <a:endParaRPr lang="zh-TW" altLang="en-US" sz="1600" dirty="0"/>
          </a:p>
        </p:txBody>
      </p:sp>
      <p:cxnSp>
        <p:nvCxnSpPr>
          <p:cNvPr id="52" name="直線單箭頭接點 51"/>
          <p:cNvCxnSpPr/>
          <p:nvPr/>
        </p:nvCxnSpPr>
        <p:spPr>
          <a:xfrm flipH="1">
            <a:off x="4067944" y="4077653"/>
            <a:ext cx="821919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單箭頭接點 52"/>
          <p:cNvCxnSpPr>
            <a:stCxn id="40" idx="2"/>
            <a:endCxn id="51" idx="0"/>
          </p:cNvCxnSpPr>
          <p:nvPr/>
        </p:nvCxnSpPr>
        <p:spPr>
          <a:xfrm>
            <a:off x="2332194" y="3776846"/>
            <a:ext cx="1" cy="16550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字方塊 53"/>
          <p:cNvSpPr txBox="1"/>
          <p:nvPr/>
        </p:nvSpPr>
        <p:spPr>
          <a:xfrm>
            <a:off x="5211711" y="4653136"/>
            <a:ext cx="3348353" cy="58477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</a:rPr>
              <a:t>Check property change to NUGUCALL.</a:t>
            </a:r>
          </a:p>
          <a:p>
            <a:r>
              <a:rPr lang="en-US" altLang="zh-TW" sz="1600" dirty="0" smtClean="0">
                <a:solidFill>
                  <a:srgbClr val="0070C0"/>
                </a:solidFill>
              </a:rPr>
              <a:t>Call </a:t>
            </a:r>
            <a:r>
              <a:rPr lang="en-US" altLang="zh-TW" sz="1600" dirty="0" err="1" smtClean="0">
                <a:solidFill>
                  <a:srgbClr val="0070C0"/>
                </a:solidFill>
              </a:rPr>
              <a:t>pcm_open</a:t>
            </a:r>
            <a:r>
              <a:rPr lang="en-US" altLang="zh-TW" sz="1600" dirty="0" smtClean="0">
                <a:solidFill>
                  <a:srgbClr val="0070C0"/>
                </a:solidFill>
              </a:rPr>
              <a:t>(). </a:t>
            </a:r>
          </a:p>
        </p:txBody>
      </p:sp>
      <p:cxnSp>
        <p:nvCxnSpPr>
          <p:cNvPr id="55" name="直線單箭頭接點 54"/>
          <p:cNvCxnSpPr/>
          <p:nvPr/>
        </p:nvCxnSpPr>
        <p:spPr>
          <a:xfrm>
            <a:off x="4484877" y="4725725"/>
            <a:ext cx="650841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字方塊 55"/>
          <p:cNvSpPr txBox="1"/>
          <p:nvPr/>
        </p:nvSpPr>
        <p:spPr>
          <a:xfrm>
            <a:off x="3382435" y="262389"/>
            <a:ext cx="24538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AUX plug case and then </a:t>
            </a:r>
          </a:p>
          <a:p>
            <a:r>
              <a:rPr lang="en-US" altLang="zh-TW" dirty="0" smtClean="0"/>
              <a:t>NUCUCALL coming in</a:t>
            </a:r>
            <a:endParaRPr lang="zh-TW" altLang="en-US" dirty="0"/>
          </a:p>
        </p:txBody>
      </p:sp>
      <p:cxnSp>
        <p:nvCxnSpPr>
          <p:cNvPr id="59" name="直線單箭頭接點 58"/>
          <p:cNvCxnSpPr/>
          <p:nvPr/>
        </p:nvCxnSpPr>
        <p:spPr>
          <a:xfrm flipH="1">
            <a:off x="2332194" y="2095103"/>
            <a:ext cx="1" cy="6260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單箭頭接點 62"/>
          <p:cNvCxnSpPr>
            <a:endCxn id="40" idx="0"/>
          </p:cNvCxnSpPr>
          <p:nvPr/>
        </p:nvCxnSpPr>
        <p:spPr>
          <a:xfrm flipH="1">
            <a:off x="2332194" y="3294276"/>
            <a:ext cx="2" cy="14401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單箭頭接點 67"/>
          <p:cNvCxnSpPr/>
          <p:nvPr/>
        </p:nvCxnSpPr>
        <p:spPr>
          <a:xfrm flipH="1">
            <a:off x="6885887" y="2646204"/>
            <a:ext cx="1" cy="13530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單箭頭接點 73"/>
          <p:cNvCxnSpPr/>
          <p:nvPr/>
        </p:nvCxnSpPr>
        <p:spPr>
          <a:xfrm>
            <a:off x="6885887" y="3789040"/>
            <a:ext cx="0" cy="13530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單箭頭接點 77"/>
          <p:cNvCxnSpPr>
            <a:stCxn id="51" idx="2"/>
            <a:endCxn id="50" idx="0"/>
          </p:cNvCxnSpPr>
          <p:nvPr/>
        </p:nvCxnSpPr>
        <p:spPr>
          <a:xfrm>
            <a:off x="2332195" y="4527123"/>
            <a:ext cx="0" cy="13530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單箭頭接點 80"/>
          <p:cNvCxnSpPr>
            <a:endCxn id="54" idx="0"/>
          </p:cNvCxnSpPr>
          <p:nvPr/>
        </p:nvCxnSpPr>
        <p:spPr>
          <a:xfrm>
            <a:off x="6885887" y="4262899"/>
            <a:ext cx="1" cy="3902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矩形 97"/>
          <p:cNvSpPr/>
          <p:nvPr/>
        </p:nvSpPr>
        <p:spPr>
          <a:xfrm>
            <a:off x="5141371" y="5805264"/>
            <a:ext cx="3489032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vendor.audio.skb.i2s0_owner_is=NUGU</a:t>
            </a:r>
            <a:endParaRPr lang="zh-TW" altLang="en-US" dirty="0"/>
          </a:p>
        </p:txBody>
      </p:sp>
      <p:sp>
        <p:nvSpPr>
          <p:cNvPr id="101" name="文字方塊 100"/>
          <p:cNvSpPr txBox="1"/>
          <p:nvPr/>
        </p:nvSpPr>
        <p:spPr>
          <a:xfrm>
            <a:off x="4933237" y="5373216"/>
            <a:ext cx="3905300" cy="33855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</a:rPr>
              <a:t>NUGUCALL</a:t>
            </a:r>
            <a:r>
              <a:rPr lang="en-US" altLang="zh-TW" sz="1600" dirty="0">
                <a:solidFill>
                  <a:srgbClr val="0070C0"/>
                </a:solidFill>
              </a:rPr>
              <a:t> </a:t>
            </a:r>
            <a:r>
              <a:rPr lang="en-US" altLang="zh-TW" sz="1600" dirty="0" smtClean="0">
                <a:solidFill>
                  <a:srgbClr val="0070C0"/>
                </a:solidFill>
              </a:rPr>
              <a:t>is end and still own</a:t>
            </a:r>
            <a:r>
              <a:rPr lang="en-US" altLang="zh-TW" sz="1600" dirty="0">
                <a:solidFill>
                  <a:srgbClr val="0070C0"/>
                </a:solidFill>
              </a:rPr>
              <a:t> </a:t>
            </a:r>
            <a:r>
              <a:rPr lang="en-US" altLang="zh-TW" sz="1600" dirty="0" err="1" smtClean="0">
                <a:solidFill>
                  <a:srgbClr val="0070C0"/>
                </a:solidFill>
              </a:rPr>
              <a:t>pcm_open</a:t>
            </a:r>
            <a:r>
              <a:rPr lang="en-US" altLang="zh-TW" sz="1600" dirty="0" smtClean="0">
                <a:solidFill>
                  <a:srgbClr val="0070C0"/>
                </a:solidFill>
              </a:rPr>
              <a:t>(). </a:t>
            </a:r>
            <a:endParaRPr lang="en-US" altLang="zh-TW" sz="1600" dirty="0" smtClean="0">
              <a:solidFill>
                <a:srgbClr val="0070C0"/>
              </a:solidFill>
            </a:endParaRPr>
          </a:p>
        </p:txBody>
      </p:sp>
      <p:cxnSp>
        <p:nvCxnSpPr>
          <p:cNvPr id="107" name="直線單箭頭接點 106"/>
          <p:cNvCxnSpPr/>
          <p:nvPr/>
        </p:nvCxnSpPr>
        <p:spPr>
          <a:xfrm flipH="1">
            <a:off x="6885887" y="5237911"/>
            <a:ext cx="1" cy="13530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線單箭頭接點 109"/>
          <p:cNvCxnSpPr/>
          <p:nvPr/>
        </p:nvCxnSpPr>
        <p:spPr>
          <a:xfrm>
            <a:off x="6885887" y="5711770"/>
            <a:ext cx="0" cy="934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文字方塊 112"/>
          <p:cNvSpPr txBox="1"/>
          <p:nvPr/>
        </p:nvSpPr>
        <p:spPr>
          <a:xfrm>
            <a:off x="860188" y="5796553"/>
            <a:ext cx="2944011" cy="58477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</a:rPr>
              <a:t>Check property change to </a:t>
            </a:r>
            <a:r>
              <a:rPr lang="en-US" altLang="zh-TW" sz="1600" dirty="0" smtClean="0">
                <a:solidFill>
                  <a:srgbClr val="0070C0"/>
                </a:solidFill>
              </a:rPr>
              <a:t>NUGU.</a:t>
            </a:r>
          </a:p>
          <a:p>
            <a:r>
              <a:rPr lang="en-US" altLang="zh-TW" sz="1600" dirty="0" smtClean="0">
                <a:solidFill>
                  <a:srgbClr val="0070C0"/>
                </a:solidFill>
              </a:rPr>
              <a:t>Set property to AUX </a:t>
            </a:r>
            <a:endParaRPr lang="en-US" altLang="zh-TW" sz="1600" dirty="0" smtClean="0">
              <a:solidFill>
                <a:srgbClr val="0070C0"/>
              </a:solidFill>
            </a:endParaRPr>
          </a:p>
        </p:txBody>
      </p:sp>
      <p:cxnSp>
        <p:nvCxnSpPr>
          <p:cNvPr id="118" name="直線單箭頭接點 117"/>
          <p:cNvCxnSpPr>
            <a:stCxn id="50" idx="2"/>
            <a:endCxn id="113" idx="0"/>
          </p:cNvCxnSpPr>
          <p:nvPr/>
        </p:nvCxnSpPr>
        <p:spPr>
          <a:xfrm flipH="1">
            <a:off x="2332194" y="5000982"/>
            <a:ext cx="1" cy="79557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線單箭頭接點 121"/>
          <p:cNvCxnSpPr/>
          <p:nvPr/>
        </p:nvCxnSpPr>
        <p:spPr>
          <a:xfrm flipH="1">
            <a:off x="3859871" y="5949280"/>
            <a:ext cx="1238064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肘形接點 146"/>
          <p:cNvCxnSpPr>
            <a:stCxn id="113" idx="2"/>
            <a:endCxn id="36" idx="1"/>
          </p:cNvCxnSpPr>
          <p:nvPr/>
        </p:nvCxnSpPr>
        <p:spPr>
          <a:xfrm rot="5400000" flipH="1">
            <a:off x="-184979" y="3864155"/>
            <a:ext cx="4455502" cy="578844"/>
          </a:xfrm>
          <a:prstGeom prst="bentConnector4">
            <a:avLst>
              <a:gd name="adj1" fmla="val -5131"/>
              <a:gd name="adj2" fmla="val 385566"/>
            </a:avLst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1886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270</Words>
  <Application>Microsoft Office PowerPoint</Application>
  <PresentationFormat>如螢幕大小 (4:3)</PresentationFormat>
  <Paragraphs>99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Office 佈景主題</vt:lpstr>
      <vt:lpstr>PowerPoint 簡報</vt:lpstr>
      <vt:lpstr>PowerPoint 簡報</vt:lpstr>
      <vt:lpstr>PowerPoint 簡報</vt:lpstr>
      <vt:lpstr>PowerPoint 簡報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翁智鴻</dc:creator>
  <cp:lastModifiedBy>翁智鴻</cp:lastModifiedBy>
  <cp:revision>11</cp:revision>
  <dcterms:created xsi:type="dcterms:W3CDTF">2020-12-08T06:39:49Z</dcterms:created>
  <dcterms:modified xsi:type="dcterms:W3CDTF">2020-12-09T11:41:10Z</dcterms:modified>
</cp:coreProperties>
</file>