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757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915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158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7825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4997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633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3980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49737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4135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7498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8848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2523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0EF5BE-062E-407D-81B3-880C6031CFB6}" type="datetimeFigureOut">
              <a:rPr lang="zh-TW" altLang="en-US" smtClean="0"/>
              <a:t>2020/12/9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5449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橢圓 3"/>
          <p:cNvSpPr/>
          <p:nvPr/>
        </p:nvSpPr>
        <p:spPr>
          <a:xfrm>
            <a:off x="5796136" y="260648"/>
            <a:ext cx="2304256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NUGU</a:t>
            </a:r>
          </a:p>
          <a:p>
            <a:pPr algn="ctr"/>
            <a:r>
              <a:rPr lang="en-US" altLang="zh-TW" dirty="0"/>
              <a:t>Preprocessing</a:t>
            </a:r>
          </a:p>
          <a:p>
            <a:pPr algn="ctr"/>
            <a:r>
              <a:rPr lang="en-US" altLang="zh-TW" dirty="0"/>
              <a:t>thread</a:t>
            </a:r>
            <a:endParaRPr lang="zh-TW" altLang="en-US" dirty="0"/>
          </a:p>
        </p:txBody>
      </p:sp>
      <p:sp>
        <p:nvSpPr>
          <p:cNvPr id="5" name="橢圓 4"/>
          <p:cNvSpPr/>
          <p:nvPr/>
        </p:nvSpPr>
        <p:spPr>
          <a:xfrm>
            <a:off x="1245987" y="260648"/>
            <a:ext cx="2232248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AUX/MIC</a:t>
            </a:r>
          </a:p>
          <a:p>
            <a:pPr algn="ctr"/>
            <a:r>
              <a:rPr lang="en-US" altLang="zh-TW" dirty="0"/>
              <a:t>Thread</a:t>
            </a:r>
            <a:endParaRPr lang="zh-TW" altLang="en-US" dirty="0"/>
          </a:p>
        </p:txBody>
      </p:sp>
      <p:sp>
        <p:nvSpPr>
          <p:cNvPr id="20" name="文字方塊 19"/>
          <p:cNvSpPr txBox="1"/>
          <p:nvPr/>
        </p:nvSpPr>
        <p:spPr>
          <a:xfrm>
            <a:off x="4295705" y="5445224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Time</a:t>
            </a:r>
            <a:endParaRPr lang="zh-TW" altLang="en-US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6208550" y="1799548"/>
            <a:ext cx="1965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NUGUCALL coming</a:t>
            </a:r>
            <a:endParaRPr lang="zh-TW" altLang="en-US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826228" y="1799548"/>
            <a:ext cx="1693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AUX plug detect</a:t>
            </a:r>
            <a:endParaRPr lang="zh-TW" altLang="en-US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323528" y="2771636"/>
            <a:ext cx="284321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dirty="0"/>
              <a:t>Check </a:t>
            </a:r>
            <a:r>
              <a:rPr lang="en-US" altLang="zh-TW" sz="1600" dirty="0"/>
              <a:t>i2s0_owner_is</a:t>
            </a:r>
            <a:r>
              <a:rPr lang="en-US" altLang="zh-TW" dirty="0"/>
              <a:t> is NUGU</a:t>
            </a:r>
            <a:endParaRPr lang="zh-TW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179512" y="3532029"/>
            <a:ext cx="2987230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1600" dirty="0"/>
              <a:t>Thread context switch by OS</a:t>
            </a:r>
            <a:br>
              <a:rPr lang="en-US" altLang="zh-TW" sz="1600" dirty="0"/>
            </a:br>
            <a:r>
              <a:rPr lang="en-US" altLang="zh-TW" sz="1600" dirty="0"/>
              <a:t>(context </a:t>
            </a:r>
            <a:r>
              <a:rPr lang="en-US" altLang="zh-TW" sz="1600" dirty="0" err="1"/>
              <a:t>switch:Thread</a:t>
            </a:r>
            <a:r>
              <a:rPr lang="en-US" altLang="zh-TW" sz="1600" dirty="0"/>
              <a:t> stop and switch to another thread)</a:t>
            </a:r>
            <a:endParaRPr lang="zh-TW" altLang="en-US" sz="1600" dirty="0"/>
          </a:p>
        </p:txBody>
      </p:sp>
      <p:sp>
        <p:nvSpPr>
          <p:cNvPr id="26" name="矩形 25"/>
          <p:cNvSpPr/>
          <p:nvPr/>
        </p:nvSpPr>
        <p:spPr>
          <a:xfrm>
            <a:off x="179512" y="4759980"/>
            <a:ext cx="2808312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1600" dirty="0"/>
              <a:t>So set i2s0_owner_to_be=AUX  </a:t>
            </a:r>
            <a:endParaRPr lang="zh-TW" altLang="en-US" sz="1600" dirty="0"/>
          </a:p>
        </p:txBody>
      </p:sp>
      <p:sp>
        <p:nvSpPr>
          <p:cNvPr id="37" name="文字方塊 36"/>
          <p:cNvSpPr txBox="1"/>
          <p:nvPr/>
        </p:nvSpPr>
        <p:spPr>
          <a:xfrm>
            <a:off x="6063483" y="2770132"/>
            <a:ext cx="2679708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/>
              <a:t>Check i2s0_owner_is is NUGU</a:t>
            </a:r>
            <a:endParaRPr lang="zh-TW" altLang="en-US" sz="1600" dirty="0"/>
          </a:p>
        </p:txBody>
      </p:sp>
      <p:sp>
        <p:nvSpPr>
          <p:cNvPr id="41" name="矩形 40"/>
          <p:cNvSpPr/>
          <p:nvPr/>
        </p:nvSpPr>
        <p:spPr>
          <a:xfrm>
            <a:off x="6063483" y="3645024"/>
            <a:ext cx="3080517" cy="10772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1600" dirty="0"/>
              <a:t>Set i2s0_owner_to_be=</a:t>
            </a:r>
            <a:r>
              <a:rPr lang="en-US" altLang="zh-TW" sz="1600" dirty="0" err="1"/>
              <a:t>NUGUCALL</a:t>
            </a:r>
            <a:endParaRPr lang="en-US" altLang="zh-TW" sz="1600" dirty="0"/>
          </a:p>
          <a:p>
            <a:endParaRPr lang="en-US" altLang="zh-TW" sz="1600" dirty="0"/>
          </a:p>
          <a:p>
            <a:r>
              <a:rPr lang="en-US" altLang="zh-TW" sz="1600" dirty="0" err="1">
                <a:solidFill>
                  <a:srgbClr val="FF0000"/>
                </a:solidFill>
              </a:rPr>
              <a:t>I2s0_owner_is</a:t>
            </a:r>
            <a:r>
              <a:rPr lang="en-US" altLang="zh-TW" sz="1600" dirty="0">
                <a:solidFill>
                  <a:srgbClr val="FF0000"/>
                </a:solidFill>
              </a:rPr>
              <a:t>=</a:t>
            </a:r>
            <a:r>
              <a:rPr lang="en-US" altLang="zh-TW" sz="1600" dirty="0" err="1">
                <a:solidFill>
                  <a:srgbClr val="FF0000"/>
                </a:solidFill>
              </a:rPr>
              <a:t>NUGUCALL</a:t>
            </a:r>
            <a:r>
              <a:rPr lang="en-US" altLang="zh-TW" sz="1600" dirty="0">
                <a:solidFill>
                  <a:srgbClr val="FF0000"/>
                </a:solidFill>
              </a:rPr>
              <a:t> (maximum delay is </a:t>
            </a:r>
            <a:r>
              <a:rPr lang="en-US" altLang="zh-TW" sz="1600" dirty="0" err="1">
                <a:solidFill>
                  <a:srgbClr val="FF0000"/>
                </a:solidFill>
              </a:rPr>
              <a:t>200ms</a:t>
            </a:r>
            <a:r>
              <a:rPr lang="en-US" altLang="zh-TW" sz="1600" dirty="0">
                <a:solidFill>
                  <a:srgbClr val="FF0000"/>
                </a:solidFill>
              </a:rPr>
              <a:t>)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cxnSp>
        <p:nvCxnSpPr>
          <p:cNvPr id="28" name="直線單箭頭接點 27"/>
          <p:cNvCxnSpPr/>
          <p:nvPr/>
        </p:nvCxnSpPr>
        <p:spPr>
          <a:xfrm>
            <a:off x="4609342" y="620688"/>
            <a:ext cx="11132" cy="48245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單箭頭接點 29"/>
          <p:cNvCxnSpPr>
            <a:stCxn id="21" idx="3"/>
            <a:endCxn id="37" idx="1"/>
          </p:cNvCxnSpPr>
          <p:nvPr/>
        </p:nvCxnSpPr>
        <p:spPr>
          <a:xfrm flipV="1">
            <a:off x="3166742" y="2939409"/>
            <a:ext cx="2896741" cy="16893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單箭頭接點 31"/>
          <p:cNvCxnSpPr>
            <a:stCxn id="41" idx="1"/>
            <a:endCxn id="45" idx="3"/>
          </p:cNvCxnSpPr>
          <p:nvPr/>
        </p:nvCxnSpPr>
        <p:spPr>
          <a:xfrm flipH="1" flipV="1">
            <a:off x="5848920" y="3818067"/>
            <a:ext cx="214563" cy="3655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3584383" y="1537938"/>
            <a:ext cx="1990417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400" dirty="0"/>
              <a:t>i2s0_owner_is=NUGU</a:t>
            </a:r>
            <a:br>
              <a:rPr lang="en-US" altLang="zh-TW" sz="1400" dirty="0"/>
            </a:br>
            <a:r>
              <a:rPr lang="en-US" altLang="zh-TW" sz="1400" dirty="0"/>
              <a:t>i2s0_owner_to_be=NUG</a:t>
            </a:r>
            <a:endParaRPr lang="zh-TW" altLang="en-US" sz="1400" dirty="0"/>
          </a:p>
        </p:txBody>
      </p:sp>
      <p:sp>
        <p:nvSpPr>
          <p:cNvPr id="45" name="矩形 44"/>
          <p:cNvSpPr/>
          <p:nvPr/>
        </p:nvSpPr>
        <p:spPr>
          <a:xfrm>
            <a:off x="3392029" y="3556457"/>
            <a:ext cx="2456891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400" dirty="0" err="1"/>
              <a:t>i2s0_owner_is</a:t>
            </a:r>
            <a:r>
              <a:rPr lang="en-US" altLang="zh-TW" sz="1400" dirty="0"/>
              <a:t>=</a:t>
            </a:r>
            <a:r>
              <a:rPr lang="en-US" altLang="zh-TW" sz="1400" b="1" dirty="0" err="1">
                <a:solidFill>
                  <a:srgbClr val="FF0000"/>
                </a:solidFill>
              </a:rPr>
              <a:t>NUGUCALL</a:t>
            </a:r>
            <a:br>
              <a:rPr lang="en-US" altLang="zh-TW" sz="1400" dirty="0"/>
            </a:br>
            <a:r>
              <a:rPr lang="en-US" altLang="zh-TW" sz="1400" dirty="0"/>
              <a:t>i2s0_owner_to_be=NUGUCALL</a:t>
            </a:r>
            <a:endParaRPr lang="zh-TW" altLang="en-US" sz="1400" dirty="0"/>
          </a:p>
        </p:txBody>
      </p:sp>
      <p:sp>
        <p:nvSpPr>
          <p:cNvPr id="49" name="矩形 48"/>
          <p:cNvSpPr/>
          <p:nvPr/>
        </p:nvSpPr>
        <p:spPr>
          <a:xfrm>
            <a:off x="3484130" y="4679832"/>
            <a:ext cx="2190921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400" dirty="0" err="1"/>
              <a:t>i2s0_owner_is</a:t>
            </a:r>
            <a:r>
              <a:rPr lang="en-US" altLang="zh-TW" sz="1400" dirty="0"/>
              <a:t>=</a:t>
            </a:r>
            <a:r>
              <a:rPr lang="en-US" altLang="zh-TW" sz="1400" b="1" dirty="0">
                <a:solidFill>
                  <a:srgbClr val="FF0000"/>
                </a:solidFill>
              </a:rPr>
              <a:t> </a:t>
            </a:r>
            <a:r>
              <a:rPr lang="en-US" altLang="zh-TW" sz="1400" b="1" dirty="0" err="1">
                <a:solidFill>
                  <a:srgbClr val="FF0000"/>
                </a:solidFill>
              </a:rPr>
              <a:t>NUGUCALL</a:t>
            </a:r>
            <a:br>
              <a:rPr lang="en-US" altLang="zh-TW" sz="1400" dirty="0"/>
            </a:br>
            <a:r>
              <a:rPr lang="en-US" altLang="zh-TW" sz="1400" dirty="0"/>
              <a:t>i2s0_owner_to_be=AUX</a:t>
            </a:r>
            <a:endParaRPr lang="zh-TW" altLang="en-US" sz="1400" dirty="0"/>
          </a:p>
        </p:txBody>
      </p:sp>
      <p:cxnSp>
        <p:nvCxnSpPr>
          <p:cNvPr id="42" name="直線單箭頭接點 41"/>
          <p:cNvCxnSpPr>
            <a:stCxn id="26" idx="3"/>
            <a:endCxn id="49" idx="1"/>
          </p:cNvCxnSpPr>
          <p:nvPr/>
        </p:nvCxnSpPr>
        <p:spPr>
          <a:xfrm>
            <a:off x="2987824" y="4929257"/>
            <a:ext cx="496306" cy="121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字方塊 49"/>
          <p:cNvSpPr txBox="1"/>
          <p:nvPr/>
        </p:nvSpPr>
        <p:spPr>
          <a:xfrm>
            <a:off x="333412" y="5814556"/>
            <a:ext cx="31547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/>
              <a:t>If(i2s0_owner_is==NUGU){</a:t>
            </a:r>
            <a:br>
              <a:rPr lang="en-US" altLang="zh-TW" sz="1400" dirty="0"/>
            </a:br>
            <a:r>
              <a:rPr lang="en-US" altLang="zh-TW" sz="1400" dirty="0"/>
              <a:t>  ---&gt; context switch causes delay</a:t>
            </a:r>
            <a:br>
              <a:rPr lang="en-US" altLang="zh-TW" sz="1400" dirty="0"/>
            </a:br>
            <a:r>
              <a:rPr lang="en-US" altLang="zh-TW" sz="1400" dirty="0"/>
              <a:t>  </a:t>
            </a:r>
            <a:r>
              <a:rPr lang="en-US" altLang="zh-TW" sz="1400" dirty="0" err="1"/>
              <a:t>propert_set</a:t>
            </a:r>
            <a:r>
              <a:rPr lang="en-US" altLang="zh-TW" sz="1400" dirty="0"/>
              <a:t>(i2s0_owner_to_be,”AUX”)</a:t>
            </a:r>
            <a:br>
              <a:rPr lang="en-US" altLang="zh-TW" sz="1400" dirty="0"/>
            </a:br>
            <a:r>
              <a:rPr lang="en-US" altLang="zh-TW" sz="1400" dirty="0"/>
              <a:t>}</a:t>
            </a:r>
            <a:endParaRPr lang="zh-TW" altLang="en-US" sz="1400" dirty="0"/>
          </a:p>
        </p:txBody>
      </p:sp>
      <p:sp>
        <p:nvSpPr>
          <p:cNvPr id="54" name="文字方塊 53"/>
          <p:cNvSpPr txBox="1"/>
          <p:nvPr/>
        </p:nvSpPr>
        <p:spPr>
          <a:xfrm>
            <a:off x="5255568" y="5814556"/>
            <a:ext cx="38884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/>
              <a:t>If(i2s0_owner_is==NUGU){</a:t>
            </a:r>
            <a:br>
              <a:rPr lang="en-US" altLang="zh-TW" sz="1400" dirty="0"/>
            </a:br>
            <a:r>
              <a:rPr lang="en-US" altLang="zh-TW" sz="1400" dirty="0"/>
              <a:t>  </a:t>
            </a:r>
            <a:r>
              <a:rPr lang="en-US" altLang="zh-TW" sz="1400" dirty="0" err="1"/>
              <a:t>propert_set</a:t>
            </a:r>
            <a:r>
              <a:rPr lang="en-US" altLang="zh-TW" sz="1400" dirty="0"/>
              <a:t>(i2s0_owner_to_be,”NUGUCALL”)</a:t>
            </a:r>
            <a:br>
              <a:rPr lang="en-US" altLang="zh-TW" sz="1400" dirty="0"/>
            </a:br>
            <a:r>
              <a:rPr lang="en-US" altLang="zh-TW" sz="1400" dirty="0"/>
              <a:t>}</a:t>
            </a:r>
            <a:endParaRPr lang="zh-TW" altLang="en-US" sz="1400" dirty="0"/>
          </a:p>
        </p:txBody>
      </p:sp>
      <p:cxnSp>
        <p:nvCxnSpPr>
          <p:cNvPr id="52" name="直線單箭頭接點 51"/>
          <p:cNvCxnSpPr/>
          <p:nvPr/>
        </p:nvCxnSpPr>
        <p:spPr>
          <a:xfrm flipH="1">
            <a:off x="1745135" y="2168880"/>
            <a:ext cx="1" cy="6012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單箭頭接點 57"/>
          <p:cNvCxnSpPr>
            <a:stCxn id="21" idx="2"/>
          </p:cNvCxnSpPr>
          <p:nvPr/>
        </p:nvCxnSpPr>
        <p:spPr>
          <a:xfrm>
            <a:off x="1745135" y="3140968"/>
            <a:ext cx="0" cy="39106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單箭頭接點 59"/>
          <p:cNvCxnSpPr/>
          <p:nvPr/>
        </p:nvCxnSpPr>
        <p:spPr>
          <a:xfrm>
            <a:off x="1744201" y="4368919"/>
            <a:ext cx="0" cy="39106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單箭頭接點 60"/>
          <p:cNvCxnSpPr/>
          <p:nvPr/>
        </p:nvCxnSpPr>
        <p:spPr>
          <a:xfrm flipH="1">
            <a:off x="7291138" y="2140530"/>
            <a:ext cx="1" cy="6012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單箭頭接點 61"/>
          <p:cNvCxnSpPr/>
          <p:nvPr/>
        </p:nvCxnSpPr>
        <p:spPr>
          <a:xfrm flipH="1">
            <a:off x="7291140" y="3121979"/>
            <a:ext cx="1" cy="52304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40">
            <a:extLst>
              <a:ext uri="{FF2B5EF4-FFF2-40B4-BE49-F238E27FC236}">
                <a16:creationId xmlns:a16="http://schemas.microsoft.com/office/drawing/2014/main" id="{08D2D9E7-66CC-4151-BEB5-0639D66C44BB}"/>
              </a:ext>
            </a:extLst>
          </p:cNvPr>
          <p:cNvSpPr/>
          <p:nvPr/>
        </p:nvSpPr>
        <p:spPr>
          <a:xfrm>
            <a:off x="5745686" y="4941442"/>
            <a:ext cx="3368795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1600" dirty="0">
                <a:solidFill>
                  <a:srgbClr val="FF0000"/>
                </a:solidFill>
              </a:rPr>
              <a:t>NUGU </a:t>
            </a:r>
            <a:r>
              <a:rPr lang="en-US" altLang="zh-TW" sz="1600" dirty="0" err="1">
                <a:solidFill>
                  <a:srgbClr val="FF0000"/>
                </a:solidFill>
              </a:rPr>
              <a:t>Preprcessing</a:t>
            </a:r>
            <a:r>
              <a:rPr lang="en-US" altLang="zh-TW" sz="1600" dirty="0">
                <a:solidFill>
                  <a:srgbClr val="FF0000"/>
                </a:solidFill>
              </a:rPr>
              <a:t> change </a:t>
            </a:r>
            <a:r>
              <a:rPr lang="en-US" altLang="zh-TW" sz="1600" dirty="0" err="1">
                <a:solidFill>
                  <a:srgbClr val="FF0000"/>
                </a:solidFill>
              </a:rPr>
              <a:t>i2s0_owner_to_be</a:t>
            </a:r>
            <a:r>
              <a:rPr lang="en-US" altLang="zh-TW" sz="1600" dirty="0">
                <a:solidFill>
                  <a:srgbClr val="FF0000"/>
                </a:solidFill>
              </a:rPr>
              <a:t> = </a:t>
            </a:r>
            <a:r>
              <a:rPr lang="en-US" altLang="zh-TW" sz="1600" dirty="0" err="1">
                <a:solidFill>
                  <a:srgbClr val="FF0000"/>
                </a:solidFill>
              </a:rPr>
              <a:t>NUGUCALL</a:t>
            </a:r>
            <a:r>
              <a:rPr lang="en-US" altLang="zh-TW" sz="1600" dirty="0">
                <a:solidFill>
                  <a:srgbClr val="FF0000"/>
                </a:solidFill>
              </a:rPr>
              <a:t>,</a:t>
            </a:r>
          </a:p>
          <a:p>
            <a:r>
              <a:rPr lang="en-US" altLang="zh-TW" sz="1600" dirty="0">
                <a:solidFill>
                  <a:srgbClr val="FF0000"/>
                </a:solidFill>
              </a:rPr>
              <a:t>* Doesn’t accept except </a:t>
            </a:r>
            <a:r>
              <a:rPr lang="en-US" altLang="zh-TW" sz="1600" dirty="0" err="1">
                <a:solidFill>
                  <a:srgbClr val="FF0000"/>
                </a:solidFill>
              </a:rPr>
              <a:t>NUGUCALL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123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橢圓 3"/>
          <p:cNvSpPr/>
          <p:nvPr/>
        </p:nvSpPr>
        <p:spPr>
          <a:xfrm>
            <a:off x="5796136" y="260648"/>
            <a:ext cx="2304256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NUGU</a:t>
            </a:r>
          </a:p>
          <a:p>
            <a:pPr algn="ctr"/>
            <a:r>
              <a:rPr lang="en-US" altLang="zh-TW" dirty="0"/>
              <a:t>Preprocessing</a:t>
            </a:r>
          </a:p>
          <a:p>
            <a:pPr algn="ctr"/>
            <a:r>
              <a:rPr lang="en-US" altLang="zh-TW" dirty="0"/>
              <a:t>thread</a:t>
            </a:r>
            <a:endParaRPr lang="zh-TW" altLang="en-US" dirty="0"/>
          </a:p>
        </p:txBody>
      </p:sp>
      <p:sp>
        <p:nvSpPr>
          <p:cNvPr id="5" name="橢圓 4"/>
          <p:cNvSpPr/>
          <p:nvPr/>
        </p:nvSpPr>
        <p:spPr>
          <a:xfrm>
            <a:off x="1245987" y="260648"/>
            <a:ext cx="2232248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AUX/MIC</a:t>
            </a:r>
          </a:p>
          <a:p>
            <a:pPr algn="ctr"/>
            <a:r>
              <a:rPr lang="en-US" altLang="zh-TW" dirty="0"/>
              <a:t>Thread</a:t>
            </a:r>
            <a:endParaRPr lang="zh-TW" altLang="en-US" dirty="0"/>
          </a:p>
        </p:txBody>
      </p:sp>
      <p:sp>
        <p:nvSpPr>
          <p:cNvPr id="20" name="文字方塊 19"/>
          <p:cNvSpPr txBox="1"/>
          <p:nvPr/>
        </p:nvSpPr>
        <p:spPr>
          <a:xfrm>
            <a:off x="4254821" y="6427572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Time</a:t>
            </a:r>
            <a:endParaRPr lang="zh-TW" altLang="en-US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6208550" y="1367500"/>
            <a:ext cx="1965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NUGUCALL coming</a:t>
            </a:r>
            <a:endParaRPr lang="zh-TW" altLang="en-US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826228" y="1367500"/>
            <a:ext cx="1693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AUX plug detect</a:t>
            </a:r>
            <a:endParaRPr lang="zh-TW" altLang="en-US" dirty="0"/>
          </a:p>
        </p:txBody>
      </p:sp>
      <p:sp>
        <p:nvSpPr>
          <p:cNvPr id="21" name="文字方塊 20"/>
          <p:cNvSpPr txBox="1"/>
          <p:nvPr/>
        </p:nvSpPr>
        <p:spPr>
          <a:xfrm>
            <a:off x="323528" y="2339588"/>
            <a:ext cx="284321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dirty="0"/>
              <a:t>Check </a:t>
            </a:r>
            <a:r>
              <a:rPr lang="en-US" altLang="zh-TW" sz="1600" dirty="0"/>
              <a:t>i2s0_owner_is</a:t>
            </a:r>
            <a:r>
              <a:rPr lang="en-US" altLang="zh-TW" dirty="0"/>
              <a:t> is NUGU</a:t>
            </a:r>
            <a:endParaRPr lang="zh-TW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179512" y="3099981"/>
            <a:ext cx="2987230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1600" dirty="0"/>
              <a:t>Thread context switch by OS</a:t>
            </a:r>
            <a:br>
              <a:rPr lang="en-US" altLang="zh-TW" sz="1600" dirty="0"/>
            </a:br>
            <a:r>
              <a:rPr lang="en-US" altLang="zh-TW" sz="1600" dirty="0"/>
              <a:t>(context </a:t>
            </a:r>
            <a:r>
              <a:rPr lang="en-US" altLang="zh-TW" sz="1600" dirty="0" err="1"/>
              <a:t>switch:Thread</a:t>
            </a:r>
            <a:r>
              <a:rPr lang="en-US" altLang="zh-TW" sz="1600" dirty="0"/>
              <a:t> stop and switch to another thread)</a:t>
            </a:r>
            <a:endParaRPr lang="zh-TW" altLang="en-US" sz="1600" dirty="0"/>
          </a:p>
        </p:txBody>
      </p:sp>
      <p:sp>
        <p:nvSpPr>
          <p:cNvPr id="26" name="矩形 25"/>
          <p:cNvSpPr/>
          <p:nvPr/>
        </p:nvSpPr>
        <p:spPr>
          <a:xfrm>
            <a:off x="179512" y="4327932"/>
            <a:ext cx="2808312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1600" dirty="0"/>
              <a:t>So set i2s0_owner_to_be=AUX  </a:t>
            </a:r>
            <a:endParaRPr lang="zh-TW" altLang="en-US" sz="1600" dirty="0"/>
          </a:p>
        </p:txBody>
      </p:sp>
      <p:sp>
        <p:nvSpPr>
          <p:cNvPr id="37" name="文字方塊 36"/>
          <p:cNvSpPr txBox="1"/>
          <p:nvPr/>
        </p:nvSpPr>
        <p:spPr>
          <a:xfrm>
            <a:off x="6063483" y="2338084"/>
            <a:ext cx="2679708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/>
              <a:t>Check i2s0_owner_is is NUGU</a:t>
            </a:r>
            <a:endParaRPr lang="zh-TW" altLang="en-US" sz="1600" dirty="0"/>
          </a:p>
        </p:txBody>
      </p:sp>
      <p:sp>
        <p:nvSpPr>
          <p:cNvPr id="41" name="矩形 40"/>
          <p:cNvSpPr/>
          <p:nvPr/>
        </p:nvSpPr>
        <p:spPr>
          <a:xfrm>
            <a:off x="6074207" y="2993668"/>
            <a:ext cx="3080517" cy="10772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1600" dirty="0"/>
              <a:t>Set i2s0_owner_to_be=</a:t>
            </a:r>
            <a:r>
              <a:rPr lang="en-US" altLang="zh-TW" sz="1600" dirty="0" err="1"/>
              <a:t>NUGUCALL</a:t>
            </a:r>
            <a:endParaRPr lang="en-US" altLang="zh-TW" sz="1600" dirty="0"/>
          </a:p>
          <a:p>
            <a:endParaRPr lang="en-US" altLang="zh-TW" sz="1600" dirty="0"/>
          </a:p>
          <a:p>
            <a:r>
              <a:rPr lang="en-US" altLang="zh-TW" sz="1600" dirty="0" err="1">
                <a:solidFill>
                  <a:srgbClr val="FF0000"/>
                </a:solidFill>
              </a:rPr>
              <a:t>I2s0_owner_is</a:t>
            </a:r>
            <a:r>
              <a:rPr lang="en-US" altLang="zh-TW" sz="1600" dirty="0">
                <a:solidFill>
                  <a:srgbClr val="FF0000"/>
                </a:solidFill>
              </a:rPr>
              <a:t>=</a:t>
            </a:r>
            <a:r>
              <a:rPr lang="en-US" altLang="zh-TW" sz="1600" dirty="0" err="1">
                <a:solidFill>
                  <a:srgbClr val="FF0000"/>
                </a:solidFill>
              </a:rPr>
              <a:t>NUGUCALL</a:t>
            </a:r>
            <a:r>
              <a:rPr lang="en-US" altLang="zh-TW" sz="1600" dirty="0">
                <a:solidFill>
                  <a:srgbClr val="FF0000"/>
                </a:solidFill>
              </a:rPr>
              <a:t> (maximum delay is </a:t>
            </a:r>
            <a:r>
              <a:rPr lang="en-US" altLang="zh-TW" sz="1600" dirty="0" err="1">
                <a:solidFill>
                  <a:srgbClr val="FF0000"/>
                </a:solidFill>
              </a:rPr>
              <a:t>200ms</a:t>
            </a:r>
            <a:r>
              <a:rPr lang="en-US" altLang="zh-TW" sz="1600" dirty="0">
                <a:solidFill>
                  <a:srgbClr val="FF0000"/>
                </a:solidFill>
              </a:rPr>
              <a:t>)</a:t>
            </a:r>
          </a:p>
        </p:txBody>
      </p:sp>
      <p:cxnSp>
        <p:nvCxnSpPr>
          <p:cNvPr id="28" name="直線單箭頭接點 27"/>
          <p:cNvCxnSpPr>
            <a:cxnSpLocks/>
          </p:cNvCxnSpPr>
          <p:nvPr/>
        </p:nvCxnSpPr>
        <p:spPr>
          <a:xfrm>
            <a:off x="4609342" y="188640"/>
            <a:ext cx="85826" cy="62389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單箭頭接點 29"/>
          <p:cNvCxnSpPr>
            <a:cxnSpLocks/>
            <a:stCxn id="21" idx="3"/>
            <a:endCxn id="37" idx="1"/>
          </p:cNvCxnSpPr>
          <p:nvPr/>
        </p:nvCxnSpPr>
        <p:spPr>
          <a:xfrm flipV="1">
            <a:off x="3166742" y="2507361"/>
            <a:ext cx="2896741" cy="16893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單箭頭接點 31"/>
          <p:cNvCxnSpPr>
            <a:cxnSpLocks/>
            <a:stCxn id="41" idx="1"/>
            <a:endCxn id="45" idx="3"/>
          </p:cNvCxnSpPr>
          <p:nvPr/>
        </p:nvCxnSpPr>
        <p:spPr>
          <a:xfrm flipH="1" flipV="1">
            <a:off x="5848920" y="3386019"/>
            <a:ext cx="225287" cy="1462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3584383" y="1105890"/>
            <a:ext cx="1990417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400" dirty="0"/>
              <a:t>i2s0_owner_is=NUGU</a:t>
            </a:r>
            <a:br>
              <a:rPr lang="en-US" altLang="zh-TW" sz="1400" dirty="0"/>
            </a:br>
            <a:r>
              <a:rPr lang="en-US" altLang="zh-TW" sz="1400" dirty="0"/>
              <a:t>i2s0_owner_to_be=NUG</a:t>
            </a:r>
            <a:endParaRPr lang="zh-TW" altLang="en-US" sz="1400" dirty="0"/>
          </a:p>
        </p:txBody>
      </p:sp>
      <p:sp>
        <p:nvSpPr>
          <p:cNvPr id="45" name="矩形 44"/>
          <p:cNvSpPr/>
          <p:nvPr/>
        </p:nvSpPr>
        <p:spPr>
          <a:xfrm>
            <a:off x="3392029" y="3124409"/>
            <a:ext cx="2456891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400" dirty="0" err="1"/>
              <a:t>i2s0_owner_is</a:t>
            </a:r>
            <a:r>
              <a:rPr lang="en-US" altLang="zh-TW" sz="1400" dirty="0"/>
              <a:t>=</a:t>
            </a:r>
            <a:r>
              <a:rPr lang="en-US" altLang="zh-TW" sz="1400" b="1" dirty="0">
                <a:solidFill>
                  <a:srgbClr val="FF0000"/>
                </a:solidFill>
              </a:rPr>
              <a:t>NUGU</a:t>
            </a:r>
            <a:br>
              <a:rPr lang="en-US" altLang="zh-TW" sz="1400" dirty="0"/>
            </a:br>
            <a:r>
              <a:rPr lang="en-US" altLang="zh-TW" sz="1400" dirty="0"/>
              <a:t>i2s0_owner_to_be=NUGUCALL</a:t>
            </a:r>
            <a:endParaRPr lang="zh-TW" altLang="en-US" sz="1400" dirty="0"/>
          </a:p>
        </p:txBody>
      </p:sp>
      <p:sp>
        <p:nvSpPr>
          <p:cNvPr id="49" name="矩形 48"/>
          <p:cNvSpPr/>
          <p:nvPr/>
        </p:nvSpPr>
        <p:spPr>
          <a:xfrm>
            <a:off x="3601823" y="4247784"/>
            <a:ext cx="1955535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400" dirty="0"/>
              <a:t>i2s0_owner_is=NUGU</a:t>
            </a:r>
            <a:br>
              <a:rPr lang="en-US" altLang="zh-TW" sz="1400" dirty="0"/>
            </a:br>
            <a:r>
              <a:rPr lang="en-US" altLang="zh-TW" sz="1400" dirty="0"/>
              <a:t>i2s0_owner_to_be=AUX</a:t>
            </a:r>
            <a:endParaRPr lang="zh-TW" altLang="en-US" sz="1400" dirty="0"/>
          </a:p>
        </p:txBody>
      </p:sp>
      <p:cxnSp>
        <p:nvCxnSpPr>
          <p:cNvPr id="42" name="直線單箭頭接點 41"/>
          <p:cNvCxnSpPr>
            <a:cxnSpLocks/>
            <a:stCxn id="26" idx="3"/>
            <a:endCxn id="49" idx="1"/>
          </p:cNvCxnSpPr>
          <p:nvPr/>
        </p:nvCxnSpPr>
        <p:spPr>
          <a:xfrm>
            <a:off x="2987824" y="4497209"/>
            <a:ext cx="613999" cy="121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單箭頭接點 51"/>
          <p:cNvCxnSpPr/>
          <p:nvPr/>
        </p:nvCxnSpPr>
        <p:spPr>
          <a:xfrm flipH="1">
            <a:off x="1745135" y="1736832"/>
            <a:ext cx="1" cy="6012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單箭頭接點 57"/>
          <p:cNvCxnSpPr>
            <a:cxnSpLocks/>
            <a:stCxn id="21" idx="2"/>
          </p:cNvCxnSpPr>
          <p:nvPr/>
        </p:nvCxnSpPr>
        <p:spPr>
          <a:xfrm>
            <a:off x="1745135" y="2708920"/>
            <a:ext cx="0" cy="39106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單箭頭接點 59"/>
          <p:cNvCxnSpPr/>
          <p:nvPr/>
        </p:nvCxnSpPr>
        <p:spPr>
          <a:xfrm>
            <a:off x="1744201" y="3936871"/>
            <a:ext cx="0" cy="39106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單箭頭接點 60"/>
          <p:cNvCxnSpPr/>
          <p:nvPr/>
        </p:nvCxnSpPr>
        <p:spPr>
          <a:xfrm flipH="1">
            <a:off x="7291138" y="1708482"/>
            <a:ext cx="1" cy="6012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單箭頭接點 61"/>
          <p:cNvCxnSpPr/>
          <p:nvPr/>
        </p:nvCxnSpPr>
        <p:spPr>
          <a:xfrm flipH="1">
            <a:off x="7291140" y="2689931"/>
            <a:ext cx="1" cy="52304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40">
            <a:extLst>
              <a:ext uri="{FF2B5EF4-FFF2-40B4-BE49-F238E27FC236}">
                <a16:creationId xmlns:a16="http://schemas.microsoft.com/office/drawing/2014/main" id="{BD97E4FE-6411-485E-9563-EF3F1FF9732F}"/>
              </a:ext>
            </a:extLst>
          </p:cNvPr>
          <p:cNvSpPr/>
          <p:nvPr/>
        </p:nvSpPr>
        <p:spPr>
          <a:xfrm>
            <a:off x="6061533" y="4266891"/>
            <a:ext cx="3080517" cy="5847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1600" dirty="0">
                <a:solidFill>
                  <a:srgbClr val="FF0000"/>
                </a:solidFill>
              </a:rPr>
              <a:t>If change </a:t>
            </a:r>
            <a:r>
              <a:rPr lang="en-US" altLang="zh-TW" sz="1600" dirty="0" err="1">
                <a:solidFill>
                  <a:srgbClr val="FF0000"/>
                </a:solidFill>
              </a:rPr>
              <a:t>I2s0_owner_to_be</a:t>
            </a:r>
            <a:r>
              <a:rPr lang="en-US" altLang="zh-TW" sz="1600" dirty="0">
                <a:solidFill>
                  <a:srgbClr val="FF0000"/>
                </a:solidFill>
              </a:rPr>
              <a:t> AUX before </a:t>
            </a:r>
            <a:r>
              <a:rPr lang="en-US" altLang="zh-TW" sz="1600" dirty="0" err="1">
                <a:solidFill>
                  <a:srgbClr val="FF0000"/>
                </a:solidFill>
              </a:rPr>
              <a:t>I2s0_owner_is</a:t>
            </a:r>
            <a:r>
              <a:rPr lang="en-US" altLang="zh-TW" sz="1600" dirty="0">
                <a:solidFill>
                  <a:srgbClr val="FF0000"/>
                </a:solidFill>
              </a:rPr>
              <a:t>=</a:t>
            </a:r>
            <a:r>
              <a:rPr lang="en-US" altLang="zh-TW" sz="1600" dirty="0" err="1">
                <a:solidFill>
                  <a:srgbClr val="FF0000"/>
                </a:solidFill>
              </a:rPr>
              <a:t>NUGUCALL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33" name="矩形 40">
            <a:extLst>
              <a:ext uri="{FF2B5EF4-FFF2-40B4-BE49-F238E27FC236}">
                <a16:creationId xmlns:a16="http://schemas.microsoft.com/office/drawing/2014/main" id="{58DB9466-BBA8-49F4-97A4-6F2FB8204691}"/>
              </a:ext>
            </a:extLst>
          </p:cNvPr>
          <p:cNvSpPr/>
          <p:nvPr/>
        </p:nvSpPr>
        <p:spPr>
          <a:xfrm>
            <a:off x="6061532" y="5019930"/>
            <a:ext cx="3080517" cy="5847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1600" dirty="0">
                <a:solidFill>
                  <a:srgbClr val="FF0000"/>
                </a:solidFill>
              </a:rPr>
              <a:t>NUGU release pcm and set </a:t>
            </a:r>
            <a:r>
              <a:rPr lang="en-US" altLang="zh-TW" sz="1600" dirty="0" err="1">
                <a:solidFill>
                  <a:srgbClr val="FF0000"/>
                </a:solidFill>
              </a:rPr>
              <a:t>i2s0_owner_is</a:t>
            </a:r>
            <a:r>
              <a:rPr lang="en-US" altLang="zh-TW" sz="1600" dirty="0">
                <a:solidFill>
                  <a:srgbClr val="FF0000"/>
                </a:solidFill>
              </a:rPr>
              <a:t>=AUX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34" name="矩形 48">
            <a:extLst>
              <a:ext uri="{FF2B5EF4-FFF2-40B4-BE49-F238E27FC236}">
                <a16:creationId xmlns:a16="http://schemas.microsoft.com/office/drawing/2014/main" id="{09D4E788-FABB-47E2-A5E6-F256DCAE9143}"/>
              </a:ext>
            </a:extLst>
          </p:cNvPr>
          <p:cNvSpPr/>
          <p:nvPr/>
        </p:nvSpPr>
        <p:spPr>
          <a:xfrm>
            <a:off x="3594232" y="5005076"/>
            <a:ext cx="1955535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400" dirty="0" err="1"/>
              <a:t>i2s0_owner_is</a:t>
            </a:r>
            <a:r>
              <a:rPr lang="en-US" altLang="zh-TW" sz="1400" dirty="0"/>
              <a:t>=AUX</a:t>
            </a:r>
            <a:br>
              <a:rPr lang="en-US" altLang="zh-TW" sz="1400" dirty="0"/>
            </a:br>
            <a:r>
              <a:rPr lang="en-US" altLang="zh-TW" sz="1400" dirty="0"/>
              <a:t>i2s0_owner_to_be=AUX</a:t>
            </a:r>
            <a:endParaRPr lang="zh-TW" altLang="en-US" sz="1400" dirty="0"/>
          </a:p>
        </p:txBody>
      </p:sp>
      <p:sp>
        <p:nvSpPr>
          <p:cNvPr id="36" name="矩形 40">
            <a:extLst>
              <a:ext uri="{FF2B5EF4-FFF2-40B4-BE49-F238E27FC236}">
                <a16:creationId xmlns:a16="http://schemas.microsoft.com/office/drawing/2014/main" id="{5B141736-60C5-445E-B4B3-076D747AEA49}"/>
              </a:ext>
            </a:extLst>
          </p:cNvPr>
          <p:cNvSpPr/>
          <p:nvPr/>
        </p:nvSpPr>
        <p:spPr>
          <a:xfrm>
            <a:off x="6074206" y="5877840"/>
            <a:ext cx="3080517" cy="86177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TW" sz="1600" dirty="0">
                <a:solidFill>
                  <a:srgbClr val="FF0000"/>
                </a:solidFill>
              </a:rPr>
              <a:t>NUGU reset </a:t>
            </a:r>
            <a:r>
              <a:rPr lang="en-US" altLang="zh-TW" sz="1600" dirty="0" err="1">
                <a:solidFill>
                  <a:srgbClr val="FF0000"/>
                </a:solidFill>
              </a:rPr>
              <a:t>i2s0_owner_to_be</a:t>
            </a:r>
            <a:r>
              <a:rPr lang="en-US" altLang="zh-TW" sz="1600" dirty="0">
                <a:solidFill>
                  <a:srgbClr val="FF0000"/>
                </a:solidFill>
              </a:rPr>
              <a:t>=</a:t>
            </a:r>
            <a:r>
              <a:rPr lang="en-US" altLang="zh-TW" sz="1600" dirty="0" err="1">
                <a:solidFill>
                  <a:srgbClr val="FF0000"/>
                </a:solidFill>
              </a:rPr>
              <a:t>NUGUCALL</a:t>
            </a:r>
            <a:endParaRPr lang="en-US" altLang="zh-TW" sz="1600" dirty="0">
              <a:solidFill>
                <a:srgbClr val="FF0000"/>
              </a:solidFill>
            </a:endParaRPr>
          </a:p>
          <a:p>
            <a:r>
              <a:rPr lang="en-US" altLang="zh-TW" sz="1600" dirty="0">
                <a:solidFill>
                  <a:srgbClr val="FF0000"/>
                </a:solidFill>
              </a:rPr>
              <a:t>(</a:t>
            </a:r>
            <a:r>
              <a:rPr lang="en-US" altLang="ko-KR" dirty="0"/>
              <a:t>Not yet implemented.</a:t>
            </a:r>
            <a:r>
              <a:rPr lang="en-US" altLang="zh-TW" sz="1600" dirty="0">
                <a:solidFill>
                  <a:srgbClr val="FF0000"/>
                </a:solidFill>
              </a:rPr>
              <a:t>)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40" name="矩形 44">
            <a:extLst>
              <a:ext uri="{FF2B5EF4-FFF2-40B4-BE49-F238E27FC236}">
                <a16:creationId xmlns:a16="http://schemas.microsoft.com/office/drawing/2014/main" id="{B7E6C676-C6A8-4F20-BE7D-15618C0C8F1F}"/>
              </a:ext>
            </a:extLst>
          </p:cNvPr>
          <p:cNvSpPr/>
          <p:nvPr/>
        </p:nvSpPr>
        <p:spPr>
          <a:xfrm>
            <a:off x="3423809" y="5827408"/>
            <a:ext cx="2456891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400" dirty="0" err="1"/>
              <a:t>i2s0_owner_is</a:t>
            </a:r>
            <a:r>
              <a:rPr lang="en-US" altLang="zh-TW" sz="1400" dirty="0"/>
              <a:t>=</a:t>
            </a:r>
            <a:r>
              <a:rPr lang="en-US" altLang="zh-TW" sz="1400" b="1" dirty="0">
                <a:solidFill>
                  <a:srgbClr val="FF0000"/>
                </a:solidFill>
              </a:rPr>
              <a:t>AUX</a:t>
            </a:r>
            <a:br>
              <a:rPr lang="en-US" altLang="zh-TW" sz="1400" dirty="0"/>
            </a:br>
            <a:r>
              <a:rPr lang="en-US" altLang="zh-TW" sz="1400" dirty="0"/>
              <a:t>i2s0_owner_to_be=NUGUCALL</a:t>
            </a:r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val="727360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276</Words>
  <Application>Microsoft Office PowerPoint</Application>
  <PresentationFormat>화면 슬라이드 쇼(4:3)</PresentationFormat>
  <Paragraphs>46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佈景主題</vt:lpstr>
      <vt:lpstr>PowerPoint 프레젠테이션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翁智鴻</dc:creator>
  <cp:lastModifiedBy>방승준님/디바이스솔루션Cell</cp:lastModifiedBy>
  <cp:revision>6</cp:revision>
  <dcterms:created xsi:type="dcterms:W3CDTF">2020-12-08T06:39:49Z</dcterms:created>
  <dcterms:modified xsi:type="dcterms:W3CDTF">2020-12-09T04:16:48Z</dcterms:modified>
</cp:coreProperties>
</file>