
<file path=[Content_Types].xml><?xml version="1.0" encoding="utf-8"?>
<Types xmlns="http://schemas.openxmlformats.org/package/2006/content-types">
  <Default Extension="jpeg" ContentType="image/jpeg"/>
  <Default Extension="jpg" ContentType="image/jpeg"/>
  <Default Extension="m4v" ContentType="video/mp4"/>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comments/comment2.xml" ContentType="application/vnd.openxmlformats-officedocument.presentationml.comments+xml"/>
  <Override PartName="/ppt/comments/comment3.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4.xml" ContentType="application/vnd.openxmlformats-officedocument.presentationml.comments+xml"/>
  <Override PartName="/ppt/notesSlides/notesSlide6.xml" ContentType="application/vnd.openxmlformats-officedocument.presentationml.notesSlide+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389" r:id="rId2"/>
    <p:sldId id="2155" r:id="rId3"/>
    <p:sldId id="1960" r:id="rId4"/>
    <p:sldId id="1958" r:id="rId5"/>
    <p:sldId id="499" r:id="rId6"/>
    <p:sldId id="1961" r:id="rId7"/>
    <p:sldId id="446" r:id="rId8"/>
    <p:sldId id="2129" r:id="rId9"/>
    <p:sldId id="2130" r:id="rId10"/>
    <p:sldId id="2149" r:id="rId11"/>
    <p:sldId id="2150" r:id="rId12"/>
    <p:sldId id="2131" r:id="rId13"/>
    <p:sldId id="2133" r:id="rId14"/>
    <p:sldId id="2137" r:id="rId15"/>
    <p:sldId id="2134" r:id="rId16"/>
    <p:sldId id="2154" r:id="rId17"/>
    <p:sldId id="2135" r:id="rId18"/>
    <p:sldId id="2138" r:id="rId19"/>
    <p:sldId id="265" r:id="rId20"/>
    <p:sldId id="262" r:id="rId21"/>
    <p:sldId id="267" r:id="rId22"/>
    <p:sldId id="274" r:id="rId23"/>
    <p:sldId id="263" r:id="rId24"/>
    <p:sldId id="275" r:id="rId25"/>
    <p:sldId id="2132" r:id="rId26"/>
    <p:sldId id="2151" r:id="rId27"/>
    <p:sldId id="2153" r:id="rId28"/>
    <p:sldId id="2152" r:id="rId29"/>
    <p:sldId id="2156" r:id="rId30"/>
    <p:sldId id="2128" r:id="rId31"/>
  </p:sldIdLst>
  <p:sldSz cx="12192000" cy="6858000"/>
  <p:notesSz cx="6805613" cy="993933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9DEBBEA-341D-449B-8C70-15AFC64C3DB0}">
          <p14:sldIdLst>
            <p14:sldId id="389"/>
            <p14:sldId id="2155"/>
            <p14:sldId id="1960"/>
            <p14:sldId id="1958"/>
            <p14:sldId id="499"/>
          </p14:sldIdLst>
        </p14:section>
        <p14:section name="1. DEFINING LEDS" id="{13692602-5A88-407A-9B76-F15D35DBB92F}">
          <p14:sldIdLst>
            <p14:sldId id="1961"/>
            <p14:sldId id="446"/>
            <p14:sldId id="2129"/>
          </p14:sldIdLst>
        </p14:section>
        <p14:section name="2. Indicator LED" id="{960C8933-0766-4EA2-A8AD-C35951BCA43C}">
          <p14:sldIdLst>
            <p14:sldId id="2130"/>
            <p14:sldId id="2149"/>
            <p14:sldId id="2150"/>
          </p14:sldIdLst>
        </p14:section>
        <p14:section name="3. NUGU FFV LED" id="{2BE4DD1D-A12A-4A50-8890-B0D98EF2BBED}">
          <p14:sldIdLst>
            <p14:sldId id="2131"/>
            <p14:sldId id="2133"/>
            <p14:sldId id="2137"/>
            <p14:sldId id="2134"/>
            <p14:sldId id="2154"/>
            <p14:sldId id="2135"/>
            <p14:sldId id="2138"/>
            <p14:sldId id="265"/>
            <p14:sldId id="262"/>
            <p14:sldId id="267"/>
            <p14:sldId id="274"/>
            <p14:sldId id="263"/>
            <p14:sldId id="275"/>
          </p14:sldIdLst>
        </p14:section>
        <p14:section name="4. Sound Field Mod LED" id="{02BF0231-AF11-4140-B4E3-9537C0B13230}">
          <p14:sldIdLst>
            <p14:sldId id="2132"/>
            <p14:sldId id="2151"/>
            <p14:sldId id="2153"/>
            <p14:sldId id="2152"/>
            <p14:sldId id="2156"/>
            <p14:sldId id="2128"/>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강 우신" initials="강우" lastIdx="5" clrIdx="0">
    <p:extLst>
      <p:ext uri="{19B8F6BF-5375-455C-9EA6-DF929625EA0E}">
        <p15:presenceInfo xmlns:p15="http://schemas.microsoft.com/office/powerpoint/2012/main" userId="a7048071af8e9507" providerId="Windows Live"/>
      </p:ext>
    </p:extLst>
  </p:cmAuthor>
  <p:cmAuthor id="2" name="Joyce Gardner" initials="JG" lastIdx="18" clrIdx="1">
    <p:extLst>
      <p:ext uri="{19B8F6BF-5375-455C-9EA6-DF929625EA0E}">
        <p15:presenceInfo xmlns:p15="http://schemas.microsoft.com/office/powerpoint/2012/main" userId="S::a39420@office365.blue::ed32aedc-adf6-4349-845b-5cd6151bc46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스타일 없음, 눈금 없음">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229" autoAdjust="0"/>
    <p:restoredTop sz="94660"/>
  </p:normalViewPr>
  <p:slideViewPr>
    <p:cSldViewPr snapToGrid="0" showGuides="1">
      <p:cViewPr varScale="1">
        <p:scale>
          <a:sx n="87" d="100"/>
          <a:sy n="87" d="100"/>
        </p:scale>
        <p:origin x="84" y="17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0-12-30T16:13:36.067" idx="1">
    <p:pos x="4409" y="2317"/>
    <p:text>In current version, led is flashing. It should be changed . ( 2020, 12/29 ) </p:text>
    <p:extLst>
      <p:ext uri="{C676402C-5697-4E1C-873F-D02D1690AC5C}">
        <p15:threadingInfo xmlns:p15="http://schemas.microsoft.com/office/powerpoint/2012/main" timeZoneBias="-540"/>
      </p:ext>
    </p:extLst>
  </p:cm>
  <p:cm authorId="2" dt="2020-12-30T16:15:09.606" idx="2">
    <p:pos x="4661" y="3211"/>
    <p:text>In current version, led is blinking 2 times. It should be changed </p:text>
    <p:extLst>
      <p:ext uri="{C676402C-5697-4E1C-873F-D02D1690AC5C}">
        <p15:threadingInfo xmlns:p15="http://schemas.microsoft.com/office/powerpoint/2012/main" timeZoneBias="-5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0-12-29T20:23:38.941" idx="4">
    <p:pos x="5817" y="1584"/>
    <p:text>Tuned parameter, Please apply it. ===&gt; period 400000, interval 5000, brightness_max 255, peak_len 1.500000, tail_len 1.500000, begin_len 3.500000, repeat_wait_time 300000</p:text>
    <p:extLst>
      <p:ext uri="{C676402C-5697-4E1C-873F-D02D1690AC5C}">
        <p15:threadingInfo xmlns:p15="http://schemas.microsoft.com/office/powerpoint/2012/main" timeZoneBias="-54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0-12-29T20:43:34.889" idx="5">
    <p:pos x="5938" y="1557"/>
    <p:text>Please apply parameter : interval 1000, brightness_max 255, begin_period 400000, light_on_period 800000,                   final_period 200000, repeat_wait_time</p:text>
    <p:extLst>
      <p:ext uri="{C676402C-5697-4E1C-873F-D02D1690AC5C}">
        <p15:threadingInfo xmlns:p15="http://schemas.microsoft.com/office/powerpoint/2012/main" timeZoneBias="-54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2" dt="2020-12-30T16:21:13.361" idx="3">
    <p:pos x="5999" y="2384"/>
    <p:text>Please use  current parameter</p:text>
    <p:extLst>
      <p:ext uri="{C676402C-5697-4E1C-873F-D02D1690AC5C}">
        <p15:threadingInfo xmlns:p15="http://schemas.microsoft.com/office/powerpoint/2012/main" timeZoneBias="-540"/>
      </p:ext>
    </p:extLst>
  </p:cm>
  <p:cm authorId="2" dt="2020-12-30T16:24:26.020" idx="10">
    <p:pos x="5985" y="3072"/>
    <p:text>It is same with BT disconnected</p:text>
    <p:extLst>
      <p:ext uri="{C676402C-5697-4E1C-873F-D02D1690AC5C}">
        <p15:threadingInfo xmlns:p15="http://schemas.microsoft.com/office/powerpoint/2012/main" timeZoneBias="-54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2" dt="2020-12-30T16:25:29.143" idx="11">
    <p:pos x="5985" y="722"/>
    <p:text>SKB will make decision at 1/8 2021 after second review</p:text>
    <p:extLst>
      <p:ext uri="{C676402C-5697-4E1C-873F-D02D1690AC5C}">
        <p15:threadingInfo xmlns:p15="http://schemas.microsoft.com/office/powerpoint/2012/main" timeZoneBias="-540"/>
      </p:ext>
    </p:extLst>
  </p:cm>
  <p:cm authorId="2" dt="2020-12-30T16:26:52.904" idx="12">
    <p:pos x="5999" y="1545"/>
    <p:text>SKB will make decision at 1/8 2021 after second review</p:text>
    <p:extLst>
      <p:ext uri="{C676402C-5697-4E1C-873F-D02D1690AC5C}">
        <p15:threadingInfo xmlns:p15="http://schemas.microsoft.com/office/powerpoint/2012/main" timeZoneBias="-54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2" dt="2020-12-30T16:27:59.170" idx="13">
    <p:pos x="5965" y="775"/>
    <p:text>Use : interval 1000, brightness_max 255, period 500000,  repeat_wait_time 250000, tail_len 3.500000, peak_len 8.000000</p:text>
    <p:extLst>
      <p:ext uri="{C676402C-5697-4E1C-873F-D02D1690AC5C}">
        <p15:threadingInfo xmlns:p15="http://schemas.microsoft.com/office/powerpoint/2012/main" timeZoneBias="-540"/>
      </p:ext>
    </p:extLst>
  </p:cm>
  <p:cm authorId="2" dt="2020-12-30T16:28:48.284" idx="14">
    <p:pos x="5985" y="1542"/>
    <p:text>Use : interval 1000, brightness_max 255, period 500000,  repeat_wait_time 250000, tail_len 5.000000, peak_len 10.000000</p:text>
    <p:extLst>
      <p:ext uri="{C676402C-5697-4E1C-873F-D02D1690AC5C}">
        <p15:threadingInfo xmlns:p15="http://schemas.microsoft.com/office/powerpoint/2012/main" timeZoneBias="-540"/>
      </p:ext>
    </p:extLst>
  </p:cm>
  <p:cm authorId="2" dt="2020-12-30T16:30:31.046" idx="15">
    <p:pos x="6012" y="3078"/>
    <p:text>Use : interval 1000, brightness_max 255, period 500000,  repeat_wait_time 250000, tail_len 5.000000, peak_len 10.000000</p:text>
    <p:extLst>
      <p:ext uri="{C676402C-5697-4E1C-873F-D02D1690AC5C}">
        <p15:threadingInfo xmlns:p15="http://schemas.microsoft.com/office/powerpoint/2012/main" timeZoneBias="-54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2" dt="2020-12-30T16:31:52.685" idx="16">
    <p:pos x="5906" y="655"/>
    <p:text>Please make same with AI2.</p:text>
    <p:extLst>
      <p:ext uri="{C676402C-5697-4E1C-873F-D02D1690AC5C}">
        <p15:threadingInfo xmlns:p15="http://schemas.microsoft.com/office/powerpoint/2012/main" timeZoneBias="-54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2" dt="2020-12-30T16:32:58.703" idx="17">
    <p:pos x="5962" y="778"/>
    <p:text>In previous,  there is incorrect typing. It is corrected ("Mic on-&gt;off" -&gt; "Mic on")</p:text>
    <p:extLst>
      <p:ext uri="{C676402C-5697-4E1C-873F-D02D1690AC5C}">
        <p15:threadingInfo xmlns:p15="http://schemas.microsoft.com/office/powerpoint/2012/main" timeZoneBias="-5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54939" y="0"/>
            <a:ext cx="2949099" cy="498693"/>
          </a:xfrm>
          <a:prstGeom prst="rect">
            <a:avLst/>
          </a:prstGeom>
        </p:spPr>
        <p:txBody>
          <a:bodyPr vert="horz" lIns="91440" tIns="45720" rIns="91440" bIns="45720" rtlCol="0"/>
          <a:lstStyle>
            <a:lvl1pPr algn="r">
              <a:defRPr sz="1200"/>
            </a:lvl1pPr>
          </a:lstStyle>
          <a:p>
            <a:fld id="{9A10C851-C01F-4325-A7FC-E3EF788BFA38}" type="datetimeFigureOut">
              <a:rPr lang="ko-KR" altLang="en-US" smtClean="0"/>
              <a:t>2021-01-25</a:t>
            </a:fld>
            <a:endParaRPr lang="ko-KR" altLang="en-US"/>
          </a:p>
        </p:txBody>
      </p:sp>
      <p:sp>
        <p:nvSpPr>
          <p:cNvPr id="4" name="슬라이드 이미지 개체 틀 3"/>
          <p:cNvSpPr>
            <a:spLocks noGrp="1" noRot="1" noChangeAspect="1"/>
          </p:cNvSpPr>
          <p:nvPr>
            <p:ph type="sldImg" idx="2"/>
          </p:nvPr>
        </p:nvSpPr>
        <p:spPr>
          <a:xfrm>
            <a:off x="422275" y="1243013"/>
            <a:ext cx="5961063" cy="3354387"/>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0562" y="4783307"/>
            <a:ext cx="5444490" cy="3913614"/>
          </a:xfrm>
          <a:prstGeom prst="rect">
            <a:avLst/>
          </a:prstGeom>
        </p:spPr>
        <p:txBody>
          <a:bodyPr vert="horz" lIns="91440" tIns="45720" rIns="91440" bIns="45720" rtlCol="0"/>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9440647"/>
            <a:ext cx="2949099" cy="498692"/>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54939" y="9440647"/>
            <a:ext cx="2949099" cy="498692"/>
          </a:xfrm>
          <a:prstGeom prst="rect">
            <a:avLst/>
          </a:prstGeom>
        </p:spPr>
        <p:txBody>
          <a:bodyPr vert="horz" lIns="91440" tIns="45720" rIns="91440" bIns="45720" rtlCol="0" anchor="b"/>
          <a:lstStyle>
            <a:lvl1pPr algn="r">
              <a:defRPr sz="1200"/>
            </a:lvl1pPr>
          </a:lstStyle>
          <a:p>
            <a:fld id="{D02B87E7-85DF-47B2-B5CC-F00048EF6A81}" type="slidenum">
              <a:rPr lang="ko-KR" altLang="en-US" smtClean="0"/>
              <a:t>‹#›</a:t>
            </a:fld>
            <a:endParaRPr lang="ko-KR" altLang="en-US"/>
          </a:p>
        </p:txBody>
      </p:sp>
    </p:spTree>
    <p:extLst>
      <p:ext uri="{BB962C8B-B14F-4D97-AF65-F5344CB8AC3E}">
        <p14:creationId xmlns:p14="http://schemas.microsoft.com/office/powerpoint/2010/main" val="802316664"/>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1329BBB3-89DB-C04D-A72B-71CFCCA45035}" type="slidenum">
              <a:rPr kumimoji="1" lang="ko-KR" altLang="en-US" smtClean="0"/>
              <a:t>1</a:t>
            </a:fld>
            <a:endParaRPr kumimoji="1" lang="ko-KR" altLang="en-US"/>
          </a:p>
        </p:txBody>
      </p:sp>
    </p:spTree>
    <p:extLst>
      <p:ext uri="{BB962C8B-B14F-4D97-AF65-F5344CB8AC3E}">
        <p14:creationId xmlns:p14="http://schemas.microsoft.com/office/powerpoint/2010/main" val="2677425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D78703FB-8482-AD47-8C9D-51B97F3B23B1}" type="slidenum">
              <a:rPr kumimoji="1" lang="ko-KR" altLang="en-US" smtClean="0"/>
              <a:t>7</a:t>
            </a:fld>
            <a:endParaRPr kumimoji="1" lang="ko-KR" altLang="en-US"/>
          </a:p>
        </p:txBody>
      </p:sp>
    </p:spTree>
    <p:extLst>
      <p:ext uri="{BB962C8B-B14F-4D97-AF65-F5344CB8AC3E}">
        <p14:creationId xmlns:p14="http://schemas.microsoft.com/office/powerpoint/2010/main" val="1630874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kumimoji="1" lang="ko-KR" altLang="en-US" dirty="0"/>
          </a:p>
        </p:txBody>
      </p:sp>
      <p:sp>
        <p:nvSpPr>
          <p:cNvPr id="4" name="슬라이드 번호 개체 틀 3"/>
          <p:cNvSpPr>
            <a:spLocks noGrp="1"/>
          </p:cNvSpPr>
          <p:nvPr>
            <p:ph type="sldNum" sz="quarter" idx="5"/>
          </p:nvPr>
        </p:nvSpPr>
        <p:spPr/>
        <p:txBody>
          <a:bodyPr/>
          <a:lstStyle/>
          <a:p>
            <a:fld id="{1329BBB3-89DB-C04D-A72B-71CFCCA45035}" type="slidenum">
              <a:rPr kumimoji="1" lang="ko-KR" altLang="en-US" smtClean="0"/>
              <a:t>14</a:t>
            </a:fld>
            <a:endParaRPr kumimoji="1" lang="ko-KR" altLang="en-US"/>
          </a:p>
        </p:txBody>
      </p:sp>
    </p:spTree>
    <p:extLst>
      <p:ext uri="{BB962C8B-B14F-4D97-AF65-F5344CB8AC3E}">
        <p14:creationId xmlns:p14="http://schemas.microsoft.com/office/powerpoint/2010/main" val="2286061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kumimoji="1" lang="ko-KR" altLang="en-US" dirty="0"/>
          </a:p>
        </p:txBody>
      </p:sp>
      <p:sp>
        <p:nvSpPr>
          <p:cNvPr id="4" name="슬라이드 번호 개체 틀 3"/>
          <p:cNvSpPr>
            <a:spLocks noGrp="1"/>
          </p:cNvSpPr>
          <p:nvPr>
            <p:ph type="sldNum" sz="quarter" idx="5"/>
          </p:nvPr>
        </p:nvSpPr>
        <p:spPr/>
        <p:txBody>
          <a:bodyPr/>
          <a:lstStyle/>
          <a:p>
            <a:fld id="{1329BBB3-89DB-C04D-A72B-71CFCCA45035}" type="slidenum">
              <a:rPr kumimoji="1" lang="ko-KR" altLang="en-US" smtClean="0"/>
              <a:t>16</a:t>
            </a:fld>
            <a:endParaRPr kumimoji="1" lang="ko-KR" altLang="en-US"/>
          </a:p>
        </p:txBody>
      </p:sp>
    </p:spTree>
    <p:extLst>
      <p:ext uri="{BB962C8B-B14F-4D97-AF65-F5344CB8AC3E}">
        <p14:creationId xmlns:p14="http://schemas.microsoft.com/office/powerpoint/2010/main" val="2392347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kumimoji="1" lang="ko-KR" altLang="en-US" dirty="0"/>
          </a:p>
        </p:txBody>
      </p:sp>
      <p:sp>
        <p:nvSpPr>
          <p:cNvPr id="4" name="슬라이드 번호 개체 틀 3"/>
          <p:cNvSpPr>
            <a:spLocks noGrp="1"/>
          </p:cNvSpPr>
          <p:nvPr>
            <p:ph type="sldNum" sz="quarter" idx="5"/>
          </p:nvPr>
        </p:nvSpPr>
        <p:spPr/>
        <p:txBody>
          <a:bodyPr/>
          <a:lstStyle/>
          <a:p>
            <a:fld id="{1329BBB3-89DB-C04D-A72B-71CFCCA45035}" type="slidenum">
              <a:rPr kumimoji="1" lang="ko-KR" altLang="en-US" smtClean="0"/>
              <a:t>17</a:t>
            </a:fld>
            <a:endParaRPr kumimoji="1" lang="ko-KR" altLang="en-US"/>
          </a:p>
        </p:txBody>
      </p:sp>
    </p:spTree>
    <p:extLst>
      <p:ext uri="{BB962C8B-B14F-4D97-AF65-F5344CB8AC3E}">
        <p14:creationId xmlns:p14="http://schemas.microsoft.com/office/powerpoint/2010/main" val="9311886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kumimoji="1" lang="ko-KR" altLang="en-US" dirty="0"/>
          </a:p>
        </p:txBody>
      </p:sp>
      <p:sp>
        <p:nvSpPr>
          <p:cNvPr id="4" name="슬라이드 번호 개체 틀 3"/>
          <p:cNvSpPr>
            <a:spLocks noGrp="1"/>
          </p:cNvSpPr>
          <p:nvPr>
            <p:ph type="sldNum" sz="quarter" idx="5"/>
          </p:nvPr>
        </p:nvSpPr>
        <p:spPr/>
        <p:txBody>
          <a:bodyPr/>
          <a:lstStyle/>
          <a:p>
            <a:fld id="{1329BBB3-89DB-C04D-A72B-71CFCCA45035}" type="slidenum">
              <a:rPr kumimoji="1" lang="ko-KR" altLang="en-US" smtClean="0"/>
              <a:t>18</a:t>
            </a:fld>
            <a:endParaRPr kumimoji="1" lang="ko-KR" altLang="en-US"/>
          </a:p>
        </p:txBody>
      </p:sp>
    </p:spTree>
    <p:extLst>
      <p:ext uri="{BB962C8B-B14F-4D97-AF65-F5344CB8AC3E}">
        <p14:creationId xmlns:p14="http://schemas.microsoft.com/office/powerpoint/2010/main" val="1685890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kumimoji="1" lang="ko-KR" altLang="en-US" dirty="0"/>
          </a:p>
        </p:txBody>
      </p:sp>
      <p:sp>
        <p:nvSpPr>
          <p:cNvPr id="4" name="슬라이드 번호 개체 틀 3"/>
          <p:cNvSpPr>
            <a:spLocks noGrp="1"/>
          </p:cNvSpPr>
          <p:nvPr>
            <p:ph type="sldNum" sz="quarter" idx="5"/>
          </p:nvPr>
        </p:nvSpPr>
        <p:spPr/>
        <p:txBody>
          <a:bodyPr/>
          <a:lstStyle/>
          <a:p>
            <a:fld id="{1329BBB3-89DB-C04D-A72B-71CFCCA45035}" type="slidenum">
              <a:rPr kumimoji="1" lang="ko-KR" altLang="en-US" smtClean="0"/>
              <a:t>29</a:t>
            </a:fld>
            <a:endParaRPr kumimoji="1" lang="ko-KR" altLang="en-US"/>
          </a:p>
        </p:txBody>
      </p:sp>
    </p:spTree>
    <p:extLst>
      <p:ext uri="{BB962C8B-B14F-4D97-AF65-F5344CB8AC3E}">
        <p14:creationId xmlns:p14="http://schemas.microsoft.com/office/powerpoint/2010/main" val="24678979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p:cNvSpPr>
            <a:spLocks noGrp="1"/>
          </p:cNvSpPr>
          <p:nvPr>
            <p:ph type="dt" sz="half" idx="10"/>
          </p:nvPr>
        </p:nvSpPr>
        <p:spPr/>
        <p:txBody>
          <a:bodyPr/>
          <a:lstStyle/>
          <a:p>
            <a:fld id="{85A4E742-2C3F-4316-B4E8-363DCD22A3AD}" type="datetimeFigureOut">
              <a:rPr lang="ko-KR" altLang="en-US" smtClean="0"/>
              <a:t>2021-01-25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6ABC42B-5C41-40F8-AA9F-0D679F026D11}" type="slidenum">
              <a:rPr lang="ko-KR" altLang="en-US" smtClean="0"/>
              <a:t>‹#›</a:t>
            </a:fld>
            <a:endParaRPr lang="ko-KR" altLang="en-US"/>
          </a:p>
        </p:txBody>
      </p:sp>
    </p:spTree>
    <p:extLst>
      <p:ext uri="{BB962C8B-B14F-4D97-AF65-F5344CB8AC3E}">
        <p14:creationId xmlns:p14="http://schemas.microsoft.com/office/powerpoint/2010/main" val="837722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85A4E742-2C3F-4316-B4E8-363DCD22A3AD}" type="datetimeFigureOut">
              <a:rPr lang="ko-KR" altLang="en-US" smtClean="0"/>
              <a:t>2021-01-25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6ABC42B-5C41-40F8-AA9F-0D679F026D11}" type="slidenum">
              <a:rPr lang="ko-KR" altLang="en-US" smtClean="0"/>
              <a:t>‹#›</a:t>
            </a:fld>
            <a:endParaRPr lang="ko-KR" altLang="en-US"/>
          </a:p>
        </p:txBody>
      </p:sp>
    </p:spTree>
    <p:extLst>
      <p:ext uri="{BB962C8B-B14F-4D97-AF65-F5344CB8AC3E}">
        <p14:creationId xmlns:p14="http://schemas.microsoft.com/office/powerpoint/2010/main" val="1499341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 편집</a:t>
            </a:r>
          </a:p>
        </p:txBody>
      </p:sp>
      <p:sp>
        <p:nvSpPr>
          <p:cNvPr id="4" name="날짜 개체 틀 3"/>
          <p:cNvSpPr>
            <a:spLocks noGrp="1"/>
          </p:cNvSpPr>
          <p:nvPr>
            <p:ph type="dt" sz="half" idx="10"/>
          </p:nvPr>
        </p:nvSpPr>
        <p:spPr/>
        <p:txBody>
          <a:bodyPr/>
          <a:lstStyle/>
          <a:p>
            <a:fld id="{85A4E742-2C3F-4316-B4E8-363DCD22A3AD}" type="datetimeFigureOut">
              <a:rPr lang="ko-KR" altLang="en-US" smtClean="0"/>
              <a:t>2021-01-25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6ABC42B-5C41-40F8-AA9F-0D679F026D11}" type="slidenum">
              <a:rPr lang="ko-KR" altLang="en-US" smtClean="0"/>
              <a:t>‹#›</a:t>
            </a:fld>
            <a:endParaRPr lang="ko-KR" altLang="en-US"/>
          </a:p>
        </p:txBody>
      </p:sp>
    </p:spTree>
    <p:extLst>
      <p:ext uri="{BB962C8B-B14F-4D97-AF65-F5344CB8AC3E}">
        <p14:creationId xmlns:p14="http://schemas.microsoft.com/office/powerpoint/2010/main" val="1858920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838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6172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85A4E742-2C3F-4316-B4E8-363DCD22A3AD}" type="datetimeFigureOut">
              <a:rPr lang="ko-KR" altLang="en-US" smtClean="0"/>
              <a:t>2021-01-25</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6ABC42B-5C41-40F8-AA9F-0D679F026D11}" type="slidenum">
              <a:rPr lang="ko-KR" altLang="en-US" smtClean="0"/>
              <a:t>‹#›</a:t>
            </a:fld>
            <a:endParaRPr lang="ko-KR" altLang="en-US"/>
          </a:p>
        </p:txBody>
      </p:sp>
    </p:spTree>
    <p:extLst>
      <p:ext uri="{BB962C8B-B14F-4D97-AF65-F5344CB8AC3E}">
        <p14:creationId xmlns:p14="http://schemas.microsoft.com/office/powerpoint/2010/main" val="2191963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4" name="내용 개체 틀 3"/>
          <p:cNvSpPr>
            <a:spLocks noGrp="1"/>
          </p:cNvSpPr>
          <p:nvPr>
            <p:ph sz="half" idx="2"/>
          </p:nvPr>
        </p:nvSpPr>
        <p:spPr>
          <a:xfrm>
            <a:off x="839788" y="2505075"/>
            <a:ext cx="5157787"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85A4E742-2C3F-4316-B4E8-363DCD22A3AD}" type="datetimeFigureOut">
              <a:rPr lang="ko-KR" altLang="en-US" smtClean="0"/>
              <a:t>2021-01-25</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86ABC42B-5C41-40F8-AA9F-0D679F026D11}" type="slidenum">
              <a:rPr lang="ko-KR" altLang="en-US" smtClean="0"/>
              <a:t>‹#›</a:t>
            </a:fld>
            <a:endParaRPr lang="ko-KR" altLang="en-US"/>
          </a:p>
        </p:txBody>
      </p:sp>
    </p:spTree>
    <p:extLst>
      <p:ext uri="{BB962C8B-B14F-4D97-AF65-F5344CB8AC3E}">
        <p14:creationId xmlns:p14="http://schemas.microsoft.com/office/powerpoint/2010/main" val="4119933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85A4E742-2C3F-4316-B4E8-363DCD22A3AD}" type="datetimeFigureOut">
              <a:rPr lang="ko-KR" altLang="en-US" smtClean="0"/>
              <a:t>2021-01-25</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86ABC42B-5C41-40F8-AA9F-0D679F026D11}" type="slidenum">
              <a:rPr lang="ko-KR" altLang="en-US" smtClean="0"/>
              <a:t>‹#›</a:t>
            </a:fld>
            <a:endParaRPr lang="ko-KR" altLang="en-US"/>
          </a:p>
        </p:txBody>
      </p:sp>
    </p:spTree>
    <p:extLst>
      <p:ext uri="{BB962C8B-B14F-4D97-AF65-F5344CB8AC3E}">
        <p14:creationId xmlns:p14="http://schemas.microsoft.com/office/powerpoint/2010/main" val="2245794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85A4E742-2C3F-4316-B4E8-363DCD22A3AD}" type="datetimeFigureOut">
              <a:rPr lang="ko-KR" altLang="en-US" smtClean="0"/>
              <a:t>2021-01-25</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86ABC42B-5C41-40F8-AA9F-0D679F026D11}" type="slidenum">
              <a:rPr lang="ko-KR" altLang="en-US" smtClean="0"/>
              <a:t>‹#›</a:t>
            </a:fld>
            <a:endParaRPr lang="ko-KR" altLang="en-US"/>
          </a:p>
        </p:txBody>
      </p:sp>
    </p:spTree>
    <p:extLst>
      <p:ext uri="{BB962C8B-B14F-4D97-AF65-F5344CB8AC3E}">
        <p14:creationId xmlns:p14="http://schemas.microsoft.com/office/powerpoint/2010/main" val="2173864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85A4E742-2C3F-4316-B4E8-363DCD22A3AD}" type="datetimeFigureOut">
              <a:rPr lang="ko-KR" altLang="en-US" smtClean="0"/>
              <a:t>2021-01-25</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6ABC42B-5C41-40F8-AA9F-0D679F026D11}" type="slidenum">
              <a:rPr lang="ko-KR" altLang="en-US" smtClean="0"/>
              <a:t>‹#›</a:t>
            </a:fld>
            <a:endParaRPr lang="ko-KR" altLang="en-US"/>
          </a:p>
        </p:txBody>
      </p:sp>
    </p:spTree>
    <p:extLst>
      <p:ext uri="{BB962C8B-B14F-4D97-AF65-F5344CB8AC3E}">
        <p14:creationId xmlns:p14="http://schemas.microsoft.com/office/powerpoint/2010/main" val="1600362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85A4E742-2C3F-4316-B4E8-363DCD22A3AD}" type="datetimeFigureOut">
              <a:rPr lang="ko-KR" altLang="en-US" smtClean="0"/>
              <a:t>2021-01-25</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6ABC42B-5C41-40F8-AA9F-0D679F026D11}" type="slidenum">
              <a:rPr lang="ko-KR" altLang="en-US" smtClean="0"/>
              <a:t>‹#›</a:t>
            </a:fld>
            <a:endParaRPr lang="ko-KR" altLang="en-US"/>
          </a:p>
        </p:txBody>
      </p:sp>
    </p:spTree>
    <p:extLst>
      <p:ext uri="{BB962C8B-B14F-4D97-AF65-F5344CB8AC3E}">
        <p14:creationId xmlns:p14="http://schemas.microsoft.com/office/powerpoint/2010/main" val="821907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85A4E742-2C3F-4316-B4E8-363DCD22A3AD}" type="datetimeFigureOut">
              <a:rPr lang="ko-KR" altLang="en-US" smtClean="0"/>
              <a:t>2021-01-25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6ABC42B-5C41-40F8-AA9F-0D679F026D11}" type="slidenum">
              <a:rPr lang="ko-KR" altLang="en-US" smtClean="0"/>
              <a:t>‹#›</a:t>
            </a:fld>
            <a:endParaRPr lang="ko-KR" altLang="en-US"/>
          </a:p>
        </p:txBody>
      </p:sp>
    </p:spTree>
    <p:extLst>
      <p:ext uri="{BB962C8B-B14F-4D97-AF65-F5344CB8AC3E}">
        <p14:creationId xmlns:p14="http://schemas.microsoft.com/office/powerpoint/2010/main" val="1034812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85A4E742-2C3F-4316-B4E8-363DCD22A3AD}" type="datetimeFigureOut">
              <a:rPr lang="ko-KR" altLang="en-US" smtClean="0"/>
              <a:t>2021-01-25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6ABC42B-5C41-40F8-AA9F-0D679F026D11}" type="slidenum">
              <a:rPr lang="ko-KR" altLang="en-US" smtClean="0"/>
              <a:t>‹#›</a:t>
            </a:fld>
            <a:endParaRPr lang="ko-KR" altLang="en-US"/>
          </a:p>
        </p:txBody>
      </p:sp>
    </p:spTree>
    <p:extLst>
      <p:ext uri="{BB962C8B-B14F-4D97-AF65-F5344CB8AC3E}">
        <p14:creationId xmlns:p14="http://schemas.microsoft.com/office/powerpoint/2010/main" val="32397090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정책">
    <p:spTree>
      <p:nvGrpSpPr>
        <p:cNvPr id="1" name=""/>
        <p:cNvGrpSpPr/>
        <p:nvPr/>
      </p:nvGrpSpPr>
      <p:grpSpPr>
        <a:xfrm>
          <a:off x="0" y="0"/>
          <a:ext cx="0" cy="0"/>
          <a:chOff x="0" y="0"/>
          <a:chExt cx="0" cy="0"/>
        </a:xfrm>
      </p:grpSpPr>
      <p:sp>
        <p:nvSpPr>
          <p:cNvPr id="7" name="텍스트 개체 틀 18"/>
          <p:cNvSpPr>
            <a:spLocks noGrp="1"/>
          </p:cNvSpPr>
          <p:nvPr>
            <p:ph type="body" sz="quarter" idx="10" hasCustomPrompt="1"/>
          </p:nvPr>
        </p:nvSpPr>
        <p:spPr>
          <a:xfrm>
            <a:off x="223203" y="212170"/>
            <a:ext cx="8368192" cy="259534"/>
          </a:xfrm>
          <a:prstGeom prst="rect">
            <a:avLst/>
          </a:prstGeom>
        </p:spPr>
        <p:txBody>
          <a:bodyPr wrap="none" lIns="0" tIns="0" rIns="0" bIns="0" anchor="ctr">
            <a:noAutofit/>
          </a:bodyPr>
          <a:lstStyle>
            <a:lvl1pPr marL="0" indent="0">
              <a:buNone/>
              <a:defRPr lang="ko-KR" altLang="en-US" sz="1377" b="1" kern="1200" spc="0" baseline="0" dirty="0">
                <a:solidFill>
                  <a:schemeClr val="tx1">
                    <a:lumMod val="95000"/>
                    <a:lumOff val="5000"/>
                  </a:schemeClr>
                </a:solidFill>
                <a:latin typeface="+mj-ea"/>
                <a:ea typeface="+mj-ea"/>
                <a:cs typeface="+mj-cs"/>
              </a:defRPr>
            </a:lvl1pPr>
          </a:lstStyle>
          <a:p>
            <a:pPr lvl="0"/>
            <a:r>
              <a:rPr lang="en-US" altLang="ko-KR" dirty="0"/>
              <a:t>0.0 Title</a:t>
            </a:r>
          </a:p>
        </p:txBody>
      </p:sp>
      <p:sp>
        <p:nvSpPr>
          <p:cNvPr id="4" name="Slide Number Placeholder 5"/>
          <p:cNvSpPr>
            <a:spLocks noGrp="1"/>
          </p:cNvSpPr>
          <p:nvPr>
            <p:ph type="sldNum" sz="quarter" idx="4"/>
          </p:nvPr>
        </p:nvSpPr>
        <p:spPr>
          <a:xfrm>
            <a:off x="9144431"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7734ED-6153-A141-8852-820300A7B0FD}" type="slidenum">
              <a:rPr kumimoji="1" lang="ko-KR" altLang="en-US" smtClean="0"/>
              <a:t>‹#›</a:t>
            </a:fld>
            <a:endParaRPr kumimoji="1" lang="ko-KR" altLang="en-US"/>
          </a:p>
        </p:txBody>
      </p:sp>
    </p:spTree>
    <p:extLst>
      <p:ext uri="{BB962C8B-B14F-4D97-AF65-F5344CB8AC3E}">
        <p14:creationId xmlns:p14="http://schemas.microsoft.com/office/powerpoint/2010/main" val="30611720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 표지">
    <p:spTree>
      <p:nvGrpSpPr>
        <p:cNvPr id="1" name=""/>
        <p:cNvGrpSpPr/>
        <p:nvPr/>
      </p:nvGrpSpPr>
      <p:grpSpPr>
        <a:xfrm>
          <a:off x="0" y="0"/>
          <a:ext cx="0" cy="0"/>
          <a:chOff x="0" y="0"/>
          <a:chExt cx="0" cy="0"/>
        </a:xfrm>
      </p:grpSpPr>
      <p:sp>
        <p:nvSpPr>
          <p:cNvPr id="8" name="object 2"/>
          <p:cNvSpPr/>
          <p:nvPr userDrawn="1"/>
        </p:nvSpPr>
        <p:spPr>
          <a:xfrm>
            <a:off x="0" y="1"/>
            <a:ext cx="12192000" cy="6857615"/>
          </a:xfrm>
          <a:custGeom>
            <a:avLst/>
            <a:gdLst/>
            <a:ahLst/>
            <a:cxnLst/>
            <a:rect l="l" t="t" r="r" b="b"/>
            <a:pathLst>
              <a:path w="20104100" h="11308715">
                <a:moveTo>
                  <a:pt x="0" y="11308555"/>
                </a:moveTo>
                <a:lnTo>
                  <a:pt x="20104099" y="11308555"/>
                </a:lnTo>
                <a:lnTo>
                  <a:pt x="20104099" y="0"/>
                </a:lnTo>
                <a:lnTo>
                  <a:pt x="0" y="0"/>
                </a:lnTo>
                <a:lnTo>
                  <a:pt x="0" y="11308555"/>
                </a:lnTo>
                <a:close/>
              </a:path>
            </a:pathLst>
          </a:custGeom>
          <a:solidFill>
            <a:srgbClr val="4F5760"/>
          </a:solidFill>
          <a:ln>
            <a:noFill/>
          </a:ln>
        </p:spPr>
        <p:txBody>
          <a:bodyPr wrap="square" lIns="0" tIns="0" rIns="0" bIns="0" rtlCol="0"/>
          <a:lstStyle/>
          <a:p>
            <a:endParaRPr sz="516" dirty="0">
              <a:latin typeface="Malgun Gothic Regular"/>
            </a:endParaRPr>
          </a:p>
        </p:txBody>
      </p:sp>
      <p:sp>
        <p:nvSpPr>
          <p:cNvPr id="21" name="텍스트 개체 틀 18"/>
          <p:cNvSpPr>
            <a:spLocks noGrp="1"/>
          </p:cNvSpPr>
          <p:nvPr>
            <p:ph type="body" sz="quarter" idx="10" hasCustomPrompt="1"/>
          </p:nvPr>
        </p:nvSpPr>
        <p:spPr>
          <a:xfrm>
            <a:off x="1659746" y="1293817"/>
            <a:ext cx="3280980" cy="333081"/>
          </a:xfrm>
          <a:prstGeom prst="rect">
            <a:avLst/>
          </a:prstGeom>
        </p:spPr>
        <p:txBody>
          <a:bodyPr wrap="none" lIns="0" tIns="0" rIns="0" bIns="0" anchor="ctr">
            <a:noAutofit/>
          </a:bodyPr>
          <a:lstStyle>
            <a:lvl1pPr marL="0" indent="0">
              <a:buNone/>
              <a:defRPr lang="ko-KR" altLang="en-US" sz="2122" kern="1200" spc="0" baseline="0" dirty="0">
                <a:solidFill>
                  <a:srgbClr val="FFFFFF"/>
                </a:solidFill>
                <a:latin typeface="+mj-ea"/>
                <a:ea typeface="+mj-ea"/>
                <a:cs typeface="+mj-cs"/>
              </a:defRPr>
            </a:lvl1pPr>
          </a:lstStyle>
          <a:p>
            <a:pPr lvl="0"/>
            <a:r>
              <a:rPr lang="en-US" altLang="ko-KR" dirty="0" err="1"/>
              <a:t>Btv</a:t>
            </a:r>
            <a:r>
              <a:rPr lang="en-US" altLang="ko-KR" dirty="0"/>
              <a:t> UI 0.0.0</a:t>
            </a:r>
          </a:p>
        </p:txBody>
      </p:sp>
      <p:sp>
        <p:nvSpPr>
          <p:cNvPr id="22" name="텍스트 개체 틀 18"/>
          <p:cNvSpPr>
            <a:spLocks noGrp="1"/>
          </p:cNvSpPr>
          <p:nvPr>
            <p:ph type="body" sz="quarter" idx="11" hasCustomPrompt="1"/>
          </p:nvPr>
        </p:nvSpPr>
        <p:spPr>
          <a:xfrm>
            <a:off x="1659746" y="1716535"/>
            <a:ext cx="3280980" cy="695895"/>
          </a:xfrm>
          <a:prstGeom prst="rect">
            <a:avLst/>
          </a:prstGeom>
        </p:spPr>
        <p:txBody>
          <a:bodyPr wrap="none" lIns="0" tIns="0" rIns="0" bIns="0" anchor="ctr">
            <a:noAutofit/>
          </a:bodyPr>
          <a:lstStyle>
            <a:lvl1pPr marL="0" indent="0">
              <a:buNone/>
              <a:defRPr lang="en-US" altLang="ko-KR" sz="5002" kern="1200" spc="-2" baseline="0" dirty="0" smtClean="0">
                <a:solidFill>
                  <a:srgbClr val="FFFFFF"/>
                </a:solidFill>
                <a:latin typeface="+mj-ea"/>
                <a:ea typeface="+mj-ea"/>
                <a:cs typeface="+mj-cs"/>
              </a:defRPr>
            </a:lvl1pPr>
          </a:lstStyle>
          <a:p>
            <a:pPr lvl="0"/>
            <a:r>
              <a:rPr lang="ko-KR" altLang="en-US" dirty="0" err="1"/>
              <a:t>문서명</a:t>
            </a:r>
            <a:r>
              <a:rPr lang="ko-KR" altLang="en-US" dirty="0"/>
              <a:t> </a:t>
            </a:r>
            <a:r>
              <a:rPr lang="en-US" altLang="ko-KR" dirty="0"/>
              <a:t>v0.0</a:t>
            </a:r>
          </a:p>
        </p:txBody>
      </p:sp>
      <p:sp>
        <p:nvSpPr>
          <p:cNvPr id="25" name="텍스트 개체 틀 18"/>
          <p:cNvSpPr>
            <a:spLocks noGrp="1"/>
          </p:cNvSpPr>
          <p:nvPr>
            <p:ph type="body" sz="quarter" idx="12" hasCustomPrompt="1"/>
          </p:nvPr>
        </p:nvSpPr>
        <p:spPr>
          <a:xfrm>
            <a:off x="1694404" y="2616885"/>
            <a:ext cx="3280980" cy="165208"/>
          </a:xfrm>
          <a:prstGeom prst="rect">
            <a:avLst/>
          </a:prstGeom>
        </p:spPr>
        <p:txBody>
          <a:bodyPr wrap="none" lIns="0" tIns="0" rIns="0" bIns="0" anchor="ctr">
            <a:noAutofit/>
          </a:bodyPr>
          <a:lstStyle>
            <a:lvl1pPr marL="0" indent="0">
              <a:buNone/>
              <a:defRPr lang="ko-KR" altLang="en-US" sz="1395" b="0" kern="1200" spc="0" baseline="0" dirty="0">
                <a:solidFill>
                  <a:schemeClr val="bg1">
                    <a:lumMod val="85000"/>
                  </a:schemeClr>
                </a:solidFill>
                <a:latin typeface="+mj-ea"/>
                <a:ea typeface="+mj-ea"/>
                <a:cs typeface="+mj-cs"/>
              </a:defRPr>
            </a:lvl1pPr>
          </a:lstStyle>
          <a:p>
            <a:pPr lvl="0"/>
            <a:r>
              <a:rPr lang="en-US" altLang="ko-KR" dirty="0"/>
              <a:t>+ Release Date 2019.00.00</a:t>
            </a:r>
          </a:p>
        </p:txBody>
      </p:sp>
      <p:pic>
        <p:nvPicPr>
          <p:cNvPr id="31" name="Picture 2" descr="sk ë¸ë¡ëë°´ë pngì ëí ì´ë¯¸ì§ ê²ìê²°ê³¼"/>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694403" y="5323519"/>
            <a:ext cx="875381" cy="283795"/>
          </a:xfrm>
          <a:prstGeom prst="rect">
            <a:avLst/>
          </a:prstGeom>
          <a:noFill/>
          <a:extLst>
            <a:ext uri="{909E8E84-426E-40DD-AFC4-6F175D3DCCD1}">
              <a14:hiddenFill xmlns:a14="http://schemas.microsoft.com/office/drawing/2010/main">
                <a:solidFill>
                  <a:srgbClr val="FFFFFF"/>
                </a:solidFill>
              </a14:hiddenFill>
            </a:ext>
          </a:extLst>
        </p:spPr>
      </p:pic>
      <p:cxnSp>
        <p:nvCxnSpPr>
          <p:cNvPr id="34" name="직선 연결선 33"/>
          <p:cNvCxnSpPr/>
          <p:nvPr userDrawn="1"/>
        </p:nvCxnSpPr>
        <p:spPr>
          <a:xfrm>
            <a:off x="1496483" y="1293816"/>
            <a:ext cx="0" cy="1117718"/>
          </a:xfrm>
          <a:prstGeom prst="line">
            <a:avLst/>
          </a:prstGeom>
          <a:ln w="889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0821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구역 머리글">
    <p:spTree>
      <p:nvGrpSpPr>
        <p:cNvPr id="1" name=""/>
        <p:cNvGrpSpPr/>
        <p:nvPr/>
      </p:nvGrpSpPr>
      <p:grpSpPr>
        <a:xfrm>
          <a:off x="0" y="0"/>
          <a:ext cx="0" cy="0"/>
          <a:chOff x="0" y="0"/>
          <a:chExt cx="0" cy="0"/>
        </a:xfrm>
      </p:grpSpPr>
      <p:sp>
        <p:nvSpPr>
          <p:cNvPr id="7" name="object 2"/>
          <p:cNvSpPr/>
          <p:nvPr userDrawn="1"/>
        </p:nvSpPr>
        <p:spPr>
          <a:xfrm>
            <a:off x="0" y="1"/>
            <a:ext cx="12192000" cy="6857615"/>
          </a:xfrm>
          <a:custGeom>
            <a:avLst/>
            <a:gdLst/>
            <a:ahLst/>
            <a:cxnLst/>
            <a:rect l="l" t="t" r="r" b="b"/>
            <a:pathLst>
              <a:path w="20104100" h="11308715">
                <a:moveTo>
                  <a:pt x="0" y="11308555"/>
                </a:moveTo>
                <a:lnTo>
                  <a:pt x="20104099" y="11308555"/>
                </a:lnTo>
                <a:lnTo>
                  <a:pt x="20104099" y="0"/>
                </a:lnTo>
                <a:lnTo>
                  <a:pt x="0" y="0"/>
                </a:lnTo>
                <a:lnTo>
                  <a:pt x="0" y="11308555"/>
                </a:lnTo>
                <a:close/>
              </a:path>
            </a:pathLst>
          </a:custGeom>
          <a:solidFill>
            <a:srgbClr val="A6ABAE"/>
          </a:solidFill>
        </p:spPr>
        <p:txBody>
          <a:bodyPr wrap="square" lIns="0" tIns="0" rIns="0" bIns="0" rtlCol="0"/>
          <a:lstStyle/>
          <a:p>
            <a:endParaRPr sz="516" dirty="0">
              <a:latin typeface="Malgun Gothic Regular"/>
            </a:endParaRPr>
          </a:p>
        </p:txBody>
      </p:sp>
      <p:sp>
        <p:nvSpPr>
          <p:cNvPr id="11" name="텍스트 개체 틀 18"/>
          <p:cNvSpPr>
            <a:spLocks noGrp="1"/>
          </p:cNvSpPr>
          <p:nvPr>
            <p:ph type="body" sz="quarter" idx="11" hasCustomPrompt="1"/>
          </p:nvPr>
        </p:nvSpPr>
        <p:spPr>
          <a:xfrm>
            <a:off x="1243847" y="2966924"/>
            <a:ext cx="9704308" cy="695895"/>
          </a:xfrm>
          <a:prstGeom prst="rect">
            <a:avLst/>
          </a:prstGeom>
        </p:spPr>
        <p:txBody>
          <a:bodyPr wrap="none" lIns="0" tIns="0" rIns="0" bIns="0" anchor="ctr">
            <a:noAutofit/>
          </a:bodyPr>
          <a:lstStyle>
            <a:lvl1pPr marL="0" indent="0">
              <a:buNone/>
              <a:defRPr lang="en-US" altLang="ko-KR" sz="5002" kern="1200" spc="-2" baseline="0" dirty="0" smtClean="0">
                <a:solidFill>
                  <a:srgbClr val="FFFFFF"/>
                </a:solidFill>
                <a:latin typeface="+mj-ea"/>
                <a:ea typeface="+mj-ea"/>
                <a:cs typeface="+mj-cs"/>
              </a:defRPr>
            </a:lvl1pPr>
          </a:lstStyle>
          <a:p>
            <a:pPr lvl="0"/>
            <a:r>
              <a:rPr lang="en-US" altLang="ko-KR" dirty="0"/>
              <a:t>0. TEXT</a:t>
            </a:r>
          </a:p>
        </p:txBody>
      </p:sp>
    </p:spTree>
    <p:extLst>
      <p:ext uri="{BB962C8B-B14F-4D97-AF65-F5344CB8AC3E}">
        <p14:creationId xmlns:p14="http://schemas.microsoft.com/office/powerpoint/2010/main" val="33501968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제목 슬라이드">
    <p:spTree>
      <p:nvGrpSpPr>
        <p:cNvPr id="1" name=""/>
        <p:cNvGrpSpPr/>
        <p:nvPr/>
      </p:nvGrpSpPr>
      <p:grpSpPr>
        <a:xfrm>
          <a:off x="0" y="0"/>
          <a:ext cx="0" cy="0"/>
          <a:chOff x="0" y="0"/>
          <a:chExt cx="0" cy="0"/>
        </a:xfrm>
      </p:grpSpPr>
      <p:sp>
        <p:nvSpPr>
          <p:cNvPr id="2" name="Text Box 7"/>
          <p:cNvSpPr txBox="1">
            <a:spLocks noChangeArrowheads="1"/>
          </p:cNvSpPr>
          <p:nvPr userDrawn="1"/>
        </p:nvSpPr>
        <p:spPr bwMode="auto">
          <a:xfrm>
            <a:off x="1670206" y="337177"/>
            <a:ext cx="4348126" cy="226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r>
              <a:rPr lang="it-IT" altLang="ko-KR" sz="869" b="1" dirty="0">
                <a:solidFill>
                  <a:schemeClr val="tx1">
                    <a:lumMod val="65000"/>
                    <a:lumOff val="35000"/>
                  </a:schemeClr>
                </a:solidFill>
                <a:latin typeface="Helvetica" charset="0"/>
                <a:ea typeface="Helvetica" charset="0"/>
                <a:cs typeface="Helvetica" charset="0"/>
              </a:rPr>
              <a:t>SKB_Sound</a:t>
            </a:r>
            <a:r>
              <a:rPr lang="it-IT" altLang="ko-KR" sz="869" b="1" baseline="0" dirty="0">
                <a:solidFill>
                  <a:schemeClr val="tx1">
                    <a:lumMod val="65000"/>
                    <a:lumOff val="35000"/>
                  </a:schemeClr>
                </a:solidFill>
                <a:latin typeface="Helvetica" charset="0"/>
                <a:ea typeface="Helvetica" charset="0"/>
                <a:cs typeface="Helvetica" charset="0"/>
              </a:rPr>
              <a:t> STB_LED Motion Guideline_</a:t>
            </a:r>
            <a:r>
              <a:rPr lang="ko-KR" altLang="en-US" sz="869" b="1" baseline="0" dirty="0">
                <a:solidFill>
                  <a:schemeClr val="tx1">
                    <a:lumMod val="65000"/>
                    <a:lumOff val="35000"/>
                  </a:schemeClr>
                </a:solidFill>
                <a:latin typeface="Helvetica" charset="0"/>
                <a:ea typeface="Helvetica" charset="0"/>
                <a:cs typeface="Helvetica" charset="0"/>
              </a:rPr>
              <a:t>셋톱박스 </a:t>
            </a:r>
            <a:r>
              <a:rPr lang="en-US" altLang="ko-KR" sz="869" b="1" baseline="0" dirty="0">
                <a:solidFill>
                  <a:schemeClr val="tx1">
                    <a:lumMod val="65000"/>
                    <a:lumOff val="35000"/>
                  </a:schemeClr>
                </a:solidFill>
                <a:latin typeface="Helvetica" charset="0"/>
                <a:ea typeface="Helvetica" charset="0"/>
                <a:cs typeface="Helvetica" charset="0"/>
              </a:rPr>
              <a:t>Indicator </a:t>
            </a:r>
            <a:r>
              <a:rPr lang="it-IT" altLang="ko-KR" sz="869" b="1" baseline="0" dirty="0">
                <a:solidFill>
                  <a:schemeClr val="tx1">
                    <a:lumMod val="65000"/>
                    <a:lumOff val="35000"/>
                  </a:schemeClr>
                </a:solidFill>
                <a:latin typeface="Helvetica" charset="0"/>
                <a:ea typeface="Helvetica" charset="0"/>
                <a:cs typeface="Helvetica" charset="0"/>
              </a:rPr>
              <a:t>LED</a:t>
            </a:r>
            <a:endParaRPr lang="en-US" altLang="ko-KR" sz="869" b="1" dirty="0">
              <a:solidFill>
                <a:schemeClr val="tx1">
                  <a:lumMod val="65000"/>
                  <a:lumOff val="35000"/>
                </a:schemeClr>
              </a:solidFill>
              <a:latin typeface="Helvetica" charset="0"/>
              <a:ea typeface="Helvetica" charset="0"/>
              <a:cs typeface="Helvetica" charset="0"/>
            </a:endParaRPr>
          </a:p>
        </p:txBody>
      </p:sp>
      <p:pic>
        <p:nvPicPr>
          <p:cNvPr id="3" name="그림 2"/>
          <p:cNvPicPr>
            <a:picLocks noChangeAspect="1"/>
          </p:cNvPicPr>
          <p:nvPr userDrawn="1"/>
        </p:nvPicPr>
        <p:blipFill>
          <a:blip r:embed="rId2"/>
          <a:stretch>
            <a:fillRect/>
          </a:stretch>
        </p:blipFill>
        <p:spPr>
          <a:xfrm>
            <a:off x="536944" y="204094"/>
            <a:ext cx="1133263" cy="292849"/>
          </a:xfrm>
          <a:prstGeom prst="rect">
            <a:avLst/>
          </a:prstGeom>
        </p:spPr>
      </p:pic>
      <p:sp>
        <p:nvSpPr>
          <p:cNvPr id="4" name="Slide Number Placeholder 5"/>
          <p:cNvSpPr>
            <a:spLocks noGrp="1"/>
          </p:cNvSpPr>
          <p:nvPr>
            <p:ph type="sldNum" sz="quarter" idx="4"/>
          </p:nvPr>
        </p:nvSpPr>
        <p:spPr>
          <a:xfrm>
            <a:off x="907029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7734ED-6153-A141-8852-820300A7B0FD}" type="slidenum">
              <a:rPr kumimoji="1" lang="ko-KR" altLang="en-US" smtClean="0"/>
              <a:t>‹#›</a:t>
            </a:fld>
            <a:endParaRPr kumimoji="1" lang="ko-KR" altLang="en-US"/>
          </a:p>
        </p:txBody>
      </p:sp>
    </p:spTree>
    <p:extLst>
      <p:ext uri="{BB962C8B-B14F-4D97-AF65-F5344CB8AC3E}">
        <p14:creationId xmlns:p14="http://schemas.microsoft.com/office/powerpoint/2010/main" val="3920828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A4E742-2C3F-4316-B4E8-363DCD22A3AD}" type="datetimeFigureOut">
              <a:rPr lang="ko-KR" altLang="en-US" smtClean="0"/>
              <a:t>2021-01-25</a:t>
            </a:fld>
            <a:endParaRPr lang="ko-KR" alt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ABC42B-5C41-40F8-AA9F-0D679F026D11}" type="slidenum">
              <a:rPr lang="ko-KR" altLang="en-US" smtClean="0"/>
              <a:t>‹#›</a:t>
            </a:fld>
            <a:endParaRPr lang="ko-KR" altLang="en-US"/>
          </a:p>
        </p:txBody>
      </p:sp>
    </p:spTree>
    <p:extLst>
      <p:ext uri="{BB962C8B-B14F-4D97-AF65-F5344CB8AC3E}">
        <p14:creationId xmlns:p14="http://schemas.microsoft.com/office/powerpoint/2010/main" val="15072336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 id="2147483664" r:id="rId15"/>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support.google.com/googlenest/answer/7073219?hl=en" TargetMode="Externa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8" Type="http://schemas.openxmlformats.org/officeDocument/2006/relationships/video" Target="../media/media4.mp4"/><Relationship Id="rId13" Type="http://schemas.openxmlformats.org/officeDocument/2006/relationships/slideLayout" Target="../slideLayouts/slideLayout12.xml"/><Relationship Id="rId18" Type="http://schemas.openxmlformats.org/officeDocument/2006/relationships/image" Target="../media/image12.png"/><Relationship Id="rId3" Type="http://schemas.microsoft.com/office/2007/relationships/media" Target="../media/media2.mp4"/><Relationship Id="rId21" Type="http://schemas.openxmlformats.org/officeDocument/2006/relationships/image" Target="../media/image15.png"/><Relationship Id="rId7" Type="http://schemas.microsoft.com/office/2007/relationships/media" Target="../media/media4.mp4"/><Relationship Id="rId12" Type="http://schemas.openxmlformats.org/officeDocument/2006/relationships/video" Target="../media/media6.mp4"/><Relationship Id="rId17" Type="http://schemas.openxmlformats.org/officeDocument/2006/relationships/image" Target="../media/image11.png"/><Relationship Id="rId2" Type="http://schemas.openxmlformats.org/officeDocument/2006/relationships/video" Target="../media/media1.mp4"/><Relationship Id="rId16" Type="http://schemas.openxmlformats.org/officeDocument/2006/relationships/image" Target="../media/image10.png"/><Relationship Id="rId20" Type="http://schemas.openxmlformats.org/officeDocument/2006/relationships/image" Target="../media/image14.png"/><Relationship Id="rId1" Type="http://schemas.microsoft.com/office/2007/relationships/media" Target="../media/media1.mp4"/><Relationship Id="rId6" Type="http://schemas.openxmlformats.org/officeDocument/2006/relationships/video" Target="../media/media3.mp4"/><Relationship Id="rId11" Type="http://schemas.microsoft.com/office/2007/relationships/media" Target="../media/media6.mp4"/><Relationship Id="rId5" Type="http://schemas.microsoft.com/office/2007/relationships/media" Target="../media/media3.mp4"/><Relationship Id="rId15" Type="http://schemas.openxmlformats.org/officeDocument/2006/relationships/image" Target="../media/image9.png"/><Relationship Id="rId23" Type="http://schemas.openxmlformats.org/officeDocument/2006/relationships/comments" Target="../comments/comment2.xml"/><Relationship Id="rId10" Type="http://schemas.openxmlformats.org/officeDocument/2006/relationships/video" Target="../media/media5.mp4"/><Relationship Id="rId19" Type="http://schemas.openxmlformats.org/officeDocument/2006/relationships/image" Target="../media/image13.png"/><Relationship Id="rId4" Type="http://schemas.openxmlformats.org/officeDocument/2006/relationships/video" Target="../media/media2.mp4"/><Relationship Id="rId9" Type="http://schemas.microsoft.com/office/2007/relationships/media" Target="../media/media5.mp4"/><Relationship Id="rId14" Type="http://schemas.openxmlformats.org/officeDocument/2006/relationships/notesSlide" Target="../notesSlides/notesSlide3.xml"/><Relationship Id="rId22" Type="http://schemas.openxmlformats.org/officeDocument/2006/relationships/image" Target="../media/image16.png"/></Relationships>
</file>

<file path=ppt/slides/_rels/slide15.xml.rels><?xml version="1.0" encoding="UTF-8" standalone="yes"?>
<Relationships xmlns="http://schemas.openxmlformats.org/package/2006/relationships"><Relationship Id="rId8" Type="http://schemas.openxmlformats.org/officeDocument/2006/relationships/video" Target="../media/media9.mp4"/><Relationship Id="rId13" Type="http://schemas.microsoft.com/office/2007/relationships/media" Target="../media/media12.mp4"/><Relationship Id="rId18" Type="http://schemas.openxmlformats.org/officeDocument/2006/relationships/video" Target="../media/media14.mp4"/><Relationship Id="rId26" Type="http://schemas.openxmlformats.org/officeDocument/2006/relationships/comments" Target="../comments/comment3.xml"/><Relationship Id="rId3" Type="http://schemas.microsoft.com/office/2007/relationships/media" Target="../media/media7.mp4"/><Relationship Id="rId21" Type="http://schemas.openxmlformats.org/officeDocument/2006/relationships/image" Target="../media/image9.png"/><Relationship Id="rId7" Type="http://schemas.microsoft.com/office/2007/relationships/media" Target="../media/media9.mp4"/><Relationship Id="rId12" Type="http://schemas.openxmlformats.org/officeDocument/2006/relationships/video" Target="../media/media11.mp4"/><Relationship Id="rId17" Type="http://schemas.microsoft.com/office/2007/relationships/media" Target="../media/media14.mp4"/><Relationship Id="rId25" Type="http://schemas.openxmlformats.org/officeDocument/2006/relationships/image" Target="../media/image18.png"/><Relationship Id="rId2" Type="http://schemas.openxmlformats.org/officeDocument/2006/relationships/video" Target="../media/media2.mp4"/><Relationship Id="rId16" Type="http://schemas.openxmlformats.org/officeDocument/2006/relationships/video" Target="../media/media13.mp4"/><Relationship Id="rId20" Type="http://schemas.openxmlformats.org/officeDocument/2006/relationships/image" Target="../media/image10.png"/><Relationship Id="rId1" Type="http://schemas.microsoft.com/office/2007/relationships/media" Target="../media/media2.mp4"/><Relationship Id="rId6" Type="http://schemas.openxmlformats.org/officeDocument/2006/relationships/video" Target="../media/media8.mp4"/><Relationship Id="rId11" Type="http://schemas.microsoft.com/office/2007/relationships/media" Target="../media/media11.mp4"/><Relationship Id="rId24" Type="http://schemas.openxmlformats.org/officeDocument/2006/relationships/image" Target="../media/image15.png"/><Relationship Id="rId5" Type="http://schemas.microsoft.com/office/2007/relationships/media" Target="../media/media8.mp4"/><Relationship Id="rId15" Type="http://schemas.microsoft.com/office/2007/relationships/media" Target="../media/media13.mp4"/><Relationship Id="rId23" Type="http://schemas.openxmlformats.org/officeDocument/2006/relationships/image" Target="../media/image17.png"/><Relationship Id="rId10" Type="http://schemas.openxmlformats.org/officeDocument/2006/relationships/video" Target="../media/media10.mp4"/><Relationship Id="rId19" Type="http://schemas.openxmlformats.org/officeDocument/2006/relationships/slideLayout" Target="../slideLayouts/slideLayout12.xml"/><Relationship Id="rId4" Type="http://schemas.openxmlformats.org/officeDocument/2006/relationships/video" Target="../media/media7.mp4"/><Relationship Id="rId9" Type="http://schemas.microsoft.com/office/2007/relationships/media" Target="../media/media10.mp4"/><Relationship Id="rId14" Type="http://schemas.openxmlformats.org/officeDocument/2006/relationships/video" Target="../media/media12.mp4"/><Relationship Id="rId22" Type="http://schemas.openxmlformats.org/officeDocument/2006/relationships/image" Target="../media/image13.png"/></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Layout" Target="../slideLayouts/slideLayout12.xml"/><Relationship Id="rId7" Type="http://schemas.openxmlformats.org/officeDocument/2006/relationships/image" Target="../media/image20.png"/><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image" Target="../media/image13.png"/><Relationship Id="rId5" Type="http://schemas.openxmlformats.org/officeDocument/2006/relationships/image" Target="../media/image19.png"/><Relationship Id="rId4" Type="http://schemas.openxmlformats.org/officeDocument/2006/relationships/notesSlide" Target="../notesSlides/notesSlide4.xml"/></Relationships>
</file>

<file path=ppt/slides/_rels/slide17.xml.rels><?xml version="1.0" encoding="UTF-8" standalone="yes"?>
<Relationships xmlns="http://schemas.openxmlformats.org/package/2006/relationships"><Relationship Id="rId8" Type="http://schemas.openxmlformats.org/officeDocument/2006/relationships/video" Target="../media/media18.mp4"/><Relationship Id="rId13" Type="http://schemas.openxmlformats.org/officeDocument/2006/relationships/slideLayout" Target="../slideLayouts/slideLayout12.xml"/><Relationship Id="rId3" Type="http://schemas.microsoft.com/office/2007/relationships/media" Target="../media/media16.mp4"/><Relationship Id="rId7" Type="http://schemas.microsoft.com/office/2007/relationships/media" Target="../media/media18.mp4"/><Relationship Id="rId12" Type="http://schemas.openxmlformats.org/officeDocument/2006/relationships/video" Target="../media/media20.mp4"/><Relationship Id="rId2" Type="http://schemas.openxmlformats.org/officeDocument/2006/relationships/video" Target="../media/media15.mp4"/><Relationship Id="rId16" Type="http://schemas.openxmlformats.org/officeDocument/2006/relationships/comments" Target="../comments/comment4.xml"/><Relationship Id="rId1" Type="http://schemas.microsoft.com/office/2007/relationships/media" Target="../media/media15.mp4"/><Relationship Id="rId6" Type="http://schemas.openxmlformats.org/officeDocument/2006/relationships/video" Target="../media/media17.mp4"/><Relationship Id="rId11" Type="http://schemas.microsoft.com/office/2007/relationships/media" Target="../media/media20.mp4"/><Relationship Id="rId5" Type="http://schemas.microsoft.com/office/2007/relationships/media" Target="../media/media17.mp4"/><Relationship Id="rId15" Type="http://schemas.openxmlformats.org/officeDocument/2006/relationships/image" Target="../media/image9.png"/><Relationship Id="rId10" Type="http://schemas.openxmlformats.org/officeDocument/2006/relationships/video" Target="../media/media19.mp4"/><Relationship Id="rId4" Type="http://schemas.openxmlformats.org/officeDocument/2006/relationships/video" Target="../media/media16.mp4"/><Relationship Id="rId9" Type="http://schemas.microsoft.com/office/2007/relationships/media" Target="../media/media19.mp4"/><Relationship Id="rId14" Type="http://schemas.openxmlformats.org/officeDocument/2006/relationships/notesSlide" Target="../notesSlides/notesSlide5.xml"/></Relationships>
</file>

<file path=ppt/slides/_rels/slide18.xml.rels><?xml version="1.0" encoding="UTF-8" standalone="yes"?>
<Relationships xmlns="http://schemas.openxmlformats.org/package/2006/relationships"><Relationship Id="rId8" Type="http://schemas.openxmlformats.org/officeDocument/2006/relationships/video" Target="../media/media24.mp4"/><Relationship Id="rId13" Type="http://schemas.microsoft.com/office/2007/relationships/media" Target="../media/media27.mp4"/><Relationship Id="rId18" Type="http://schemas.openxmlformats.org/officeDocument/2006/relationships/video" Target="../media/media29.mp4"/><Relationship Id="rId26" Type="http://schemas.openxmlformats.org/officeDocument/2006/relationships/comments" Target="../comments/comment5.xml"/><Relationship Id="rId3" Type="http://schemas.microsoft.com/office/2007/relationships/media" Target="../media/media22.mp4"/><Relationship Id="rId21" Type="http://schemas.openxmlformats.org/officeDocument/2006/relationships/slideLayout" Target="../slideLayouts/slideLayout12.xml"/><Relationship Id="rId7" Type="http://schemas.microsoft.com/office/2007/relationships/media" Target="../media/media24.mp4"/><Relationship Id="rId12" Type="http://schemas.openxmlformats.org/officeDocument/2006/relationships/video" Target="../media/media26.mp4"/><Relationship Id="rId17" Type="http://schemas.microsoft.com/office/2007/relationships/media" Target="../media/media29.mp4"/><Relationship Id="rId25" Type="http://schemas.openxmlformats.org/officeDocument/2006/relationships/image" Target="../media/image23.png"/><Relationship Id="rId2" Type="http://schemas.openxmlformats.org/officeDocument/2006/relationships/video" Target="../media/media21.mp4"/><Relationship Id="rId16" Type="http://schemas.openxmlformats.org/officeDocument/2006/relationships/video" Target="../media/media28.mp4"/><Relationship Id="rId20" Type="http://schemas.openxmlformats.org/officeDocument/2006/relationships/video" Target="../media/media30.mp4"/><Relationship Id="rId1" Type="http://schemas.microsoft.com/office/2007/relationships/media" Target="../media/media21.mp4"/><Relationship Id="rId6" Type="http://schemas.openxmlformats.org/officeDocument/2006/relationships/video" Target="../media/media23.mp4"/><Relationship Id="rId11" Type="http://schemas.microsoft.com/office/2007/relationships/media" Target="../media/media26.mp4"/><Relationship Id="rId24" Type="http://schemas.openxmlformats.org/officeDocument/2006/relationships/image" Target="../media/image22.png"/><Relationship Id="rId5" Type="http://schemas.microsoft.com/office/2007/relationships/media" Target="../media/media23.mp4"/><Relationship Id="rId15" Type="http://schemas.microsoft.com/office/2007/relationships/media" Target="../media/media28.mp4"/><Relationship Id="rId23" Type="http://schemas.openxmlformats.org/officeDocument/2006/relationships/image" Target="../media/image9.png"/><Relationship Id="rId10" Type="http://schemas.openxmlformats.org/officeDocument/2006/relationships/video" Target="../media/media25.mp4"/><Relationship Id="rId19" Type="http://schemas.microsoft.com/office/2007/relationships/media" Target="../media/media30.mp4"/><Relationship Id="rId4" Type="http://schemas.openxmlformats.org/officeDocument/2006/relationships/video" Target="../media/media22.mp4"/><Relationship Id="rId9" Type="http://schemas.microsoft.com/office/2007/relationships/media" Target="../media/media25.mp4"/><Relationship Id="rId14" Type="http://schemas.openxmlformats.org/officeDocument/2006/relationships/video" Target="../media/media27.mp4"/><Relationship Id="rId22" Type="http://schemas.openxmlformats.org/officeDocument/2006/relationships/notesSlide" Target="../notesSlides/notesSlide6.xml"/></Relationships>
</file>

<file path=ppt/slides/_rels/slide19.xml.rels><?xml version="1.0" encoding="UTF-8" standalone="yes"?>
<Relationships xmlns="http://schemas.openxmlformats.org/package/2006/relationships"><Relationship Id="rId8" Type="http://schemas.openxmlformats.org/officeDocument/2006/relationships/video" Target="../media/media34.mp4"/><Relationship Id="rId13" Type="http://schemas.microsoft.com/office/2007/relationships/media" Target="../media/media37.mp4"/><Relationship Id="rId18" Type="http://schemas.openxmlformats.org/officeDocument/2006/relationships/video" Target="../media/media39.mp4"/><Relationship Id="rId26" Type="http://schemas.openxmlformats.org/officeDocument/2006/relationships/image" Target="../media/image29.png"/><Relationship Id="rId3" Type="http://schemas.microsoft.com/office/2007/relationships/media" Target="../media/media32.mp4"/><Relationship Id="rId21" Type="http://schemas.openxmlformats.org/officeDocument/2006/relationships/image" Target="../media/image24.png"/><Relationship Id="rId7" Type="http://schemas.microsoft.com/office/2007/relationships/media" Target="../media/media34.mp4"/><Relationship Id="rId12" Type="http://schemas.openxmlformats.org/officeDocument/2006/relationships/video" Target="../media/media36.mp4"/><Relationship Id="rId17" Type="http://schemas.microsoft.com/office/2007/relationships/media" Target="../media/media39.mp4"/><Relationship Id="rId25" Type="http://schemas.openxmlformats.org/officeDocument/2006/relationships/image" Target="../media/image28.png"/><Relationship Id="rId2" Type="http://schemas.openxmlformats.org/officeDocument/2006/relationships/video" Target="../media/media31.mp4"/><Relationship Id="rId16" Type="http://schemas.openxmlformats.org/officeDocument/2006/relationships/video" Target="../media/media38.mp4"/><Relationship Id="rId20" Type="http://schemas.openxmlformats.org/officeDocument/2006/relationships/image" Target="../media/image9.png"/><Relationship Id="rId1" Type="http://schemas.microsoft.com/office/2007/relationships/media" Target="../media/media31.mp4"/><Relationship Id="rId6" Type="http://schemas.openxmlformats.org/officeDocument/2006/relationships/video" Target="../media/media33.mp4"/><Relationship Id="rId11" Type="http://schemas.microsoft.com/office/2007/relationships/media" Target="../media/media36.mp4"/><Relationship Id="rId24" Type="http://schemas.openxmlformats.org/officeDocument/2006/relationships/image" Target="../media/image27.png"/><Relationship Id="rId5" Type="http://schemas.microsoft.com/office/2007/relationships/media" Target="../media/media33.mp4"/><Relationship Id="rId15" Type="http://schemas.microsoft.com/office/2007/relationships/media" Target="../media/media38.mp4"/><Relationship Id="rId23" Type="http://schemas.openxmlformats.org/officeDocument/2006/relationships/image" Target="../media/image26.png"/><Relationship Id="rId10" Type="http://schemas.openxmlformats.org/officeDocument/2006/relationships/video" Target="../media/media35.mp4"/><Relationship Id="rId19" Type="http://schemas.openxmlformats.org/officeDocument/2006/relationships/slideLayout" Target="../slideLayouts/slideLayout1.xml"/><Relationship Id="rId4" Type="http://schemas.openxmlformats.org/officeDocument/2006/relationships/video" Target="../media/media32.mp4"/><Relationship Id="rId9" Type="http://schemas.microsoft.com/office/2007/relationships/media" Target="../media/media35.mp4"/><Relationship Id="rId14" Type="http://schemas.openxmlformats.org/officeDocument/2006/relationships/video" Target="../media/media37.mp4"/><Relationship Id="rId22" Type="http://schemas.openxmlformats.org/officeDocument/2006/relationships/image" Target="../media/image25.png"/><Relationship Id="rId27" Type="http://schemas.openxmlformats.org/officeDocument/2006/relationships/comments" Target="../comments/comment6.xml"/></Relationships>
</file>

<file path=ppt/slides/_rels/slide20.xml.rels><?xml version="1.0" encoding="UTF-8" standalone="yes"?>
<Relationships xmlns="http://schemas.openxmlformats.org/package/2006/relationships"><Relationship Id="rId8" Type="http://schemas.openxmlformats.org/officeDocument/2006/relationships/video" Target="../media/media43.mp4"/><Relationship Id="rId13" Type="http://schemas.microsoft.com/office/2007/relationships/media" Target="../media/media46.mp4"/><Relationship Id="rId18" Type="http://schemas.openxmlformats.org/officeDocument/2006/relationships/video" Target="../media/media48.mp4"/><Relationship Id="rId26" Type="http://schemas.openxmlformats.org/officeDocument/2006/relationships/image" Target="../media/image9.png"/><Relationship Id="rId3" Type="http://schemas.microsoft.com/office/2007/relationships/media" Target="../media/media41.mp4"/><Relationship Id="rId21" Type="http://schemas.openxmlformats.org/officeDocument/2006/relationships/image" Target="../media/image31.png"/><Relationship Id="rId7" Type="http://schemas.microsoft.com/office/2007/relationships/media" Target="../media/media43.mp4"/><Relationship Id="rId12" Type="http://schemas.openxmlformats.org/officeDocument/2006/relationships/video" Target="../media/media45.mp4"/><Relationship Id="rId17" Type="http://schemas.microsoft.com/office/2007/relationships/media" Target="../media/media48.mp4"/><Relationship Id="rId25" Type="http://schemas.openxmlformats.org/officeDocument/2006/relationships/image" Target="../media/image35.png"/><Relationship Id="rId2" Type="http://schemas.openxmlformats.org/officeDocument/2006/relationships/video" Target="../media/media40.mp4"/><Relationship Id="rId16" Type="http://schemas.openxmlformats.org/officeDocument/2006/relationships/video" Target="../media/media47.mp4"/><Relationship Id="rId20" Type="http://schemas.openxmlformats.org/officeDocument/2006/relationships/image" Target="../media/image30.png"/><Relationship Id="rId1" Type="http://schemas.microsoft.com/office/2007/relationships/media" Target="../media/media40.mp4"/><Relationship Id="rId6" Type="http://schemas.openxmlformats.org/officeDocument/2006/relationships/video" Target="../media/media42.mp4"/><Relationship Id="rId11" Type="http://schemas.microsoft.com/office/2007/relationships/media" Target="../media/media45.mp4"/><Relationship Id="rId24" Type="http://schemas.openxmlformats.org/officeDocument/2006/relationships/image" Target="../media/image34.png"/><Relationship Id="rId5" Type="http://schemas.microsoft.com/office/2007/relationships/media" Target="../media/media42.mp4"/><Relationship Id="rId15" Type="http://schemas.microsoft.com/office/2007/relationships/media" Target="../media/media47.mp4"/><Relationship Id="rId23" Type="http://schemas.openxmlformats.org/officeDocument/2006/relationships/image" Target="../media/image33.png"/><Relationship Id="rId10" Type="http://schemas.openxmlformats.org/officeDocument/2006/relationships/video" Target="../media/media44.mp4"/><Relationship Id="rId19" Type="http://schemas.openxmlformats.org/officeDocument/2006/relationships/slideLayout" Target="../slideLayouts/slideLayout1.xml"/><Relationship Id="rId4" Type="http://schemas.openxmlformats.org/officeDocument/2006/relationships/video" Target="../media/media41.mp4"/><Relationship Id="rId9" Type="http://schemas.microsoft.com/office/2007/relationships/media" Target="../media/media44.mp4"/><Relationship Id="rId14" Type="http://schemas.openxmlformats.org/officeDocument/2006/relationships/video" Target="../media/media46.mp4"/><Relationship Id="rId22" Type="http://schemas.openxmlformats.org/officeDocument/2006/relationships/image" Target="../media/image32.png"/><Relationship Id="rId27" Type="http://schemas.openxmlformats.org/officeDocument/2006/relationships/comments" Target="../comments/comment7.xml"/></Relationships>
</file>

<file path=ppt/slides/_rels/slide21.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50.mp4"/><Relationship Id="rId7" Type="http://schemas.openxmlformats.org/officeDocument/2006/relationships/slideLayout" Target="../slideLayouts/slideLayout1.xml"/><Relationship Id="rId2" Type="http://schemas.openxmlformats.org/officeDocument/2006/relationships/video" Target="../media/media49.mp4"/><Relationship Id="rId1" Type="http://schemas.microsoft.com/office/2007/relationships/media" Target="../media/media49.mp4"/><Relationship Id="rId6" Type="http://schemas.openxmlformats.org/officeDocument/2006/relationships/video" Target="../media/media51.mp4"/><Relationship Id="rId5" Type="http://schemas.microsoft.com/office/2007/relationships/media" Target="../media/media51.mp4"/><Relationship Id="rId4" Type="http://schemas.openxmlformats.org/officeDocument/2006/relationships/video" Target="../media/media50.mp4"/></Relationships>
</file>

<file path=ppt/slides/_rels/slide22.xml.rels><?xml version="1.0" encoding="UTF-8" standalone="yes"?>
<Relationships xmlns="http://schemas.openxmlformats.org/package/2006/relationships"><Relationship Id="rId8" Type="http://schemas.openxmlformats.org/officeDocument/2006/relationships/video" Target="../media/media20.mp4"/><Relationship Id="rId13" Type="http://schemas.openxmlformats.org/officeDocument/2006/relationships/comments" Target="../comments/comment8.xml"/><Relationship Id="rId3" Type="http://schemas.microsoft.com/office/2007/relationships/media" Target="../media/media18.mp4"/><Relationship Id="rId7" Type="http://schemas.microsoft.com/office/2007/relationships/media" Target="../media/media20.mp4"/><Relationship Id="rId12" Type="http://schemas.openxmlformats.org/officeDocument/2006/relationships/image" Target="../media/image37.png"/><Relationship Id="rId2" Type="http://schemas.openxmlformats.org/officeDocument/2006/relationships/video" Target="../media/media52.mp4"/><Relationship Id="rId1" Type="http://schemas.microsoft.com/office/2007/relationships/media" Target="../media/media52.mp4"/><Relationship Id="rId6" Type="http://schemas.openxmlformats.org/officeDocument/2006/relationships/video" Target="../media/media19.mp4"/><Relationship Id="rId11" Type="http://schemas.openxmlformats.org/officeDocument/2006/relationships/image" Target="../media/image9.png"/><Relationship Id="rId5" Type="http://schemas.microsoft.com/office/2007/relationships/media" Target="../media/media19.mp4"/><Relationship Id="rId10" Type="http://schemas.openxmlformats.org/officeDocument/2006/relationships/image" Target="../media/image36.png"/><Relationship Id="rId4" Type="http://schemas.openxmlformats.org/officeDocument/2006/relationships/video" Target="../media/media18.mp4"/><Relationship Id="rId9"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microsoft.com/office/2007/relationships/media" Target="../media/media18.mp4"/><Relationship Id="rId7" Type="http://schemas.openxmlformats.org/officeDocument/2006/relationships/image" Target="../media/image9.png"/><Relationship Id="rId2" Type="http://schemas.openxmlformats.org/officeDocument/2006/relationships/video" Target="../media/media53.mp4"/><Relationship Id="rId1" Type="http://schemas.microsoft.com/office/2007/relationships/media" Target="../media/media53.mp4"/><Relationship Id="rId6" Type="http://schemas.openxmlformats.org/officeDocument/2006/relationships/image" Target="../media/image38.png"/><Relationship Id="rId5" Type="http://schemas.openxmlformats.org/officeDocument/2006/relationships/slideLayout" Target="../slideLayouts/slideLayout1.xml"/><Relationship Id="rId4" Type="http://schemas.openxmlformats.org/officeDocument/2006/relationships/video" Target="../media/media18.mp4"/></Relationships>
</file>

<file path=ppt/slides/_rels/slide24.xml.rels><?xml version="1.0" encoding="UTF-8" standalone="yes"?>
<Relationships xmlns="http://schemas.openxmlformats.org/package/2006/relationships"><Relationship Id="rId8" Type="http://schemas.openxmlformats.org/officeDocument/2006/relationships/video" Target="../media/media19.mp4"/><Relationship Id="rId13" Type="http://schemas.openxmlformats.org/officeDocument/2006/relationships/slideLayout" Target="../slideLayouts/slideLayout1.xml"/><Relationship Id="rId3" Type="http://schemas.microsoft.com/office/2007/relationships/media" Target="../media/media18.mp4"/><Relationship Id="rId7" Type="http://schemas.microsoft.com/office/2007/relationships/media" Target="../media/media19.mp4"/><Relationship Id="rId12" Type="http://schemas.openxmlformats.org/officeDocument/2006/relationships/video" Target="../media/media56.mp4"/><Relationship Id="rId2" Type="http://schemas.openxmlformats.org/officeDocument/2006/relationships/video" Target="../media/media54.mp4"/><Relationship Id="rId1" Type="http://schemas.microsoft.com/office/2007/relationships/media" Target="../media/media54.mp4"/><Relationship Id="rId6" Type="http://schemas.openxmlformats.org/officeDocument/2006/relationships/video" Target="../media/media55.mp4"/><Relationship Id="rId11" Type="http://schemas.microsoft.com/office/2007/relationships/media" Target="../media/media56.mp4"/><Relationship Id="rId5" Type="http://schemas.microsoft.com/office/2007/relationships/media" Target="../media/media55.mp4"/><Relationship Id="rId10" Type="http://schemas.openxmlformats.org/officeDocument/2006/relationships/video" Target="../media/media20.mp4"/><Relationship Id="rId4" Type="http://schemas.openxmlformats.org/officeDocument/2006/relationships/video" Target="../media/media18.mp4"/><Relationship Id="rId9" Type="http://schemas.microsoft.com/office/2007/relationships/media" Target="../media/media20.mp4"/><Relationship Id="rId14" Type="http://schemas.openxmlformats.org/officeDocument/2006/relationships/image" Target="../media/image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57.m4v"/><Relationship Id="rId1" Type="http://schemas.microsoft.com/office/2007/relationships/media" Target="../media/media57.m4v"/><Relationship Id="rId5" Type="http://schemas.openxmlformats.org/officeDocument/2006/relationships/image" Target="../media/image40.png"/><Relationship Id="rId4" Type="http://schemas.openxmlformats.org/officeDocument/2006/relationships/notesSlide" Target="../notesSlides/notesSlide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텍스트 개체 틀 4"/>
          <p:cNvSpPr txBox="1">
            <a:spLocks/>
          </p:cNvSpPr>
          <p:nvPr/>
        </p:nvSpPr>
        <p:spPr>
          <a:xfrm>
            <a:off x="1659746" y="1293817"/>
            <a:ext cx="3280980" cy="333081"/>
          </a:xfrm>
          <a:prstGeom prst="rect">
            <a:avLst/>
          </a:prstGeom>
        </p:spPr>
        <p:txBody>
          <a:bodyPr wrap="none" lIns="0" tIns="0" rIns="0" bIns="0" anchor="ctr">
            <a:noAutofit/>
          </a:bodyPr>
          <a:lstStyle>
            <a:lvl1pPr marL="0" indent="0" algn="l" defTabSz="554450" rtl="0" eaLnBrk="1" latinLnBrk="1" hangingPunct="1">
              <a:lnSpc>
                <a:spcPct val="90000"/>
              </a:lnSpc>
              <a:spcBef>
                <a:spcPts val="606"/>
              </a:spcBef>
              <a:buFont typeface="Arial" panose="020B0604020202020204" pitchFamily="34" charset="0"/>
              <a:buNone/>
              <a:defRPr lang="ko-KR" altLang="en-US" sz="2122" kern="1200" spc="0" baseline="0" dirty="0">
                <a:solidFill>
                  <a:srgbClr val="FFFFFF"/>
                </a:solidFill>
                <a:latin typeface="+mj-ea"/>
                <a:ea typeface="+mj-ea"/>
                <a:cs typeface="+mj-cs"/>
              </a:defRPr>
            </a:lvl1pPr>
            <a:lvl2pPr marL="415838" indent="-138612" algn="l" defTabSz="554450" rtl="0" eaLnBrk="1" latinLnBrk="1" hangingPunct="1">
              <a:lnSpc>
                <a:spcPct val="90000"/>
              </a:lnSpc>
              <a:spcBef>
                <a:spcPts val="303"/>
              </a:spcBef>
              <a:buFont typeface="Arial" panose="020B0604020202020204" pitchFamily="34" charset="0"/>
              <a:buChar char="•"/>
              <a:defRPr sz="1456" kern="1200">
                <a:solidFill>
                  <a:schemeClr val="tx1"/>
                </a:solidFill>
                <a:latin typeface="+mn-lt"/>
                <a:ea typeface="+mn-ea"/>
                <a:cs typeface="+mn-cs"/>
              </a:defRPr>
            </a:lvl2pPr>
            <a:lvl3pPr marL="693061" indent="-138612" algn="l" defTabSz="554450" rtl="0" eaLnBrk="1" latinLnBrk="1" hangingPunct="1">
              <a:lnSpc>
                <a:spcPct val="90000"/>
              </a:lnSpc>
              <a:spcBef>
                <a:spcPts val="303"/>
              </a:spcBef>
              <a:buFont typeface="Arial" panose="020B0604020202020204" pitchFamily="34" charset="0"/>
              <a:buChar char="•"/>
              <a:defRPr sz="1213" kern="1200">
                <a:solidFill>
                  <a:schemeClr val="tx1"/>
                </a:solidFill>
                <a:latin typeface="+mn-lt"/>
                <a:ea typeface="+mn-ea"/>
                <a:cs typeface="+mn-cs"/>
              </a:defRPr>
            </a:lvl3pPr>
            <a:lvl4pPr marL="970287" indent="-138612" algn="l" defTabSz="554450" rtl="0" eaLnBrk="1" latinLnBrk="1"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4pPr>
            <a:lvl5pPr marL="1247512" indent="-138612" algn="l" defTabSz="554450" rtl="0" eaLnBrk="1" latinLnBrk="1"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5pPr>
            <a:lvl6pPr marL="1524736" indent="-138612" algn="l" defTabSz="554450" rtl="0" eaLnBrk="1" latinLnBrk="1"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6pPr>
            <a:lvl7pPr marL="1801962" indent="-138612" algn="l" defTabSz="554450" rtl="0" eaLnBrk="1" latinLnBrk="1"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7pPr>
            <a:lvl8pPr marL="2079186" indent="-138612" algn="l" defTabSz="554450" rtl="0" eaLnBrk="1" latinLnBrk="1"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8pPr>
            <a:lvl9pPr marL="2356411" indent="-138612" algn="l" defTabSz="554450" rtl="0" eaLnBrk="1" latinLnBrk="1"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9pPr>
          </a:lstStyle>
          <a:p>
            <a:pPr fontAlgn="base">
              <a:spcBef>
                <a:spcPct val="0"/>
              </a:spcBef>
              <a:spcAft>
                <a:spcPct val="0"/>
              </a:spcAft>
            </a:pPr>
            <a:r>
              <a:rPr lang="en-US" altLang="ko-KR" sz="2000" dirty="0">
                <a:solidFill>
                  <a:schemeClr val="bg1"/>
                </a:solidFill>
                <a:latin typeface="Helvetica" panose="020B0604020202020204" pitchFamily="34" charset="0"/>
                <a:cs typeface="Helvetica" panose="020B0604020202020204" pitchFamily="34" charset="0"/>
              </a:rPr>
              <a:t>AI 2 Max (BFX-UA300)</a:t>
            </a:r>
          </a:p>
        </p:txBody>
      </p:sp>
      <p:sp>
        <p:nvSpPr>
          <p:cNvPr id="13" name="텍스트 개체 틀 5"/>
          <p:cNvSpPr txBox="1">
            <a:spLocks/>
          </p:cNvSpPr>
          <p:nvPr/>
        </p:nvSpPr>
        <p:spPr>
          <a:xfrm>
            <a:off x="1659746" y="1716535"/>
            <a:ext cx="4131454" cy="695895"/>
          </a:xfrm>
          <a:prstGeom prst="rect">
            <a:avLst/>
          </a:prstGeom>
        </p:spPr>
        <p:txBody>
          <a:bodyPr wrap="none" lIns="0" tIns="0" rIns="0" bIns="0" anchor="ctr">
            <a:noAutofit/>
          </a:bodyPr>
          <a:lstStyle>
            <a:lvl1pPr marL="0" indent="0" algn="l" defTabSz="554450" rtl="0" eaLnBrk="1" latinLnBrk="1" hangingPunct="1">
              <a:lnSpc>
                <a:spcPct val="90000"/>
              </a:lnSpc>
              <a:spcBef>
                <a:spcPts val="606"/>
              </a:spcBef>
              <a:buFont typeface="Arial" panose="020B0604020202020204" pitchFamily="34" charset="0"/>
              <a:buNone/>
              <a:defRPr lang="en-US" altLang="ko-KR" sz="5002" kern="1200" spc="-2" baseline="0" dirty="0" smtClean="0">
                <a:solidFill>
                  <a:srgbClr val="FFFFFF"/>
                </a:solidFill>
                <a:latin typeface="+mj-ea"/>
                <a:ea typeface="+mj-ea"/>
                <a:cs typeface="+mj-cs"/>
              </a:defRPr>
            </a:lvl1pPr>
            <a:lvl2pPr marL="415838" indent="-138612" algn="l" defTabSz="554450" rtl="0" eaLnBrk="1" latinLnBrk="1" hangingPunct="1">
              <a:lnSpc>
                <a:spcPct val="90000"/>
              </a:lnSpc>
              <a:spcBef>
                <a:spcPts val="303"/>
              </a:spcBef>
              <a:buFont typeface="Arial" panose="020B0604020202020204" pitchFamily="34" charset="0"/>
              <a:buChar char="•"/>
              <a:defRPr sz="1456" kern="1200">
                <a:solidFill>
                  <a:schemeClr val="tx1"/>
                </a:solidFill>
                <a:latin typeface="+mn-lt"/>
                <a:ea typeface="+mn-ea"/>
                <a:cs typeface="+mn-cs"/>
              </a:defRPr>
            </a:lvl2pPr>
            <a:lvl3pPr marL="693061" indent="-138612" algn="l" defTabSz="554450" rtl="0" eaLnBrk="1" latinLnBrk="1" hangingPunct="1">
              <a:lnSpc>
                <a:spcPct val="90000"/>
              </a:lnSpc>
              <a:spcBef>
                <a:spcPts val="303"/>
              </a:spcBef>
              <a:buFont typeface="Arial" panose="020B0604020202020204" pitchFamily="34" charset="0"/>
              <a:buChar char="•"/>
              <a:defRPr sz="1213" kern="1200">
                <a:solidFill>
                  <a:schemeClr val="tx1"/>
                </a:solidFill>
                <a:latin typeface="+mn-lt"/>
                <a:ea typeface="+mn-ea"/>
                <a:cs typeface="+mn-cs"/>
              </a:defRPr>
            </a:lvl3pPr>
            <a:lvl4pPr marL="970287" indent="-138612" algn="l" defTabSz="554450" rtl="0" eaLnBrk="1" latinLnBrk="1"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4pPr>
            <a:lvl5pPr marL="1247512" indent="-138612" algn="l" defTabSz="554450" rtl="0" eaLnBrk="1" latinLnBrk="1"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5pPr>
            <a:lvl6pPr marL="1524736" indent="-138612" algn="l" defTabSz="554450" rtl="0" eaLnBrk="1" latinLnBrk="1"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6pPr>
            <a:lvl7pPr marL="1801962" indent="-138612" algn="l" defTabSz="554450" rtl="0" eaLnBrk="1" latinLnBrk="1"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7pPr>
            <a:lvl8pPr marL="2079186" indent="-138612" algn="l" defTabSz="554450" rtl="0" eaLnBrk="1" latinLnBrk="1"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8pPr>
            <a:lvl9pPr marL="2356411" indent="-138612" algn="l" defTabSz="554450" rtl="0" eaLnBrk="1" latinLnBrk="1"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9pPr>
          </a:lstStyle>
          <a:p>
            <a:r>
              <a:rPr lang="en-US" altLang="ko-KR" sz="4800" dirty="0">
                <a:solidFill>
                  <a:schemeClr val="bg1"/>
                </a:solidFill>
                <a:latin typeface="Helvetica" panose="020B0604020202020204" pitchFamily="34" charset="0"/>
                <a:cs typeface="Helvetica" panose="020B0604020202020204" pitchFamily="34" charset="0"/>
              </a:rPr>
              <a:t>LED Motion</a:t>
            </a:r>
            <a:r>
              <a:rPr lang="ko-KR" altLang="en-US" sz="4800" dirty="0">
                <a:solidFill>
                  <a:schemeClr val="bg1"/>
                </a:solidFill>
                <a:latin typeface="Helvetica" panose="020B0604020202020204" pitchFamily="34" charset="0"/>
                <a:cs typeface="Helvetica" panose="020B0604020202020204" pitchFamily="34" charset="0"/>
              </a:rPr>
              <a:t> </a:t>
            </a:r>
            <a:r>
              <a:rPr lang="en-US" altLang="ko-KR" sz="4800" dirty="0">
                <a:solidFill>
                  <a:schemeClr val="bg1"/>
                </a:solidFill>
                <a:latin typeface="Helvetica" panose="020B0604020202020204" pitchFamily="34" charset="0"/>
                <a:cs typeface="Helvetica" panose="020B0604020202020204" pitchFamily="34" charset="0"/>
              </a:rPr>
              <a:t>Guideline_v1.4</a:t>
            </a:r>
          </a:p>
        </p:txBody>
      </p:sp>
      <p:sp>
        <p:nvSpPr>
          <p:cNvPr id="6" name="텍스트 개체 틀 3"/>
          <p:cNvSpPr>
            <a:spLocks noGrp="1"/>
          </p:cNvSpPr>
          <p:nvPr>
            <p:ph type="body" sz="quarter" idx="12"/>
          </p:nvPr>
        </p:nvSpPr>
        <p:spPr>
          <a:xfrm>
            <a:off x="1694404" y="2616885"/>
            <a:ext cx="3280980" cy="165208"/>
          </a:xfrm>
        </p:spPr>
        <p:txBody>
          <a:bodyPr/>
          <a:lstStyle/>
          <a:p>
            <a:r>
              <a:rPr kumimoji="1" lang="en-US" altLang="ko-KR" dirty="0"/>
              <a:t>2021.01.25</a:t>
            </a:r>
            <a:endParaRPr kumimoji="1" lang="ko-KR" altLang="en-US" dirty="0"/>
          </a:p>
        </p:txBody>
      </p:sp>
    </p:spTree>
    <p:extLst>
      <p:ext uri="{BB962C8B-B14F-4D97-AF65-F5344CB8AC3E}">
        <p14:creationId xmlns:p14="http://schemas.microsoft.com/office/powerpoint/2010/main" val="796057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p:cNvSpPr>
            <a:spLocks noGrp="1"/>
          </p:cNvSpPr>
          <p:nvPr>
            <p:ph type="body" sz="quarter" idx="10"/>
          </p:nvPr>
        </p:nvSpPr>
        <p:spPr/>
        <p:txBody>
          <a:bodyPr/>
          <a:lstStyle/>
          <a:p>
            <a:r>
              <a:rPr lang="en-US" altLang="ko-KR" dirty="0"/>
              <a:t>Major fixes (after 12/29 tuning meeting)</a:t>
            </a:r>
            <a:endParaRPr lang="ko-KR" altLang="en-US" dirty="0"/>
          </a:p>
        </p:txBody>
      </p:sp>
      <p:sp>
        <p:nvSpPr>
          <p:cNvPr id="2" name="슬라이드 번호 개체 틀 1"/>
          <p:cNvSpPr>
            <a:spLocks noGrp="1"/>
          </p:cNvSpPr>
          <p:nvPr>
            <p:ph type="sldNum" sz="quarter" idx="4"/>
          </p:nvPr>
        </p:nvSpPr>
        <p:spPr>
          <a:xfrm>
            <a:off x="11857038" y="6524625"/>
            <a:ext cx="334962" cy="180975"/>
          </a:xfrm>
        </p:spPr>
        <p:txBody>
          <a:bodyPr/>
          <a:lstStyle/>
          <a:p>
            <a:fld id="{B0F99801-E825-42EB-95E3-E664BF29AFB4}" type="slidenum">
              <a:rPr lang="ko-KR" altLang="en-US" smtClean="0"/>
              <a:t>2</a:t>
            </a:fld>
            <a:endParaRPr lang="ko-KR" altLang="en-US"/>
          </a:p>
        </p:txBody>
      </p:sp>
      <p:sp>
        <p:nvSpPr>
          <p:cNvPr id="6" name="Rectangle 79"/>
          <p:cNvSpPr>
            <a:spLocks noChangeArrowheads="1"/>
          </p:cNvSpPr>
          <p:nvPr/>
        </p:nvSpPr>
        <p:spPr bwMode="auto">
          <a:xfrm>
            <a:off x="362381" y="862700"/>
            <a:ext cx="11296219" cy="4808049"/>
          </a:xfrm>
          <a:prstGeom prst="rect">
            <a:avLst/>
          </a:prstGeom>
          <a:noFill/>
          <a:ln w="9525" algn="ctr">
            <a:noFill/>
            <a:miter lim="800000"/>
            <a:headEnd/>
            <a:tailEnd/>
          </a:ln>
        </p:spPr>
        <p:txBody>
          <a:bodyPr wrap="square" lIns="90000" tIns="46800" rIns="90000" bIns="46800">
            <a:spAutoFit/>
          </a:bodyPr>
          <a:lstStyle/>
          <a:p>
            <a:pPr>
              <a:lnSpc>
                <a:spcPct val="150000"/>
              </a:lnSpc>
              <a:spcBef>
                <a:spcPct val="50000"/>
              </a:spcBef>
            </a:pPr>
            <a:r>
              <a:rPr lang="en-US" altLang="ko-KR" sz="1800" b="1" dirty="0">
                <a:solidFill>
                  <a:srgbClr val="000000"/>
                </a:solidFill>
                <a:latin typeface="+mj-ea"/>
                <a:ea typeface="+mj-ea"/>
              </a:rPr>
              <a:t>Indicator LED:</a:t>
            </a:r>
          </a:p>
          <a:p>
            <a:pPr marL="171450" indent="-171450">
              <a:lnSpc>
                <a:spcPct val="150000"/>
              </a:lnSpc>
              <a:spcBef>
                <a:spcPct val="50000"/>
              </a:spcBef>
              <a:buFontTx/>
              <a:buChar char="-"/>
            </a:pPr>
            <a:r>
              <a:rPr lang="en-US" altLang="ko-KR" sz="1400" b="1" dirty="0">
                <a:solidFill>
                  <a:srgbClr val="000000"/>
                </a:solidFill>
                <a:latin typeface="+mj-ea"/>
                <a:ea typeface="+mj-ea"/>
              </a:rPr>
              <a:t>Corrected by blinking once when RCU is received (currently blinks twice)</a:t>
            </a:r>
          </a:p>
          <a:p>
            <a:pPr marL="171450" indent="-171450">
              <a:lnSpc>
                <a:spcPct val="150000"/>
              </a:lnSpc>
              <a:spcBef>
                <a:spcPct val="50000"/>
              </a:spcBef>
              <a:buFontTx/>
              <a:buChar char="-"/>
            </a:pPr>
            <a:r>
              <a:rPr lang="en-US" altLang="ko-KR" sz="1400" b="1" dirty="0">
                <a:solidFill>
                  <a:srgbClr val="000000"/>
                </a:solidFill>
                <a:latin typeface="+mj-ea"/>
                <a:ea typeface="+mj-ea"/>
              </a:rPr>
              <a:t>Fix by white light on boot (manual/active standby mode -&gt; fix by light on STB on)</a:t>
            </a:r>
          </a:p>
          <a:p>
            <a:pPr marL="171450" indent="-171450">
              <a:lnSpc>
                <a:spcPct val="150000"/>
              </a:lnSpc>
              <a:spcBef>
                <a:spcPct val="50000"/>
              </a:spcBef>
              <a:buFontTx/>
              <a:buChar char="-"/>
            </a:pPr>
            <a:endParaRPr lang="en-US" altLang="ko-KR" sz="1400" b="1" dirty="0">
              <a:solidFill>
                <a:srgbClr val="000000"/>
              </a:solidFill>
              <a:latin typeface="+mj-ea"/>
              <a:ea typeface="+mj-ea"/>
            </a:endParaRPr>
          </a:p>
          <a:p>
            <a:pPr>
              <a:lnSpc>
                <a:spcPct val="150000"/>
              </a:lnSpc>
              <a:spcBef>
                <a:spcPct val="50000"/>
              </a:spcBef>
            </a:pPr>
            <a:r>
              <a:rPr lang="en-US" altLang="ko-KR" sz="1800" b="1" dirty="0">
                <a:solidFill>
                  <a:srgbClr val="000000"/>
                </a:solidFill>
                <a:latin typeface="+mj-ea"/>
                <a:ea typeface="+mj-ea"/>
              </a:rPr>
              <a:t>NUGU LED:</a:t>
            </a:r>
          </a:p>
          <a:p>
            <a:r>
              <a:rPr lang="en-US" altLang="ko-KR" sz="1400" dirty="0">
                <a:effectLst/>
                <a:latin typeface="Segoe UI Web (West European)"/>
              </a:rPr>
              <a:t>- </a:t>
            </a:r>
            <a:r>
              <a:rPr lang="en-US" altLang="ko-KR" sz="1400" b="1" dirty="0">
                <a:effectLst/>
                <a:latin typeface="Segoe UI Web (West European)"/>
              </a:rPr>
              <a:t>Common content: Scenarios with full LED on smoother handling of both ends (</a:t>
            </a:r>
            <a:r>
              <a:rPr lang="en-US" altLang="ko-KR" sz="1400" b="1" dirty="0">
                <a:solidFill>
                  <a:srgbClr val="FF0000"/>
                </a:solidFill>
                <a:effectLst/>
                <a:latin typeface="Segoe UI Web (West European)"/>
              </a:rPr>
              <a:t>see page 16 of this article</a:t>
            </a:r>
            <a:r>
              <a:rPr lang="en-US" altLang="ko-KR" sz="1400" b="1" dirty="0">
                <a:effectLst/>
                <a:latin typeface="Segoe UI Web (West European)"/>
              </a:rPr>
              <a:t>)</a:t>
            </a:r>
          </a:p>
          <a:p>
            <a:pPr>
              <a:lnSpc>
                <a:spcPct val="150000"/>
              </a:lnSpc>
              <a:spcBef>
                <a:spcPct val="50000"/>
              </a:spcBef>
            </a:pPr>
            <a:r>
              <a:rPr kumimoji="1" lang="en-US" altLang="ko-KR" sz="1400" b="1" dirty="0">
                <a:latin typeface="+mj-ea"/>
                <a:sym typeface="Wingdings" pitchFamily="2" charset="2"/>
              </a:rPr>
              <a:t>- See each page for detailed scenario fixes. </a:t>
            </a:r>
          </a:p>
          <a:p>
            <a:pPr>
              <a:lnSpc>
                <a:spcPct val="150000"/>
              </a:lnSpc>
              <a:spcBef>
                <a:spcPct val="50000"/>
              </a:spcBef>
            </a:pPr>
            <a:r>
              <a:rPr lang="ko-KR" altLang="en-US" sz="1400" b="1" dirty="0">
                <a:solidFill>
                  <a:srgbClr val="000000"/>
                </a:solidFill>
                <a:latin typeface="+mj-ea"/>
                <a:ea typeface="+mj-ea"/>
              </a:rPr>
              <a:t> </a:t>
            </a:r>
            <a:endParaRPr lang="en-US" altLang="ko-KR" sz="1400" b="1" dirty="0">
              <a:solidFill>
                <a:srgbClr val="000000"/>
              </a:solidFill>
              <a:latin typeface="+mj-ea"/>
              <a:ea typeface="+mj-ea"/>
            </a:endParaRPr>
          </a:p>
          <a:p>
            <a:pPr>
              <a:lnSpc>
                <a:spcPct val="150000"/>
              </a:lnSpc>
              <a:spcBef>
                <a:spcPct val="50000"/>
              </a:spcBef>
            </a:pPr>
            <a:r>
              <a:rPr lang="en-US" altLang="ko-KR" b="1" dirty="0">
                <a:effectLst/>
                <a:latin typeface="Segoe UI Web (West European)"/>
              </a:rPr>
              <a:t>Sound field mode </a:t>
            </a:r>
            <a:r>
              <a:rPr lang="en-US" altLang="ko-KR" b="1" dirty="0">
                <a:solidFill>
                  <a:srgbClr val="000000"/>
                </a:solidFill>
                <a:latin typeface="+mj-ea"/>
                <a:ea typeface="+mj-ea"/>
              </a:rPr>
              <a:t>LED: </a:t>
            </a:r>
          </a:p>
          <a:p>
            <a:pPr marL="285750" indent="-285750">
              <a:lnSpc>
                <a:spcPct val="150000"/>
              </a:lnSpc>
              <a:spcBef>
                <a:spcPct val="50000"/>
              </a:spcBef>
              <a:buFontTx/>
              <a:buChar char="-"/>
            </a:pPr>
            <a:r>
              <a:rPr lang="en-US" altLang="ko-KR" sz="1400" b="1" dirty="0">
                <a:solidFill>
                  <a:srgbClr val="000000"/>
                </a:solidFill>
                <a:latin typeface="+mj-ea"/>
                <a:ea typeface="+mj-ea"/>
              </a:rPr>
              <a:t>Auto mode color added (pink)
Define color change time (0.7 seconds, only medium black additions will be determined based on 1/8 prototyping)</a:t>
            </a:r>
            <a:endParaRPr lang="en-US" altLang="ko-KR" sz="1400" dirty="0">
              <a:solidFill>
                <a:srgbClr val="000000"/>
              </a:solidFill>
              <a:latin typeface="+mj-ea"/>
              <a:ea typeface="+mj-ea"/>
            </a:endParaRPr>
          </a:p>
        </p:txBody>
      </p:sp>
    </p:spTree>
    <p:extLst>
      <p:ext uri="{BB962C8B-B14F-4D97-AF65-F5344CB8AC3E}">
        <p14:creationId xmlns:p14="http://schemas.microsoft.com/office/powerpoint/2010/main" val="2377368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p:cNvSpPr>
            <a:spLocks noGrp="1"/>
          </p:cNvSpPr>
          <p:nvPr>
            <p:ph type="body" sz="quarter" idx="10"/>
          </p:nvPr>
        </p:nvSpPr>
        <p:spPr>
          <a:prstGeom prst="rect">
            <a:avLst/>
          </a:prstGeom>
        </p:spPr>
        <p:txBody>
          <a:bodyPr/>
          <a:lstStyle/>
          <a:p>
            <a:r>
              <a:rPr lang="en-US" altLang="ko-KR" dirty="0"/>
              <a:t>Revision History</a:t>
            </a:r>
            <a:endParaRPr lang="ko-KR" altLang="en-US" dirty="0"/>
          </a:p>
        </p:txBody>
      </p:sp>
      <p:graphicFrame>
        <p:nvGraphicFramePr>
          <p:cNvPr id="4" name="표 3"/>
          <p:cNvGraphicFramePr>
            <a:graphicFrameLocks noGrp="1"/>
          </p:cNvGraphicFramePr>
          <p:nvPr>
            <p:extLst>
              <p:ext uri="{D42A27DB-BD31-4B8C-83A1-F6EECF244321}">
                <p14:modId xmlns:p14="http://schemas.microsoft.com/office/powerpoint/2010/main" val="2642008550"/>
              </p:ext>
            </p:extLst>
          </p:nvPr>
        </p:nvGraphicFramePr>
        <p:xfrm>
          <a:off x="223611" y="715291"/>
          <a:ext cx="11744775" cy="3493348"/>
        </p:xfrm>
        <a:graphic>
          <a:graphicData uri="http://schemas.openxmlformats.org/drawingml/2006/table">
            <a:tbl>
              <a:tblPr firstRow="1" bandRow="1">
                <a:tableStyleId>{5940675A-B579-460E-94D1-54222C63F5DA}</a:tableStyleId>
              </a:tblPr>
              <a:tblGrid>
                <a:gridCol w="766989">
                  <a:extLst>
                    <a:ext uri="{9D8B030D-6E8A-4147-A177-3AD203B41FA5}">
                      <a16:colId xmlns:a16="http://schemas.microsoft.com/office/drawing/2014/main" val="20000"/>
                    </a:ext>
                  </a:extLst>
                </a:gridCol>
                <a:gridCol w="762000">
                  <a:extLst>
                    <a:ext uri="{9D8B030D-6E8A-4147-A177-3AD203B41FA5}">
                      <a16:colId xmlns:a16="http://schemas.microsoft.com/office/drawing/2014/main" val="20001"/>
                    </a:ext>
                  </a:extLst>
                </a:gridCol>
                <a:gridCol w="8001000">
                  <a:extLst>
                    <a:ext uri="{9D8B030D-6E8A-4147-A177-3AD203B41FA5}">
                      <a16:colId xmlns:a16="http://schemas.microsoft.com/office/drawing/2014/main" val="2930814500"/>
                    </a:ext>
                  </a:extLst>
                </a:gridCol>
                <a:gridCol w="1143000">
                  <a:extLst>
                    <a:ext uri="{9D8B030D-6E8A-4147-A177-3AD203B41FA5}">
                      <a16:colId xmlns:a16="http://schemas.microsoft.com/office/drawing/2014/main" val="20002"/>
                    </a:ext>
                  </a:extLst>
                </a:gridCol>
                <a:gridCol w="1071786">
                  <a:extLst>
                    <a:ext uri="{9D8B030D-6E8A-4147-A177-3AD203B41FA5}">
                      <a16:colId xmlns:a16="http://schemas.microsoft.com/office/drawing/2014/main" val="1462934944"/>
                    </a:ext>
                  </a:extLst>
                </a:gridCol>
              </a:tblGrid>
              <a:tr h="551039">
                <a:tc>
                  <a:txBody>
                    <a:body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000" b="1" i="0" u="none" strike="noStrike" cap="none" normalizeH="0" baseline="0" dirty="0">
                          <a:ln>
                            <a:noFill/>
                          </a:ln>
                          <a:solidFill>
                            <a:schemeClr val="tx1">
                              <a:lumMod val="75000"/>
                              <a:lumOff val="25000"/>
                            </a:schemeClr>
                          </a:solidFill>
                          <a:effectLst/>
                          <a:latin typeface="+mn-ea"/>
                          <a:ea typeface="+mn-ea"/>
                          <a:cs typeface="Arial" pitchFamily="34" charset="0"/>
                        </a:rPr>
                        <a:t>Ver.</a:t>
                      </a: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000" b="1" i="0" u="none" strike="noStrike" cap="none" normalizeH="0" baseline="0" dirty="0">
                          <a:ln>
                            <a:noFill/>
                          </a:ln>
                          <a:solidFill>
                            <a:schemeClr val="tx1">
                              <a:lumMod val="75000"/>
                              <a:lumOff val="25000"/>
                            </a:schemeClr>
                          </a:solidFill>
                          <a:effectLst/>
                          <a:latin typeface="+mn-ea"/>
                          <a:ea typeface="+mn-ea"/>
                          <a:cs typeface="Arial" pitchFamily="34" charset="0"/>
                        </a:rPr>
                        <a:t>Date</a:t>
                      </a: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000" b="1" i="0" u="none" strike="noStrike" cap="none" normalizeH="0" baseline="0" dirty="0">
                          <a:ln>
                            <a:noFill/>
                          </a:ln>
                          <a:solidFill>
                            <a:schemeClr val="tx1">
                              <a:lumMod val="75000"/>
                              <a:lumOff val="25000"/>
                            </a:schemeClr>
                          </a:solidFill>
                          <a:effectLst/>
                          <a:latin typeface="+mn-ea"/>
                          <a:ea typeface="+mn-ea"/>
                          <a:cs typeface="Arial" pitchFamily="34" charset="0"/>
                        </a:rPr>
                        <a:t>Content</a:t>
                      </a: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000" b="1" i="0" u="none" strike="noStrike" cap="none" normalizeH="0" baseline="0" dirty="0">
                          <a:ln>
                            <a:noFill/>
                          </a:ln>
                          <a:solidFill>
                            <a:schemeClr val="tx1">
                              <a:lumMod val="75000"/>
                              <a:lumOff val="25000"/>
                            </a:schemeClr>
                          </a:solidFill>
                          <a:effectLst/>
                          <a:latin typeface="+mn-ea"/>
                          <a:ea typeface="+mn-ea"/>
                          <a:cs typeface="Arial" pitchFamily="34" charset="0"/>
                        </a:rPr>
                        <a:t>Writer</a:t>
                      </a:r>
                      <a:endParaRPr kumimoji="1" lang="ko-KR" altLang="en-US" sz="1000" b="1" i="0" u="none" strike="noStrike" cap="none" normalizeH="0" baseline="0" dirty="0">
                        <a:ln>
                          <a:noFill/>
                        </a:ln>
                        <a:solidFill>
                          <a:schemeClr val="tx1">
                            <a:lumMod val="75000"/>
                            <a:lumOff val="25000"/>
                          </a:schemeClr>
                        </a:solidFill>
                        <a:effectLst/>
                        <a:latin typeface="+mn-ea"/>
                        <a:ea typeface="+mn-ea"/>
                        <a:cs typeface="Arial" pitchFamily="34" charset="0"/>
                      </a:endParaRP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1000" b="1" i="0" u="none" strike="noStrike" cap="none" normalizeH="0" baseline="0" dirty="0">
                          <a:ln>
                            <a:noFill/>
                          </a:ln>
                          <a:solidFill>
                            <a:schemeClr val="tx1">
                              <a:lumMod val="75000"/>
                              <a:lumOff val="25000"/>
                            </a:schemeClr>
                          </a:solidFill>
                          <a:effectLst/>
                          <a:latin typeface="+mn-ea"/>
                          <a:ea typeface="+mn-ea"/>
                          <a:cs typeface="Arial" pitchFamily="34" charset="0"/>
                        </a:rPr>
                        <a:t>Remark</a:t>
                      </a:r>
                      <a:endParaRPr kumimoji="1" lang="ko-KR" altLang="en-US" sz="1000" b="1" i="0" u="none" strike="noStrike" cap="none" normalizeH="0" baseline="0" dirty="0">
                        <a:ln>
                          <a:noFill/>
                        </a:ln>
                        <a:solidFill>
                          <a:schemeClr val="tx1">
                            <a:lumMod val="75000"/>
                            <a:lumOff val="25000"/>
                          </a:schemeClr>
                        </a:solidFill>
                        <a:effectLst/>
                        <a:latin typeface="+mn-ea"/>
                        <a:ea typeface="+mn-ea"/>
                        <a:cs typeface="Arial" pitchFamily="34" charset="0"/>
                      </a:endParaRP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86270">
                <a:tc>
                  <a:txBody>
                    <a:body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rPr>
                        <a:t>0.4</a:t>
                      </a: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 typeface="Arial" pitchFamily="34" charset="0"/>
                        <a:buNone/>
                        <a:tabLst/>
                        <a:defRPr/>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rPr>
                        <a:t>2020.07.28</a:t>
                      </a: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base" latinLnBrk="1" hangingPunct="1">
                        <a:lnSpc>
                          <a:spcPct val="100000"/>
                        </a:lnSpc>
                        <a:spcBef>
                          <a:spcPct val="20000"/>
                        </a:spcBef>
                        <a:spcAft>
                          <a:spcPct val="0"/>
                        </a:spcAft>
                        <a:buClrTx/>
                        <a:buSzTx/>
                        <a:buFont typeface="Wingdings" pitchFamily="2" charset="2"/>
                        <a:buChar char="§"/>
                        <a:tabLst/>
                        <a:defRPr/>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mn-ea"/>
                          <a:cs typeface="Arial" pitchFamily="34" charset="0"/>
                        </a:rPr>
                        <a:t>Indicator LED, side sound field mode LED scenario drafting</a:t>
                      </a:r>
                      <a:endPar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endParaRPr>
                    </a:p>
                  </a:txBody>
                  <a:tcPr marL="60211"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 typeface="Arial" pitchFamily="34" charset="0"/>
                        <a:buNone/>
                        <a:tabLst/>
                        <a:defRPr/>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rPr>
                        <a:t>SKB </a:t>
                      </a:r>
                      <a:endParaRPr kumimoji="1" lang="ko-KR" altLang="en-US"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endParaRP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 typeface="Arial" pitchFamily="34" charset="0"/>
                        <a:buNone/>
                        <a:tabLst/>
                      </a:pPr>
                      <a:endParaRPr kumimoji="1" lang="ko-KR" altLang="en-US" sz="7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endParaRP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86270">
                <a:tc>
                  <a:txBody>
                    <a:body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rPr>
                        <a:t>0.5</a:t>
                      </a: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 typeface="Arial" pitchFamily="34" charset="0"/>
                        <a:buNone/>
                        <a:tabLst/>
                        <a:defRPr/>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rPr>
                        <a:t>2020.08.05</a:t>
                      </a: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base" latinLnBrk="1" hangingPunct="1">
                        <a:lnSpc>
                          <a:spcPct val="100000"/>
                        </a:lnSpc>
                        <a:spcBef>
                          <a:spcPct val="20000"/>
                        </a:spcBef>
                        <a:spcAft>
                          <a:spcPct val="0"/>
                        </a:spcAft>
                        <a:buClrTx/>
                        <a:buSzTx/>
                        <a:buFont typeface="Wingdings" pitchFamily="2" charset="2"/>
                        <a:buChar char="§"/>
                        <a:tabLst/>
                        <a:defRPr/>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mn-ea"/>
                          <a:cs typeface="Arial" pitchFamily="34" charset="0"/>
                        </a:rPr>
                        <a:t>Draft </a:t>
                      </a:r>
                      <a:r>
                        <a:rPr kumimoji="1" lang="en-US" altLang="ko-KR" sz="900" b="0" i="0" u="none" strike="noStrike" kern="1200" cap="none" normalizeH="0" baseline="0" dirty="0" err="1">
                          <a:ln>
                            <a:noFill/>
                          </a:ln>
                          <a:solidFill>
                            <a:schemeClr val="tx1">
                              <a:lumMod val="75000"/>
                              <a:lumOff val="25000"/>
                            </a:schemeClr>
                          </a:solidFill>
                          <a:effectLst/>
                          <a:latin typeface="맑은 고딕" panose="020B0503020000020004" pitchFamily="50" charset="-127"/>
                          <a:ea typeface="+mn-ea"/>
                          <a:cs typeface="Arial" pitchFamily="34" charset="0"/>
                        </a:rPr>
                        <a:t>nugu</a:t>
                      </a: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mn-ea"/>
                          <a:cs typeface="Arial" pitchFamily="34" charset="0"/>
                        </a:rPr>
                        <a:t> LED scenarios</a:t>
                      </a:r>
                      <a:endPar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endParaRPr>
                    </a:p>
                  </a:txBody>
                  <a:tcPr marL="60211"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 typeface="Arial" pitchFamily="34" charset="0"/>
                        <a:buNone/>
                        <a:tabLst/>
                        <a:defRPr/>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rPr>
                        <a:t>SKT</a:t>
                      </a:r>
                      <a:endParaRPr kumimoji="1" lang="ko-KR" altLang="en-US"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endParaRP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 typeface="Arial" pitchFamily="34" charset="0"/>
                        <a:buNone/>
                        <a:tabLst/>
                      </a:pPr>
                      <a:endParaRPr kumimoji="1" lang="ko-KR" altLang="en-US" sz="7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endParaRP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7920157"/>
                  </a:ext>
                </a:extLst>
              </a:tr>
              <a:tr h="504330">
                <a:tc>
                  <a:txBody>
                    <a:body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rPr>
                        <a:t>0.7</a:t>
                      </a: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 typeface="Arial" pitchFamily="34" charset="0"/>
                        <a:buNone/>
                        <a:tabLst/>
                        <a:defRPr/>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rPr>
                        <a:t>2020.09.14</a:t>
                      </a: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base" latinLnBrk="1" hangingPunct="1">
                        <a:lnSpc>
                          <a:spcPct val="100000"/>
                        </a:lnSpc>
                        <a:spcBef>
                          <a:spcPct val="20000"/>
                        </a:spcBef>
                        <a:spcAft>
                          <a:spcPct val="0"/>
                        </a:spcAft>
                        <a:buClrTx/>
                        <a:buSzTx/>
                        <a:buFont typeface="Wingdings" pitchFamily="2" charset="2"/>
                        <a:buChar char="§"/>
                        <a:tabLst/>
                        <a:defRPr/>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mn-ea"/>
                          <a:cs typeface="Arial" pitchFamily="34" charset="0"/>
                        </a:rPr>
                        <a:t>Ai 2 Development Update </a:t>
                      </a:r>
                      <a:endPar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endParaRPr>
                    </a:p>
                  </a:txBody>
                  <a:tcPr marL="60211"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 typeface="Arial" pitchFamily="34" charset="0"/>
                        <a:buNone/>
                        <a:tabLst/>
                        <a:defRPr/>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rPr>
                        <a:t>SKB</a:t>
                      </a:r>
                      <a:endParaRPr kumimoji="1" lang="ko-KR" altLang="en-US"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endParaRP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 typeface="Arial" pitchFamily="34" charset="0"/>
                        <a:buNone/>
                        <a:tabLst/>
                      </a:pPr>
                      <a:endParaRPr kumimoji="1" lang="ko-KR" altLang="en-US" sz="7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endParaRP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58626898"/>
                  </a:ext>
                </a:extLst>
              </a:tr>
              <a:tr h="515761">
                <a:tc>
                  <a:txBody>
                    <a:body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rPr>
                        <a:t>0.8</a:t>
                      </a: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 typeface="Arial" pitchFamily="34" charset="0"/>
                        <a:buNone/>
                        <a:tabLst/>
                        <a:defRPr/>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rPr>
                        <a:t>2020.10.29</a:t>
                      </a: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base" latinLnBrk="1" hangingPunct="1">
                        <a:lnSpc>
                          <a:spcPct val="100000"/>
                        </a:lnSpc>
                        <a:spcBef>
                          <a:spcPct val="20000"/>
                        </a:spcBef>
                        <a:spcAft>
                          <a:spcPct val="0"/>
                        </a:spcAft>
                        <a:buClrTx/>
                        <a:buSzTx/>
                        <a:buFont typeface="Wingdings" pitchFamily="2" charset="2"/>
                        <a:buChar char="§"/>
                        <a:tabLst/>
                        <a:defRPr/>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mn-ea"/>
                          <a:cs typeface="Arial" pitchFamily="34" charset="0"/>
                        </a:rPr>
                        <a:t>Added a description of the update history of the discussions at the time of AI 2 development</a:t>
                      </a:r>
                    </a:p>
                  </a:txBody>
                  <a:tcPr marL="60211"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 typeface="Arial" pitchFamily="34" charset="0"/>
                        <a:buNone/>
                        <a:tabLst/>
                        <a:defRPr/>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rPr>
                        <a:t>SKB</a:t>
                      </a:r>
                      <a:endParaRPr kumimoji="1" lang="ko-KR" altLang="en-US"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endParaRP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 typeface="Arial" pitchFamily="34" charset="0"/>
                        <a:buNone/>
                        <a:tabLst/>
                      </a:pPr>
                      <a:endParaRPr kumimoji="1" lang="ko-KR" altLang="en-US" sz="7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endParaRP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2101092"/>
                  </a:ext>
                </a:extLst>
              </a:tr>
              <a:tr h="474839">
                <a:tc>
                  <a:txBody>
                    <a:body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rPr>
                        <a:t>1.0</a:t>
                      </a: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 typeface="Arial" pitchFamily="34" charset="0"/>
                        <a:buNone/>
                        <a:tabLst/>
                        <a:defRPr/>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rPr>
                        <a:t>2020.11.12</a:t>
                      </a: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base" latinLnBrk="1" hangingPunct="1">
                        <a:lnSpc>
                          <a:spcPct val="100000"/>
                        </a:lnSpc>
                        <a:spcBef>
                          <a:spcPct val="20000"/>
                        </a:spcBef>
                        <a:spcAft>
                          <a:spcPct val="0"/>
                        </a:spcAft>
                        <a:buClrTx/>
                        <a:buSzTx/>
                        <a:buFont typeface="Wingdings" pitchFamily="2" charset="2"/>
                        <a:buChar char="§"/>
                        <a:tabLst/>
                        <a:defRPr/>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mn-ea"/>
                          <a:cs typeface="Arial" pitchFamily="34" charset="0"/>
                        </a:rPr>
                        <a:t>Published separately published indicator LED, NUGU LED, side sound field mode LED scenario integration document</a:t>
                      </a:r>
                    </a:p>
                  </a:txBody>
                  <a:tcPr marL="60211"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 typeface="Arial" pitchFamily="34" charset="0"/>
                        <a:buNone/>
                        <a:tabLst/>
                        <a:defRPr/>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rPr>
                        <a:t>SKB </a:t>
                      </a:r>
                      <a:endParaRPr kumimoji="1" lang="ko-KR" altLang="en-US"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endParaRP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 typeface="Arial" pitchFamily="34" charset="0"/>
                        <a:buNone/>
                        <a:tabLst/>
                      </a:pPr>
                      <a:endParaRPr kumimoji="1" lang="ko-KR" altLang="en-US" sz="7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endParaRP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474839">
                <a:tc>
                  <a:txBody>
                    <a:body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rPr>
                        <a:t>1.1</a:t>
                      </a: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 typeface="Arial" pitchFamily="34" charset="0"/>
                        <a:buNone/>
                        <a:tabLst/>
                        <a:defRPr/>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rPr>
                        <a:t>2020.12.29</a:t>
                      </a: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base" latinLnBrk="1" hangingPunct="1">
                        <a:lnSpc>
                          <a:spcPct val="100000"/>
                        </a:lnSpc>
                        <a:spcBef>
                          <a:spcPct val="20000"/>
                        </a:spcBef>
                        <a:spcAft>
                          <a:spcPct val="0"/>
                        </a:spcAft>
                        <a:buClrTx/>
                        <a:buSzTx/>
                        <a:buFont typeface="Wingdings" pitchFamily="2" charset="2"/>
                        <a:buChar char="§"/>
                        <a:tabLst/>
                        <a:defRPr/>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mn-ea"/>
                          <a:cs typeface="Arial" pitchFamily="34" charset="0"/>
                        </a:rPr>
                        <a:t>Modify scenarios after LED tuning (add time, color addition, and video examples</a:t>
                      </a:r>
                      <a:r>
                        <a:rPr kumimoji="1" lang="ko-KR" altLang="en-US"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mn-ea"/>
                          <a:cs typeface="Arial" pitchFamily="34" charset="0"/>
                        </a:rPr>
                        <a:t> </a:t>
                      </a: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mn-ea"/>
                          <a:cs typeface="Arial" pitchFamily="34" charset="0"/>
                        </a:rPr>
                        <a:t>)</a:t>
                      </a:r>
                      <a:r>
                        <a:rPr kumimoji="1" lang="ko-KR" altLang="en-US"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mn-ea"/>
                          <a:cs typeface="Arial" pitchFamily="34" charset="0"/>
                        </a:rPr>
                        <a:t> </a:t>
                      </a:r>
                      <a:endPar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mn-ea"/>
                        <a:cs typeface="Arial" pitchFamily="34" charset="0"/>
                      </a:endParaRPr>
                    </a:p>
                  </a:txBody>
                  <a:tcPr marL="60211"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 typeface="Arial" pitchFamily="34" charset="0"/>
                        <a:buNone/>
                        <a:tabLst/>
                        <a:defRPr/>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rPr>
                        <a:t>SKB </a:t>
                      </a:r>
                      <a:endParaRPr kumimoji="1" lang="ko-KR" altLang="en-US"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endParaRP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 typeface="Arial" pitchFamily="34" charset="0"/>
                        <a:buNone/>
                        <a:tabLst/>
                      </a:pPr>
                      <a:endParaRPr kumimoji="1" lang="ko-KR" altLang="en-US" sz="7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endParaRP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8846283"/>
                  </a:ext>
                </a:extLst>
              </a:tr>
            </a:tbl>
          </a:graphicData>
        </a:graphic>
      </p:graphicFrame>
      <p:graphicFrame>
        <p:nvGraphicFramePr>
          <p:cNvPr id="2" name="표 1">
            <a:extLst>
              <a:ext uri="{FF2B5EF4-FFF2-40B4-BE49-F238E27FC236}">
                <a16:creationId xmlns:a16="http://schemas.microsoft.com/office/drawing/2014/main" id="{009699F9-1AAD-47C3-B469-58031A8C7D6A}"/>
              </a:ext>
            </a:extLst>
          </p:cNvPr>
          <p:cNvGraphicFramePr>
            <a:graphicFrameLocks noGrp="1"/>
          </p:cNvGraphicFramePr>
          <p:nvPr>
            <p:extLst>
              <p:ext uri="{D42A27DB-BD31-4B8C-83A1-F6EECF244321}">
                <p14:modId xmlns:p14="http://schemas.microsoft.com/office/powerpoint/2010/main" val="566641658"/>
              </p:ext>
            </p:extLst>
          </p:nvPr>
        </p:nvGraphicFramePr>
        <p:xfrm>
          <a:off x="223611" y="4201382"/>
          <a:ext cx="11744775" cy="474839"/>
        </p:xfrm>
        <a:graphic>
          <a:graphicData uri="http://schemas.openxmlformats.org/drawingml/2006/table">
            <a:tbl>
              <a:tblPr firstRow="1" bandRow="1">
                <a:tableStyleId>{5940675A-B579-460E-94D1-54222C63F5DA}</a:tableStyleId>
              </a:tblPr>
              <a:tblGrid>
                <a:gridCol w="766989">
                  <a:extLst>
                    <a:ext uri="{9D8B030D-6E8A-4147-A177-3AD203B41FA5}">
                      <a16:colId xmlns:a16="http://schemas.microsoft.com/office/drawing/2014/main" val="1865158731"/>
                    </a:ext>
                  </a:extLst>
                </a:gridCol>
                <a:gridCol w="762000">
                  <a:extLst>
                    <a:ext uri="{9D8B030D-6E8A-4147-A177-3AD203B41FA5}">
                      <a16:colId xmlns:a16="http://schemas.microsoft.com/office/drawing/2014/main" val="3944042014"/>
                    </a:ext>
                  </a:extLst>
                </a:gridCol>
                <a:gridCol w="8001000">
                  <a:extLst>
                    <a:ext uri="{9D8B030D-6E8A-4147-A177-3AD203B41FA5}">
                      <a16:colId xmlns:a16="http://schemas.microsoft.com/office/drawing/2014/main" val="613987591"/>
                    </a:ext>
                  </a:extLst>
                </a:gridCol>
                <a:gridCol w="1143000">
                  <a:extLst>
                    <a:ext uri="{9D8B030D-6E8A-4147-A177-3AD203B41FA5}">
                      <a16:colId xmlns:a16="http://schemas.microsoft.com/office/drawing/2014/main" val="981152917"/>
                    </a:ext>
                  </a:extLst>
                </a:gridCol>
                <a:gridCol w="1071786">
                  <a:extLst>
                    <a:ext uri="{9D8B030D-6E8A-4147-A177-3AD203B41FA5}">
                      <a16:colId xmlns:a16="http://schemas.microsoft.com/office/drawing/2014/main" val="1296366274"/>
                    </a:ext>
                  </a:extLst>
                </a:gridCol>
              </a:tblGrid>
              <a:tr h="474839">
                <a:tc>
                  <a:txBody>
                    <a:body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rPr>
                        <a:t>1.2 / 1.3</a:t>
                      </a: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 typeface="Arial" pitchFamily="34" charset="0"/>
                        <a:buNone/>
                        <a:tabLst/>
                        <a:defRPr/>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rPr>
                        <a:t>2021.01.12</a:t>
                      </a: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base" latinLnBrk="1" hangingPunct="1">
                        <a:lnSpc>
                          <a:spcPct val="100000"/>
                        </a:lnSpc>
                        <a:spcBef>
                          <a:spcPct val="20000"/>
                        </a:spcBef>
                        <a:spcAft>
                          <a:spcPct val="0"/>
                        </a:spcAft>
                        <a:buClrTx/>
                        <a:buSzTx/>
                        <a:buFont typeface="Wingdings" pitchFamily="2" charset="2"/>
                        <a:buChar char="§"/>
                        <a:tabLst/>
                        <a:defRPr/>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mn-ea"/>
                          <a:cs typeface="Arial" pitchFamily="34" charset="0"/>
                        </a:rPr>
                        <a:t>Chang Color RGB Value after LED second tune LED (p. 11, 13, 26)</a:t>
                      </a:r>
                    </a:p>
                    <a:p>
                      <a:pPr marL="171450" marR="0" lvl="0" indent="-171450" algn="l" defTabSz="914400" rtl="0" eaLnBrk="1" fontAlgn="base" latinLnBrk="1" hangingPunct="1">
                        <a:lnSpc>
                          <a:spcPct val="100000"/>
                        </a:lnSpc>
                        <a:spcBef>
                          <a:spcPct val="20000"/>
                        </a:spcBef>
                        <a:spcAft>
                          <a:spcPct val="0"/>
                        </a:spcAft>
                        <a:buClrTx/>
                        <a:buSzTx/>
                        <a:buFont typeface="Wingdings" pitchFamily="2" charset="2"/>
                        <a:buChar char="§"/>
                        <a:tabLst/>
                        <a:defRPr/>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mn-ea"/>
                          <a:cs typeface="Arial" pitchFamily="34" charset="0"/>
                        </a:rPr>
                        <a:t>Adjust transition speed of sound field side LED (p. 29)</a:t>
                      </a:r>
                    </a:p>
                  </a:txBody>
                  <a:tcPr marL="60211"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 typeface="Arial" pitchFamily="34" charset="0"/>
                        <a:buNone/>
                        <a:tabLst/>
                        <a:defRPr/>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rPr>
                        <a:t>SKB</a:t>
                      </a:r>
                      <a:endParaRPr kumimoji="1" lang="ko-KR" altLang="en-US"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endParaRP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 typeface="Arial" pitchFamily="34" charset="0"/>
                        <a:buNone/>
                        <a:tabLst/>
                      </a:pPr>
                      <a:endParaRPr kumimoji="1" lang="ko-KR" altLang="en-US" sz="7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endParaRP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30008880"/>
                  </a:ext>
                </a:extLst>
              </a:tr>
            </a:tbl>
          </a:graphicData>
        </a:graphic>
      </p:graphicFrame>
      <p:graphicFrame>
        <p:nvGraphicFramePr>
          <p:cNvPr id="5" name="표 4">
            <a:extLst>
              <a:ext uri="{FF2B5EF4-FFF2-40B4-BE49-F238E27FC236}">
                <a16:creationId xmlns:a16="http://schemas.microsoft.com/office/drawing/2014/main" id="{C4EAACB5-96A4-4525-A51E-4408E4D2604C}"/>
              </a:ext>
            </a:extLst>
          </p:cNvPr>
          <p:cNvGraphicFramePr>
            <a:graphicFrameLocks noGrp="1"/>
          </p:cNvGraphicFramePr>
          <p:nvPr>
            <p:extLst>
              <p:ext uri="{D42A27DB-BD31-4B8C-83A1-F6EECF244321}">
                <p14:modId xmlns:p14="http://schemas.microsoft.com/office/powerpoint/2010/main" val="1446824930"/>
              </p:ext>
            </p:extLst>
          </p:nvPr>
        </p:nvGraphicFramePr>
        <p:xfrm>
          <a:off x="223611" y="4676221"/>
          <a:ext cx="11744775" cy="474839"/>
        </p:xfrm>
        <a:graphic>
          <a:graphicData uri="http://schemas.openxmlformats.org/drawingml/2006/table">
            <a:tbl>
              <a:tblPr firstRow="1" bandRow="1">
                <a:tableStyleId>{5940675A-B579-460E-94D1-54222C63F5DA}</a:tableStyleId>
              </a:tblPr>
              <a:tblGrid>
                <a:gridCol w="766989">
                  <a:extLst>
                    <a:ext uri="{9D8B030D-6E8A-4147-A177-3AD203B41FA5}">
                      <a16:colId xmlns:a16="http://schemas.microsoft.com/office/drawing/2014/main" val="1865158731"/>
                    </a:ext>
                  </a:extLst>
                </a:gridCol>
                <a:gridCol w="762000">
                  <a:extLst>
                    <a:ext uri="{9D8B030D-6E8A-4147-A177-3AD203B41FA5}">
                      <a16:colId xmlns:a16="http://schemas.microsoft.com/office/drawing/2014/main" val="3944042014"/>
                    </a:ext>
                  </a:extLst>
                </a:gridCol>
                <a:gridCol w="8001000">
                  <a:extLst>
                    <a:ext uri="{9D8B030D-6E8A-4147-A177-3AD203B41FA5}">
                      <a16:colId xmlns:a16="http://schemas.microsoft.com/office/drawing/2014/main" val="613987591"/>
                    </a:ext>
                  </a:extLst>
                </a:gridCol>
                <a:gridCol w="1143000">
                  <a:extLst>
                    <a:ext uri="{9D8B030D-6E8A-4147-A177-3AD203B41FA5}">
                      <a16:colId xmlns:a16="http://schemas.microsoft.com/office/drawing/2014/main" val="981152917"/>
                    </a:ext>
                  </a:extLst>
                </a:gridCol>
                <a:gridCol w="1071786">
                  <a:extLst>
                    <a:ext uri="{9D8B030D-6E8A-4147-A177-3AD203B41FA5}">
                      <a16:colId xmlns:a16="http://schemas.microsoft.com/office/drawing/2014/main" val="1296366274"/>
                    </a:ext>
                  </a:extLst>
                </a:gridCol>
              </a:tblGrid>
              <a:tr h="474839">
                <a:tc>
                  <a:txBody>
                    <a:bodyPr/>
                    <a:lstStyle/>
                    <a:p>
                      <a:pPr marL="0" marR="0" lvl="0" indent="0" algn="ctr" defTabSz="914400" rtl="0" eaLnBrk="1" fontAlgn="base" latinLnBrk="1" hangingPunct="1">
                        <a:lnSpc>
                          <a:spcPct val="100000"/>
                        </a:lnSpc>
                        <a:spcBef>
                          <a:spcPct val="20000"/>
                        </a:spcBef>
                        <a:spcAft>
                          <a:spcPct val="0"/>
                        </a:spcAft>
                        <a:buClrTx/>
                        <a:buSzTx/>
                        <a:buFontTx/>
                        <a:buNone/>
                        <a:tabLst/>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rPr>
                        <a:t>1.4</a:t>
                      </a: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 typeface="Arial" pitchFamily="34" charset="0"/>
                        <a:buNone/>
                        <a:tabLst/>
                        <a:defRPr/>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rPr>
                        <a:t>2021.01.25</a:t>
                      </a: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1450" marR="0" lvl="0" indent="-171450" algn="l" defTabSz="914400" rtl="0" eaLnBrk="1" fontAlgn="base" latinLnBrk="1" hangingPunct="1">
                        <a:lnSpc>
                          <a:spcPct val="100000"/>
                        </a:lnSpc>
                        <a:spcBef>
                          <a:spcPct val="20000"/>
                        </a:spcBef>
                        <a:spcAft>
                          <a:spcPct val="0"/>
                        </a:spcAft>
                        <a:buClrTx/>
                        <a:buSzTx/>
                        <a:buFont typeface="Wingdings" pitchFamily="2" charset="2"/>
                        <a:buChar char="§"/>
                        <a:tabLst/>
                        <a:defRPr/>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mn-ea"/>
                          <a:cs typeface="Arial" pitchFamily="34" charset="0"/>
                        </a:rPr>
                        <a:t>Change Color RGB Value after LED 4</a:t>
                      </a:r>
                      <a:r>
                        <a:rPr kumimoji="1" lang="en-US" altLang="ko-KR" sz="900" b="0" i="0" u="none" strike="noStrike" kern="1200" cap="none" normalizeH="0" baseline="30000" dirty="0">
                          <a:ln>
                            <a:noFill/>
                          </a:ln>
                          <a:solidFill>
                            <a:schemeClr val="tx1">
                              <a:lumMod val="75000"/>
                              <a:lumOff val="25000"/>
                            </a:schemeClr>
                          </a:solidFill>
                          <a:effectLst/>
                          <a:latin typeface="맑은 고딕" panose="020B0503020000020004" pitchFamily="50" charset="-127"/>
                          <a:ea typeface="+mn-ea"/>
                          <a:cs typeface="Arial" pitchFamily="34" charset="0"/>
                        </a:rPr>
                        <a:t>th</a:t>
                      </a: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mn-ea"/>
                          <a:cs typeface="Arial" pitchFamily="34" charset="0"/>
                        </a:rPr>
                        <a:t> tune LED (p. 13 change orange </a:t>
                      </a:r>
                      <a:r>
                        <a:rPr kumimoji="1" lang="en-US" altLang="ko-KR" sz="900" b="0" i="0" u="none" strike="noStrike" kern="1200" cap="none" normalizeH="0" baseline="0" dirty="0" err="1">
                          <a:ln>
                            <a:noFill/>
                          </a:ln>
                          <a:solidFill>
                            <a:schemeClr val="tx1">
                              <a:lumMod val="75000"/>
                              <a:lumOff val="25000"/>
                            </a:schemeClr>
                          </a:solidFill>
                          <a:effectLst/>
                          <a:latin typeface="맑은 고딕" panose="020B0503020000020004" pitchFamily="50" charset="-127"/>
                          <a:ea typeface="+mn-ea"/>
                          <a:cs typeface="Arial" pitchFamily="34" charset="0"/>
                        </a:rPr>
                        <a:t>colort</a:t>
                      </a: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mn-ea"/>
                          <a:cs typeface="Arial" pitchFamily="34" charset="0"/>
                        </a:rPr>
                        <a:t>, p.26 change bleu color)</a:t>
                      </a:r>
                    </a:p>
                    <a:p>
                      <a:pPr marL="171450" marR="0" lvl="0" indent="-171450" algn="l" defTabSz="914400" rtl="0" eaLnBrk="1" fontAlgn="base" latinLnBrk="1" hangingPunct="1">
                        <a:lnSpc>
                          <a:spcPct val="100000"/>
                        </a:lnSpc>
                        <a:spcBef>
                          <a:spcPct val="20000"/>
                        </a:spcBef>
                        <a:spcAft>
                          <a:spcPct val="0"/>
                        </a:spcAft>
                        <a:buClrTx/>
                        <a:buSzTx/>
                        <a:buFont typeface="Wingdings" pitchFamily="2" charset="2"/>
                        <a:buChar char="§"/>
                        <a:tabLst/>
                        <a:defRPr/>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mn-ea"/>
                          <a:cs typeface="Arial" pitchFamily="34" charset="0"/>
                        </a:rPr>
                        <a:t>Change Volume control scenario </a:t>
                      </a:r>
                    </a:p>
                  </a:txBody>
                  <a:tcPr marL="60211"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 typeface="Arial" pitchFamily="34" charset="0"/>
                        <a:buNone/>
                        <a:tabLst/>
                        <a:defRPr/>
                      </a:pPr>
                      <a:r>
                        <a:rPr kumimoji="1" lang="en-US" altLang="ko-KR"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rPr>
                        <a:t>SKB</a:t>
                      </a:r>
                      <a:endParaRPr kumimoji="1" lang="ko-KR" altLang="en-US" sz="9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endParaRP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1" hangingPunct="1">
                        <a:lnSpc>
                          <a:spcPct val="100000"/>
                        </a:lnSpc>
                        <a:spcBef>
                          <a:spcPct val="20000"/>
                        </a:spcBef>
                        <a:spcAft>
                          <a:spcPct val="0"/>
                        </a:spcAft>
                        <a:buClrTx/>
                        <a:buSzTx/>
                        <a:buFont typeface="Arial" pitchFamily="34" charset="0"/>
                        <a:buNone/>
                        <a:tabLst/>
                      </a:pPr>
                      <a:endParaRPr kumimoji="1" lang="ko-KR" altLang="en-US" sz="700" b="0" i="0" u="none" strike="noStrike" kern="1200" cap="none" normalizeH="0" baseline="0" dirty="0">
                        <a:ln>
                          <a:noFill/>
                        </a:ln>
                        <a:solidFill>
                          <a:schemeClr val="tx1">
                            <a:lumMod val="75000"/>
                            <a:lumOff val="25000"/>
                          </a:schemeClr>
                        </a:solidFill>
                        <a:effectLst/>
                        <a:latin typeface="맑은 고딕" panose="020B0503020000020004" pitchFamily="50" charset="-127"/>
                        <a:ea typeface="맑은 고딕" panose="020B0503020000020004" pitchFamily="50" charset="-127"/>
                        <a:cs typeface="Arial" pitchFamily="34" charset="0"/>
                      </a:endParaRPr>
                    </a:p>
                  </a:txBody>
                  <a:tcPr marL="0" marR="0" marT="0" marB="0" anchor="ctr" horzOverflow="overflow">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30008880"/>
                  </a:ext>
                </a:extLst>
              </a:tr>
            </a:tbl>
          </a:graphicData>
        </a:graphic>
      </p:graphicFrame>
    </p:spTree>
    <p:extLst>
      <p:ext uri="{BB962C8B-B14F-4D97-AF65-F5344CB8AC3E}">
        <p14:creationId xmlns:p14="http://schemas.microsoft.com/office/powerpoint/2010/main" val="826617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p:cNvSpPr>
            <a:spLocks noGrp="1"/>
          </p:cNvSpPr>
          <p:nvPr>
            <p:ph type="body" sz="quarter" idx="10"/>
          </p:nvPr>
        </p:nvSpPr>
        <p:spPr/>
        <p:txBody>
          <a:bodyPr/>
          <a:lstStyle/>
          <a:p>
            <a:r>
              <a:rPr lang="en-US" altLang="ko-KR" dirty="0"/>
              <a:t>Index</a:t>
            </a:r>
            <a:endParaRPr lang="ko-KR" altLang="en-US" dirty="0"/>
          </a:p>
        </p:txBody>
      </p:sp>
      <p:sp>
        <p:nvSpPr>
          <p:cNvPr id="7" name="TextBox 6">
            <a:extLst>
              <a:ext uri="{FF2B5EF4-FFF2-40B4-BE49-F238E27FC236}">
                <a16:creationId xmlns:a16="http://schemas.microsoft.com/office/drawing/2014/main" id="{FDC06D14-D81C-FF40-AAFB-2B8BF7428A11}"/>
              </a:ext>
            </a:extLst>
          </p:cNvPr>
          <p:cNvSpPr txBox="1"/>
          <p:nvPr/>
        </p:nvSpPr>
        <p:spPr>
          <a:xfrm>
            <a:off x="465828" y="1143000"/>
            <a:ext cx="6544572" cy="3139321"/>
          </a:xfrm>
          <a:prstGeom prst="rect">
            <a:avLst/>
          </a:prstGeom>
        </p:spPr>
        <p:txBody>
          <a:bodyPr wrap="square" lIns="0" tIns="0" rIns="0" bIns="0" rtlCol="0">
            <a:spAutoFit/>
          </a:bodyPr>
          <a:lstStyle/>
          <a:p>
            <a:pPr lvl="0" defTabSz="554475">
              <a:defRPr/>
            </a:pPr>
            <a:r>
              <a:rPr kumimoji="0" lang="en" altLang="x-none" sz="1200" b="1" i="0" u="none" strike="noStrike" kern="1200" cap="none" spc="0" normalizeH="0" baseline="0" noProof="0" dirty="0">
                <a:ln>
                  <a:noFill/>
                </a:ln>
                <a:solidFill>
                  <a:prstClr val="black"/>
                </a:solidFill>
                <a:effectLst/>
                <a:uLnTx/>
                <a:uFillTx/>
                <a:latin typeface="맑은 고딕" panose="020F0502020204030204"/>
              </a:rPr>
              <a:t>&lt;</a:t>
            </a:r>
            <a:r>
              <a:rPr kumimoji="0" lang="en-US" altLang="ko-KR" sz="1200"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rPr>
              <a:t>1</a:t>
            </a:r>
            <a:r>
              <a:rPr lang="en-US" altLang="ko-KR" sz="1200" b="1" dirty="0">
                <a:solidFill>
                  <a:prstClr val="black"/>
                </a:solidFill>
                <a:latin typeface="맑은 고딕" panose="020F0502020204030204"/>
                <a:ea typeface="맑은 고딕" panose="020B0503020000020004" pitchFamily="50" charset="-127"/>
              </a:rPr>
              <a:t>.</a:t>
            </a:r>
            <a:r>
              <a:rPr lang="ko-KR" altLang="en-US" sz="1200" b="1" dirty="0">
                <a:solidFill>
                  <a:prstClr val="black"/>
                </a:solidFill>
                <a:latin typeface="맑은 고딕" panose="020F0502020204030204"/>
                <a:ea typeface="맑은 고딕" panose="020B0503020000020004" pitchFamily="50" charset="-127"/>
              </a:rPr>
              <a:t> </a:t>
            </a:r>
            <a:r>
              <a:rPr lang="en-US" altLang="ko-KR" sz="1200" b="1" dirty="0">
                <a:solidFill>
                  <a:prstClr val="black"/>
                </a:solidFill>
              </a:rPr>
              <a:t>DEFINING LEDS</a:t>
            </a:r>
            <a:r>
              <a:rPr kumimoji="0" lang="en-US" altLang="ko-KR" sz="1200"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rPr>
              <a:t>&gt;</a:t>
            </a:r>
            <a:endParaRPr kumimoji="0" lang="ko-KR" altLang="en-US" sz="1200"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endParaRPr>
          </a:p>
          <a:p>
            <a:pPr lvl="0" defTabSz="554475">
              <a:defRPr/>
            </a:pPr>
            <a:r>
              <a:rPr kumimoji="0" lang="en-US" altLang="ko-KR"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rPr>
              <a:t>1.1</a:t>
            </a:r>
            <a:r>
              <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rPr>
              <a:t> </a:t>
            </a:r>
            <a:r>
              <a:rPr kumimoji="0" lang="en-US" altLang="ko-KR"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rPr>
              <a:t>LED</a:t>
            </a:r>
            <a:r>
              <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rPr>
              <a:t> </a:t>
            </a:r>
            <a:r>
              <a:rPr lang="en-US" altLang="ko-KR" sz="1200" dirty="0">
                <a:solidFill>
                  <a:prstClr val="black"/>
                </a:solidFill>
              </a:rPr>
              <a:t>Defining Elements</a:t>
            </a:r>
            <a:endParaRPr kumimoji="0" lang="en-US" altLang="ko-KR"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endParaRPr>
          </a:p>
          <a:p>
            <a:pPr marL="0" marR="0" lvl="0" indent="0" algn="l" defTabSz="554475" rtl="0" eaLnBrk="1" fontAlgn="auto" latinLnBrk="1" hangingPunct="1">
              <a:lnSpc>
                <a:spcPct val="100000"/>
              </a:lnSpc>
              <a:spcBef>
                <a:spcPts val="0"/>
              </a:spcBef>
              <a:spcAft>
                <a:spcPts val="0"/>
              </a:spcAft>
              <a:buClrTx/>
              <a:buSzTx/>
              <a:buFontTx/>
              <a:buNone/>
              <a:tabLst/>
              <a:defRPr/>
            </a:pPr>
            <a:r>
              <a:rPr lang="en-US" altLang="ko-KR" sz="1200" dirty="0">
                <a:solidFill>
                  <a:prstClr val="black"/>
                </a:solidFill>
                <a:latin typeface="맑은 고딕" panose="020F0502020204030204"/>
                <a:ea typeface="맑은 고딕" panose="020B0503020000020004" pitchFamily="50" charset="-127"/>
              </a:rPr>
              <a:t>1.2</a:t>
            </a:r>
            <a:r>
              <a:rPr lang="ko-KR" altLang="en-US" sz="1200" dirty="0">
                <a:solidFill>
                  <a:prstClr val="black"/>
                </a:solidFill>
                <a:latin typeface="맑은 고딕" panose="020F0502020204030204"/>
                <a:ea typeface="맑은 고딕" panose="020B0503020000020004" pitchFamily="50" charset="-127"/>
              </a:rPr>
              <a:t> </a:t>
            </a:r>
            <a:r>
              <a:rPr lang="en-US" altLang="ko-KR" sz="1200" dirty="0">
                <a:solidFill>
                  <a:prstClr val="black"/>
                </a:solidFill>
                <a:latin typeface="맑은 고딕" panose="020F0502020204030204"/>
                <a:ea typeface="맑은 고딕" panose="020B0503020000020004" pitchFamily="50" charset="-127"/>
              </a:rPr>
              <a:t>Hardware Spec Of LEDs</a:t>
            </a:r>
            <a:endParaRPr kumimoji="0" lang="en-US" altLang="ko-KR"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endParaRPr>
          </a:p>
          <a:p>
            <a:pPr marL="0" marR="0" lvl="0" indent="0" algn="l" defTabSz="554475" rtl="0" eaLnBrk="1" fontAlgn="auto" latinLnBrk="1" hangingPunct="1">
              <a:lnSpc>
                <a:spcPct val="100000"/>
              </a:lnSpc>
              <a:spcBef>
                <a:spcPts val="0"/>
              </a:spcBef>
              <a:spcAft>
                <a:spcPts val="0"/>
              </a:spcAft>
              <a:buClrTx/>
              <a:buSzTx/>
              <a:buFontTx/>
              <a:buNone/>
              <a:tabLst/>
              <a:defRPr/>
            </a:pPr>
            <a:endParaRPr kumimoji="0" lang="ko-KR" altLang="en-US" sz="1200"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endParaRPr>
          </a:p>
          <a:p>
            <a:pPr marL="0" marR="0" lvl="0" indent="0" algn="l" defTabSz="554475" rtl="0" eaLnBrk="1" fontAlgn="auto" latinLnBrk="1" hangingPunct="1">
              <a:lnSpc>
                <a:spcPct val="100000"/>
              </a:lnSpc>
              <a:spcBef>
                <a:spcPts val="0"/>
              </a:spcBef>
              <a:spcAft>
                <a:spcPts val="0"/>
              </a:spcAft>
              <a:buClrTx/>
              <a:buSzTx/>
              <a:buFontTx/>
              <a:buNone/>
              <a:tabLst/>
              <a:defRPr/>
            </a:pPr>
            <a:r>
              <a:rPr kumimoji="0" lang="en-US" altLang="ko-KR" sz="1200"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rPr>
              <a:t>&lt;2</a:t>
            </a:r>
            <a:r>
              <a:rPr lang="en-US" altLang="ko-KR" sz="1200" b="1" dirty="0">
                <a:solidFill>
                  <a:prstClr val="black"/>
                </a:solidFill>
                <a:latin typeface="맑은 고딕" panose="020F0502020204030204"/>
                <a:ea typeface="맑은 고딕" panose="020B0503020000020004" pitchFamily="50" charset="-127"/>
              </a:rPr>
              <a:t>.</a:t>
            </a:r>
            <a:r>
              <a:rPr lang="ko-KR" altLang="en-US" sz="1200" b="1" dirty="0">
                <a:solidFill>
                  <a:prstClr val="black"/>
                </a:solidFill>
                <a:latin typeface="맑은 고딕" panose="020F0502020204030204"/>
                <a:ea typeface="맑은 고딕" panose="020B0503020000020004" pitchFamily="50" charset="-127"/>
              </a:rPr>
              <a:t> </a:t>
            </a:r>
            <a:r>
              <a:rPr lang="en-US" altLang="ko-KR" sz="1200" b="1" dirty="0">
                <a:solidFill>
                  <a:prstClr val="black"/>
                </a:solidFill>
                <a:latin typeface="맑은 고딕" panose="020F0502020204030204"/>
                <a:ea typeface="맑은 고딕" panose="020B0503020000020004" pitchFamily="50" charset="-127"/>
              </a:rPr>
              <a:t>Indicator LED</a:t>
            </a:r>
            <a:r>
              <a:rPr kumimoji="0" lang="en-US" altLang="ko-KR" sz="1200"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rPr>
              <a:t>&gt;</a:t>
            </a:r>
          </a:p>
          <a:p>
            <a:pPr lvl="0" defTabSz="554475">
              <a:defRPr/>
            </a:pPr>
            <a:r>
              <a:rPr kumimoji="0" lang="en-US" altLang="ko-KR"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rPr>
              <a:t>2.1 </a:t>
            </a:r>
            <a:r>
              <a:rPr lang="en-US" altLang="ko-KR" sz="1200" dirty="0">
                <a:solidFill>
                  <a:prstClr val="black"/>
                </a:solidFill>
                <a:latin typeface="맑은 고딕" panose="020F0502020204030204"/>
                <a:ea typeface="맑은 고딕" panose="020B0503020000020004" pitchFamily="50" charset="-127"/>
              </a:rPr>
              <a:t>Indicator LED </a:t>
            </a:r>
            <a:r>
              <a:rPr lang="mr-IN" altLang="ko-KR" sz="1200" dirty="0">
                <a:solidFill>
                  <a:prstClr val="black"/>
                </a:solidFill>
                <a:latin typeface="맑은 고딕" panose="020F0502020204030204"/>
                <a:ea typeface="맑은 고딕" panose="020B0503020000020004" pitchFamily="50" charset="-127"/>
              </a:rPr>
              <a:t>–</a:t>
            </a:r>
            <a:r>
              <a:rPr lang="en-US" altLang="ko-KR" sz="1200" dirty="0">
                <a:solidFill>
                  <a:prstClr val="black"/>
                </a:solidFill>
                <a:latin typeface="맑은 고딕" panose="020F0502020204030204"/>
                <a:ea typeface="맑은 고딕" panose="020B0503020000020004" pitchFamily="50" charset="-127"/>
              </a:rPr>
              <a:t> </a:t>
            </a:r>
            <a:r>
              <a:rPr lang="en-US" altLang="ko-KR" sz="1200" dirty="0">
                <a:solidFill>
                  <a:prstClr val="black"/>
                </a:solidFill>
              </a:rPr>
              <a:t>Defining interactions
2,2 </a:t>
            </a:r>
            <a:r>
              <a:rPr lang="en-US" altLang="ko-KR" sz="1200" dirty="0">
                <a:solidFill>
                  <a:prstClr val="black"/>
                </a:solidFill>
                <a:latin typeface="맑은 고딕" panose="020F0502020204030204"/>
                <a:ea typeface="맑은 고딕" panose="020B0503020000020004" pitchFamily="50" charset="-127"/>
              </a:rPr>
              <a:t>Indicator</a:t>
            </a:r>
            <a:r>
              <a:rPr lang="ko-KR" altLang="en-US" sz="1200" dirty="0">
                <a:solidFill>
                  <a:prstClr val="black"/>
                </a:solidFill>
                <a:latin typeface="맑은 고딕" panose="020F0502020204030204"/>
                <a:ea typeface="맑은 고딕" panose="020B0503020000020004" pitchFamily="50" charset="-127"/>
              </a:rPr>
              <a:t> </a:t>
            </a:r>
            <a:r>
              <a:rPr lang="en-US" altLang="ko-KR" sz="1200" dirty="0">
                <a:solidFill>
                  <a:prstClr val="black"/>
                </a:solidFill>
                <a:latin typeface="맑은 고딕" panose="020F0502020204030204"/>
                <a:ea typeface="맑은 고딕" panose="020B0503020000020004" pitchFamily="50" charset="-127"/>
              </a:rPr>
              <a:t>LED - </a:t>
            </a:r>
            <a:r>
              <a:rPr lang="en-US" altLang="ko-KR" sz="1200" dirty="0">
                <a:solidFill>
                  <a:prstClr val="black"/>
                </a:solidFill>
              </a:rPr>
              <a:t>Color</a:t>
            </a:r>
            <a:r>
              <a:rPr lang="ko-KR" altLang="en-US" sz="1200" dirty="0">
                <a:solidFill>
                  <a:prstClr val="black"/>
                </a:solidFill>
                <a:latin typeface="맑은 고딕" panose="020F0502020204030204"/>
                <a:ea typeface="맑은 고딕" panose="020B0503020000020004" pitchFamily="50" charset="-127"/>
              </a:rPr>
              <a:t> </a:t>
            </a:r>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endParaRPr>
          </a:p>
          <a:p>
            <a:pPr marL="0" marR="0" lvl="0" indent="0" algn="l" defTabSz="554475" rtl="0" eaLnBrk="1" fontAlgn="auto" latinLnBrk="1" hangingPunct="1">
              <a:lnSpc>
                <a:spcPct val="100000"/>
              </a:lnSpc>
              <a:spcBef>
                <a:spcPts val="0"/>
              </a:spcBef>
              <a:spcAft>
                <a:spcPts val="0"/>
              </a:spcAft>
              <a:buClrTx/>
              <a:buSzTx/>
              <a:buFontTx/>
              <a:buNone/>
              <a:tabLst/>
              <a:defRPr/>
            </a:pPr>
            <a:endParaRPr kumimoji="0" lang="en-US" altLang="ko-KR"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endParaRPr>
          </a:p>
          <a:p>
            <a:pPr marL="0" marR="0" lvl="0" indent="0" algn="l" defTabSz="554475" rtl="0" eaLnBrk="1" fontAlgn="auto" latinLnBrk="1" hangingPunct="1">
              <a:lnSpc>
                <a:spcPct val="100000"/>
              </a:lnSpc>
              <a:spcBef>
                <a:spcPts val="0"/>
              </a:spcBef>
              <a:spcAft>
                <a:spcPts val="0"/>
              </a:spcAft>
              <a:buClrTx/>
              <a:buSzTx/>
              <a:buFontTx/>
              <a:buNone/>
              <a:tabLst/>
              <a:defRPr/>
            </a:pPr>
            <a:r>
              <a:rPr kumimoji="0" lang="en-US" altLang="ko-KR" sz="1200"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rPr>
              <a:t>&lt;3.</a:t>
            </a:r>
            <a:r>
              <a:rPr kumimoji="0" lang="ko-KR" altLang="en-US" sz="1200"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rPr>
              <a:t> </a:t>
            </a:r>
            <a:r>
              <a:rPr kumimoji="0" lang="en-US" altLang="ko-KR" sz="1200"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rPr>
              <a:t>NUGU FFV</a:t>
            </a:r>
            <a:r>
              <a:rPr kumimoji="0" lang="en-US" altLang="ko-KR" sz="1200" b="1" i="0" u="none" strike="noStrike" kern="1200" cap="none" spc="0" normalizeH="0" noProof="0" dirty="0">
                <a:ln>
                  <a:noFill/>
                </a:ln>
                <a:solidFill>
                  <a:prstClr val="black"/>
                </a:solidFill>
                <a:effectLst/>
                <a:uLnTx/>
                <a:uFillTx/>
                <a:latin typeface="맑은 고딕" panose="020F0502020204030204"/>
                <a:ea typeface="맑은 고딕" panose="020B0503020000020004" pitchFamily="50" charset="-127"/>
              </a:rPr>
              <a:t> LED</a:t>
            </a:r>
            <a:r>
              <a:rPr kumimoji="0" lang="en-US" altLang="ko-KR" sz="1200"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rPr>
              <a:t>&gt;</a:t>
            </a:r>
          </a:p>
          <a:p>
            <a:pPr lvl="0" defTabSz="554475">
              <a:defRPr/>
            </a:pPr>
            <a:r>
              <a:rPr kumimoji="0" lang="en-US" altLang="ko-KR"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rPr>
              <a:t>3.1</a:t>
            </a:r>
            <a:r>
              <a:rPr kumimoji="0" lang="en-US" altLang="ko-KR" sz="1200" b="0" i="0" u="none" strike="noStrike" kern="1200" cap="none" spc="0" normalizeH="0" noProof="0" dirty="0">
                <a:ln>
                  <a:noFill/>
                </a:ln>
                <a:solidFill>
                  <a:prstClr val="black"/>
                </a:solidFill>
                <a:effectLst/>
                <a:uLnTx/>
                <a:uFillTx/>
                <a:latin typeface="맑은 고딕" panose="020F0502020204030204"/>
                <a:ea typeface="맑은 고딕" panose="020B0503020000020004" pitchFamily="50" charset="-127"/>
              </a:rPr>
              <a:t> </a:t>
            </a:r>
            <a:r>
              <a:rPr lang="en-US" altLang="ko-KR" sz="1200" dirty="0">
                <a:solidFill>
                  <a:prstClr val="black"/>
                </a:solidFill>
                <a:latin typeface="맑은 고딕" panose="020F0502020204030204"/>
                <a:ea typeface="맑은 고딕" panose="020B0503020000020004" pitchFamily="50" charset="-127"/>
              </a:rPr>
              <a:t>NUGU FFV LED </a:t>
            </a:r>
            <a:r>
              <a:rPr lang="mr-IN" altLang="ko-KR" sz="1200" dirty="0">
                <a:solidFill>
                  <a:prstClr val="black"/>
                </a:solidFill>
                <a:latin typeface="맑은 고딕" panose="020F0502020204030204"/>
                <a:ea typeface="맑은 고딕" panose="020B0503020000020004" pitchFamily="50" charset="-127"/>
              </a:rPr>
              <a:t>–</a:t>
            </a:r>
            <a:r>
              <a:rPr lang="en-US" altLang="ko-KR" sz="1200" dirty="0">
                <a:solidFill>
                  <a:prstClr val="black"/>
                </a:solidFill>
                <a:latin typeface="맑은 고딕" panose="020F0502020204030204"/>
                <a:ea typeface="맑은 고딕" panose="020B0503020000020004" pitchFamily="50" charset="-127"/>
              </a:rPr>
              <a:t> </a:t>
            </a:r>
            <a:r>
              <a:rPr lang="en-US" altLang="ko-KR" sz="1200" dirty="0">
                <a:solidFill>
                  <a:prstClr val="black"/>
                </a:solidFill>
              </a:rPr>
              <a:t>Defining interactions</a:t>
            </a:r>
            <a:endParaRPr lang="en-US" altLang="ko-KR" sz="1200" dirty="0">
              <a:solidFill>
                <a:prstClr val="black"/>
              </a:solidFill>
              <a:latin typeface="맑은 고딕" panose="020F0502020204030204"/>
              <a:ea typeface="맑은 고딕" panose="020B0503020000020004" pitchFamily="50" charset="-127"/>
            </a:endParaRPr>
          </a:p>
          <a:p>
            <a:pPr>
              <a:defRPr/>
            </a:pPr>
            <a:r>
              <a:rPr kumimoji="0" lang="en-US" altLang="ko-KR"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rPr>
              <a:t>3.2</a:t>
            </a:r>
            <a:r>
              <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rPr>
              <a:t> </a:t>
            </a:r>
            <a:r>
              <a:rPr lang="en-US" altLang="ko-KR" sz="1200" dirty="0">
                <a:solidFill>
                  <a:prstClr val="black"/>
                </a:solidFill>
                <a:ea typeface="맑은 고딕" panose="020B0503020000020004" pitchFamily="50" charset="-127"/>
              </a:rPr>
              <a:t>NUGU FFV LED </a:t>
            </a:r>
            <a:r>
              <a:rPr lang="mr-IN" altLang="ko-KR" sz="1200" dirty="0">
                <a:solidFill>
                  <a:prstClr val="black"/>
                </a:solidFill>
                <a:ea typeface="맑은 고딕" panose="020B0503020000020004" pitchFamily="50" charset="-127"/>
              </a:rPr>
              <a:t>–</a:t>
            </a:r>
            <a:r>
              <a:rPr lang="en-US" altLang="ko-KR" sz="1200" dirty="0">
                <a:solidFill>
                  <a:prstClr val="black"/>
                </a:solidFill>
                <a:ea typeface="맑은 고딕" panose="020B0503020000020004" pitchFamily="50" charset="-127"/>
              </a:rPr>
              <a:t> </a:t>
            </a:r>
            <a:r>
              <a:rPr lang="en-US" altLang="ko-KR" sz="1200" dirty="0">
                <a:solidFill>
                  <a:prstClr val="black"/>
                </a:solidFill>
              </a:rPr>
              <a:t>Agent State Representation(</a:t>
            </a:r>
            <a:r>
              <a:rPr lang="en-US" altLang="ko-KR" sz="1200" dirty="0">
                <a:solidFill>
                  <a:prstClr val="black"/>
                </a:solidFill>
                <a:ea typeface="맑은 고딕" panose="020B0503020000020004" pitchFamily="50" charset="-127"/>
              </a:rPr>
              <a:t>Agent States)</a:t>
            </a:r>
          </a:p>
          <a:p>
            <a:pPr>
              <a:defRPr/>
            </a:pPr>
            <a:r>
              <a:rPr lang="en-US" altLang="ko-KR" sz="1200" dirty="0">
                <a:solidFill>
                  <a:prstClr val="black"/>
                </a:solidFill>
                <a:ea typeface="맑은 고딕" panose="020B0503020000020004" pitchFamily="50" charset="-127"/>
              </a:rPr>
              <a:t>3.3</a:t>
            </a:r>
            <a:r>
              <a:rPr lang="ko-KR" altLang="en-US" sz="1200" dirty="0">
                <a:solidFill>
                  <a:prstClr val="black"/>
                </a:solidFill>
                <a:ea typeface="맑은 고딕" panose="020B0503020000020004" pitchFamily="50" charset="-127"/>
              </a:rPr>
              <a:t> </a:t>
            </a:r>
            <a:r>
              <a:rPr lang="en-US" altLang="ko-KR" sz="1200" dirty="0">
                <a:solidFill>
                  <a:prstClr val="black"/>
                </a:solidFill>
                <a:ea typeface="맑은 고딕" panose="020B0503020000020004" pitchFamily="50" charset="-127"/>
              </a:rPr>
              <a:t>NUGU FFV LED</a:t>
            </a:r>
            <a:r>
              <a:rPr lang="ko-KR" altLang="en-US" sz="1200" dirty="0">
                <a:solidFill>
                  <a:prstClr val="black"/>
                </a:solidFill>
                <a:ea typeface="맑은 고딕" panose="020B0503020000020004" pitchFamily="50" charset="-127"/>
              </a:rPr>
              <a:t> </a:t>
            </a:r>
            <a:r>
              <a:rPr lang="mr-IN" altLang="ko-KR" sz="1200" dirty="0">
                <a:solidFill>
                  <a:prstClr val="black"/>
                </a:solidFill>
                <a:ea typeface="맑은 고딕" panose="020B0503020000020004" pitchFamily="50" charset="-127"/>
              </a:rPr>
              <a:t>–</a:t>
            </a:r>
            <a:r>
              <a:rPr lang="ko-KR" altLang="en-US" sz="1200" dirty="0">
                <a:solidFill>
                  <a:prstClr val="black"/>
                </a:solidFill>
                <a:ea typeface="맑은 고딕" panose="020B0503020000020004" pitchFamily="50" charset="-127"/>
              </a:rPr>
              <a:t> </a:t>
            </a:r>
            <a:r>
              <a:rPr lang="en-US" altLang="ko-KR" sz="1200" dirty="0">
                <a:solidFill>
                  <a:prstClr val="black"/>
                </a:solidFill>
              </a:rPr>
              <a:t>Device status representation</a:t>
            </a:r>
            <a:r>
              <a:rPr lang="ko-KR" altLang="en-US" sz="1200" dirty="0">
                <a:solidFill>
                  <a:prstClr val="black"/>
                </a:solidFill>
                <a:ea typeface="맑은 고딕" panose="020B0503020000020004" pitchFamily="50" charset="-127"/>
              </a:rPr>
              <a:t> </a:t>
            </a:r>
            <a:r>
              <a:rPr lang="en-US" altLang="ko-KR" sz="1200" dirty="0">
                <a:solidFill>
                  <a:prstClr val="black"/>
                </a:solidFill>
                <a:ea typeface="맑은 고딕" panose="020B0503020000020004" pitchFamily="50" charset="-127"/>
              </a:rPr>
              <a:t>(Device States)</a:t>
            </a:r>
          </a:p>
          <a:p>
            <a:pPr>
              <a:defRPr/>
            </a:pPr>
            <a:r>
              <a:rPr lang="en-US" altLang="ko-KR" sz="1200" dirty="0">
                <a:solidFill>
                  <a:prstClr val="black"/>
                </a:solidFill>
                <a:ea typeface="맑은 고딕" panose="020B0503020000020004" pitchFamily="50" charset="-127"/>
              </a:rPr>
              <a:t>3.4 NUGU FFV LED </a:t>
            </a:r>
            <a:r>
              <a:rPr lang="mr-IN" altLang="ko-KR" sz="1200" dirty="0">
                <a:solidFill>
                  <a:prstClr val="black"/>
                </a:solidFill>
                <a:ea typeface="맑은 고딕" panose="020B0503020000020004" pitchFamily="50" charset="-127"/>
              </a:rPr>
              <a:t>–</a:t>
            </a:r>
            <a:r>
              <a:rPr lang="en-US" altLang="ko-KR" sz="1200" dirty="0">
                <a:solidFill>
                  <a:prstClr val="black"/>
                </a:solidFill>
                <a:ea typeface="맑은 고딕" panose="020B0503020000020004" pitchFamily="50" charset="-127"/>
              </a:rPr>
              <a:t> </a:t>
            </a:r>
            <a:r>
              <a:rPr lang="en-US" altLang="ko-KR" sz="1200" dirty="0">
                <a:solidFill>
                  <a:prstClr val="black"/>
                </a:solidFill>
              </a:rPr>
              <a:t>caution, notifications</a:t>
            </a:r>
            <a:r>
              <a:rPr lang="ko-KR" altLang="en-US" sz="1200" dirty="0">
                <a:solidFill>
                  <a:prstClr val="black"/>
                </a:solidFill>
                <a:ea typeface="맑은 고딕" panose="020B0503020000020004" pitchFamily="50" charset="-127"/>
              </a:rPr>
              <a:t> </a:t>
            </a:r>
            <a:r>
              <a:rPr lang="en-US" altLang="ko-KR" sz="1200" dirty="0">
                <a:solidFill>
                  <a:prstClr val="black"/>
                </a:solidFill>
                <a:ea typeface="맑은 고딕" panose="020B0503020000020004" pitchFamily="50" charset="-127"/>
              </a:rPr>
              <a:t>(Alerts)</a:t>
            </a:r>
          </a:p>
          <a:p>
            <a:pPr marL="0" marR="0" lvl="0" indent="0" algn="l" defTabSz="554475" rtl="0" eaLnBrk="1" fontAlgn="auto" latinLnBrk="1" hangingPunct="1">
              <a:lnSpc>
                <a:spcPct val="100000"/>
              </a:lnSpc>
              <a:spcBef>
                <a:spcPts val="0"/>
              </a:spcBef>
              <a:spcAft>
                <a:spcPts val="0"/>
              </a:spcAft>
              <a:buClrTx/>
              <a:buSzTx/>
              <a:buFontTx/>
              <a:buNone/>
              <a:tabLst/>
              <a:defRPr/>
            </a:pPr>
            <a:endParaRPr kumimoji="0" lang="en-US" altLang="ko-KR" sz="1200"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endParaRPr>
          </a:p>
          <a:p>
            <a:pPr marL="0" marR="0" lvl="0" indent="0" algn="l" defTabSz="554475" rtl="0" eaLnBrk="1" fontAlgn="auto" latinLnBrk="1" hangingPunct="1">
              <a:lnSpc>
                <a:spcPct val="100000"/>
              </a:lnSpc>
              <a:spcBef>
                <a:spcPts val="0"/>
              </a:spcBef>
              <a:spcAft>
                <a:spcPts val="0"/>
              </a:spcAft>
              <a:buClrTx/>
              <a:buSzTx/>
              <a:buFontTx/>
              <a:buNone/>
              <a:tabLst/>
              <a:defRPr/>
            </a:pPr>
            <a:r>
              <a:rPr kumimoji="0" lang="en-US" altLang="ko-KR" sz="1200"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rPr>
              <a:t>&lt;4. Sound filed</a:t>
            </a:r>
            <a:r>
              <a:rPr kumimoji="0" lang="ko-KR" altLang="en-US" sz="1200"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rPr>
              <a:t> </a:t>
            </a:r>
            <a:r>
              <a:rPr kumimoji="0" lang="en-US" altLang="ko-KR" sz="1200" b="1"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rPr>
              <a:t>LED&gt;</a:t>
            </a:r>
          </a:p>
          <a:p>
            <a:pPr lvl="0" defTabSz="554475">
              <a:defRPr/>
            </a:pPr>
            <a:r>
              <a:rPr kumimoji="0" lang="en-US" altLang="ko-KR"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rPr>
              <a:t>4.1 Sound field Side</a:t>
            </a:r>
            <a:r>
              <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rPr>
              <a:t> </a:t>
            </a:r>
            <a:r>
              <a:rPr kumimoji="0" lang="en-US" altLang="ko-KR"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rPr>
              <a:t>LED </a:t>
            </a:r>
            <a:r>
              <a:rPr kumimoji="0" lang="mr-IN" altLang="ko-KR"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rPr>
              <a:t>–</a:t>
            </a:r>
            <a:r>
              <a:rPr kumimoji="0" lang="en-US" altLang="ko-KR"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rPr>
              <a:t> </a:t>
            </a:r>
            <a:r>
              <a:rPr lang="en-US" altLang="ko-KR" sz="1200" dirty="0">
                <a:solidFill>
                  <a:prstClr val="black"/>
                </a:solidFill>
              </a:rPr>
              <a:t>Defining interactions</a:t>
            </a:r>
            <a:endParaRPr kumimoji="0" lang="en-US" altLang="ko-KR"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endParaRPr>
          </a:p>
          <a:p>
            <a:pPr lvl="0" defTabSz="554475">
              <a:defRPr/>
            </a:pPr>
            <a:r>
              <a:rPr lang="en-US" altLang="ko-KR" sz="1200" dirty="0">
                <a:solidFill>
                  <a:prstClr val="black"/>
                </a:solidFill>
                <a:latin typeface="맑은 고딕" panose="020F0502020204030204"/>
                <a:ea typeface="맑은 고딕" panose="020B0503020000020004" pitchFamily="50" charset="-127"/>
              </a:rPr>
              <a:t>4.2</a:t>
            </a:r>
            <a:r>
              <a:rPr lang="ko-KR" altLang="en-US" sz="1200" dirty="0">
                <a:solidFill>
                  <a:prstClr val="black"/>
                </a:solidFill>
                <a:latin typeface="맑은 고딕" panose="020F0502020204030204"/>
                <a:ea typeface="맑은 고딕" panose="020B0503020000020004" pitchFamily="50" charset="-127"/>
              </a:rPr>
              <a:t> </a:t>
            </a:r>
            <a:r>
              <a:rPr kumimoji="0" lang="en-US" altLang="ko-KR"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rPr>
              <a:t>Sound field Side </a:t>
            </a:r>
            <a:r>
              <a:rPr lang="en-US" altLang="ko-KR" sz="1200" dirty="0">
                <a:solidFill>
                  <a:prstClr val="black"/>
                </a:solidFill>
                <a:latin typeface="맑은 고딕" panose="020F0502020204030204"/>
                <a:ea typeface="맑은 고딕" panose="020B0503020000020004" pitchFamily="50" charset="-127"/>
              </a:rPr>
              <a:t>LED </a:t>
            </a:r>
            <a:r>
              <a:rPr lang="mr-IN" altLang="ko-KR" sz="1200" dirty="0">
                <a:solidFill>
                  <a:prstClr val="black"/>
                </a:solidFill>
                <a:latin typeface="맑은 고딕" panose="020F0502020204030204"/>
                <a:ea typeface="맑은 고딕" panose="020B0503020000020004" pitchFamily="50" charset="-127"/>
              </a:rPr>
              <a:t>–</a:t>
            </a:r>
            <a:r>
              <a:rPr lang="en-US" altLang="ko-KR" sz="1200" dirty="0">
                <a:solidFill>
                  <a:prstClr val="black"/>
                </a:solidFill>
                <a:latin typeface="맑은 고딕" panose="020F0502020204030204"/>
                <a:ea typeface="맑은 고딕" panose="020B0503020000020004" pitchFamily="50" charset="-127"/>
              </a:rPr>
              <a:t> </a:t>
            </a:r>
            <a:r>
              <a:rPr lang="en-US" altLang="ko-KR" sz="1200" dirty="0">
                <a:solidFill>
                  <a:prstClr val="black"/>
                </a:solidFill>
              </a:rPr>
              <a:t>Color transitions</a:t>
            </a:r>
            <a:r>
              <a:rPr lang="ko-KR" altLang="en-US" sz="1200" dirty="0">
                <a:solidFill>
                  <a:prstClr val="black"/>
                </a:solidFill>
                <a:latin typeface="맑은 고딕" panose="020F0502020204030204"/>
                <a:ea typeface="맑은 고딕" panose="020B0503020000020004" pitchFamily="50" charset="-127"/>
              </a:rPr>
              <a:t> </a:t>
            </a:r>
            <a:r>
              <a:rPr lang="en-US" altLang="ko-KR" sz="1200" dirty="0">
                <a:solidFill>
                  <a:prstClr val="black"/>
                </a:solidFill>
                <a:latin typeface="맑은 고딕" panose="020F0502020204030204"/>
                <a:ea typeface="맑은 고딕" panose="020B0503020000020004" pitchFamily="50" charset="-127"/>
              </a:rPr>
              <a:t>(Color Transition)</a:t>
            </a:r>
            <a:endParaRPr kumimoji="0" lang="ko-KR" altLang="en-US" sz="1200" b="0" i="0" u="none" strike="noStrike" kern="1200" cap="none" spc="0" normalizeH="0" baseline="0" noProof="0" dirty="0">
              <a:ln>
                <a:noFill/>
              </a:ln>
              <a:solidFill>
                <a:prstClr val="black"/>
              </a:solidFill>
              <a:effectLst/>
              <a:uLnTx/>
              <a:uFillTx/>
              <a:latin typeface="맑은 고딕" panose="020F0502020204030204"/>
              <a:ea typeface="맑은 고딕" panose="020B0503020000020004" pitchFamily="50" charset="-127"/>
            </a:endParaRPr>
          </a:p>
        </p:txBody>
      </p:sp>
    </p:spTree>
    <p:extLst>
      <p:ext uri="{BB962C8B-B14F-4D97-AF65-F5344CB8AC3E}">
        <p14:creationId xmlns:p14="http://schemas.microsoft.com/office/powerpoint/2010/main" val="3856449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p:cNvSpPr>
            <a:spLocks noGrp="1"/>
          </p:cNvSpPr>
          <p:nvPr>
            <p:ph type="body" sz="quarter" idx="10"/>
          </p:nvPr>
        </p:nvSpPr>
        <p:spPr/>
        <p:txBody>
          <a:bodyPr/>
          <a:lstStyle/>
          <a:p>
            <a:r>
              <a:rPr lang="en-US" altLang="ko-KR" dirty="0"/>
              <a:t>Document Guide</a:t>
            </a:r>
            <a:endParaRPr lang="ko-KR" altLang="en-US" dirty="0"/>
          </a:p>
        </p:txBody>
      </p:sp>
      <p:sp>
        <p:nvSpPr>
          <p:cNvPr id="2" name="슬라이드 번호 개체 틀 1"/>
          <p:cNvSpPr>
            <a:spLocks noGrp="1"/>
          </p:cNvSpPr>
          <p:nvPr>
            <p:ph type="sldNum" sz="quarter" idx="4"/>
          </p:nvPr>
        </p:nvSpPr>
        <p:spPr>
          <a:xfrm>
            <a:off x="11857038" y="6524625"/>
            <a:ext cx="334962" cy="180975"/>
          </a:xfrm>
        </p:spPr>
        <p:txBody>
          <a:bodyPr/>
          <a:lstStyle/>
          <a:p>
            <a:fld id="{B0F99801-E825-42EB-95E3-E664BF29AFB4}" type="slidenum">
              <a:rPr lang="ko-KR" altLang="en-US" smtClean="0"/>
              <a:t>5</a:t>
            </a:fld>
            <a:endParaRPr lang="ko-KR" altLang="en-US"/>
          </a:p>
        </p:txBody>
      </p:sp>
      <p:sp>
        <p:nvSpPr>
          <p:cNvPr id="6" name="Rectangle 79"/>
          <p:cNvSpPr>
            <a:spLocks noChangeArrowheads="1"/>
          </p:cNvSpPr>
          <p:nvPr/>
        </p:nvSpPr>
        <p:spPr bwMode="auto">
          <a:xfrm>
            <a:off x="362381" y="862700"/>
            <a:ext cx="7562419" cy="2757807"/>
          </a:xfrm>
          <a:prstGeom prst="rect">
            <a:avLst/>
          </a:prstGeom>
          <a:noFill/>
          <a:ln w="9525" algn="ctr">
            <a:noFill/>
            <a:miter lim="800000"/>
            <a:headEnd/>
            <a:tailEnd/>
          </a:ln>
        </p:spPr>
        <p:txBody>
          <a:bodyPr wrap="square" lIns="90000" tIns="46800" rIns="90000" bIns="46800">
            <a:spAutoFit/>
          </a:bodyPr>
          <a:lstStyle/>
          <a:p>
            <a:pPr>
              <a:lnSpc>
                <a:spcPct val="150000"/>
              </a:lnSpc>
              <a:spcBef>
                <a:spcPct val="50000"/>
              </a:spcBef>
            </a:pPr>
            <a:r>
              <a:rPr lang="en-US" altLang="ko-KR" sz="1000" b="1" dirty="0">
                <a:solidFill>
                  <a:srgbClr val="000000"/>
                </a:solidFill>
                <a:latin typeface="+mj-ea"/>
                <a:ea typeface="+mj-ea"/>
              </a:rPr>
              <a:t>1. Changes legend</a:t>
            </a:r>
          </a:p>
          <a:p>
            <a:pPr marL="228600" indent="-228600">
              <a:spcBef>
                <a:spcPct val="50000"/>
              </a:spcBef>
              <a:buAutoNum type="arabicParenR"/>
            </a:pPr>
            <a:r>
              <a:rPr lang="en-US" altLang="ko-KR" sz="1000" dirty="0">
                <a:solidFill>
                  <a:srgbClr val="000000"/>
                </a:solidFill>
                <a:latin typeface="+mj-ea"/>
                <a:ea typeface="+mj-ea"/>
              </a:rPr>
              <a:t>Show tags in the upper right corner of the page, as shown on the right
When modifying to the next scenario version, the tag is cumulatively generated without clearing the tag</a:t>
            </a:r>
            <a:br>
              <a:rPr lang="en-US" altLang="ko-KR" sz="1000" dirty="0">
                <a:solidFill>
                  <a:srgbClr val="000000"/>
                </a:solidFill>
                <a:latin typeface="+mj-ea"/>
                <a:ea typeface="+mj-ea"/>
              </a:rPr>
            </a:br>
            <a:r>
              <a:rPr lang="en-US" altLang="ko-KR" sz="1000" dirty="0">
                <a:solidFill>
                  <a:srgbClr val="000000"/>
                </a:solidFill>
                <a:latin typeface="+mj-ea"/>
                <a:ea typeface="+mj-ea"/>
              </a:rPr>
              <a:t>*</a:t>
            </a:r>
            <a:r>
              <a:rPr lang="ko-KR" altLang="en-US" sz="1000" dirty="0">
                <a:solidFill>
                  <a:srgbClr val="000000"/>
                </a:solidFill>
                <a:latin typeface="+mj-ea"/>
                <a:ea typeface="+mj-ea"/>
              </a:rPr>
              <a:t> </a:t>
            </a:r>
            <a:r>
              <a:rPr lang="en-US" altLang="ko-KR" sz="1000" dirty="0">
                <a:solidFill>
                  <a:srgbClr val="000000"/>
                </a:solidFill>
                <a:latin typeface="+mj-ea"/>
                <a:ea typeface="+mj-ea"/>
              </a:rPr>
              <a:t>Previous tags are arranged so that date and version information can be seen</a:t>
            </a:r>
            <a:r>
              <a:rPr lang="ko-KR" altLang="en-US" sz="1000" dirty="0">
                <a:solidFill>
                  <a:srgbClr val="000000"/>
                </a:solidFill>
                <a:latin typeface="+mj-ea"/>
                <a:ea typeface="+mj-ea"/>
              </a:rPr>
              <a:t> </a:t>
            </a:r>
            <a:r>
              <a:rPr lang="en-US" altLang="ko-KR" sz="1000" dirty="0">
                <a:solidFill>
                  <a:srgbClr val="000000"/>
                </a:solidFill>
                <a:latin typeface="+mj-ea"/>
                <a:ea typeface="+mj-ea"/>
              </a:rPr>
              <a:t>(2-1)</a:t>
            </a:r>
            <a:br>
              <a:rPr lang="en-US" altLang="ko-KR" sz="1000" dirty="0">
                <a:solidFill>
                  <a:srgbClr val="000000"/>
                </a:solidFill>
                <a:latin typeface="+mj-ea"/>
                <a:ea typeface="+mj-ea"/>
              </a:rPr>
            </a:br>
            <a:r>
              <a:rPr lang="en-US" altLang="ko-KR" sz="1000" dirty="0">
                <a:solidFill>
                  <a:srgbClr val="000000"/>
                </a:solidFill>
                <a:latin typeface="+mj-ea"/>
                <a:ea typeface="+mj-ea"/>
              </a:rPr>
              <a:t>* Arranged so that only the date and version information of the two most recent tags can be seen when the content of the page is covered by tags.</a:t>
            </a:r>
            <a:r>
              <a:rPr lang="ko-KR" altLang="en-US" sz="1000" dirty="0">
                <a:solidFill>
                  <a:srgbClr val="000000"/>
                </a:solidFill>
                <a:latin typeface="+mj-ea"/>
                <a:ea typeface="+mj-ea"/>
              </a:rPr>
              <a:t> </a:t>
            </a:r>
            <a:r>
              <a:rPr lang="en-US" altLang="ko-KR" sz="1000" dirty="0">
                <a:solidFill>
                  <a:srgbClr val="000000"/>
                </a:solidFill>
                <a:latin typeface="+mj-ea"/>
                <a:ea typeface="+mj-ea"/>
              </a:rPr>
              <a:t>(2-2)</a:t>
            </a:r>
          </a:p>
          <a:p>
            <a:pPr marL="228600" indent="-228600">
              <a:lnSpc>
                <a:spcPct val="150000"/>
              </a:lnSpc>
              <a:spcBef>
                <a:spcPct val="50000"/>
              </a:spcBef>
              <a:buAutoNum type="arabicParenR"/>
            </a:pPr>
            <a:r>
              <a:rPr lang="en-US" altLang="ko-KR" sz="1000" dirty="0">
                <a:solidFill>
                  <a:srgbClr val="000000"/>
                </a:solidFill>
                <a:latin typeface="+mj-ea"/>
                <a:ea typeface="+mj-ea"/>
              </a:rPr>
              <a:t>Entry information in tags</a:t>
            </a:r>
            <a:br>
              <a:rPr lang="en-US" altLang="ko-KR" sz="1000" dirty="0">
                <a:solidFill>
                  <a:srgbClr val="000000"/>
                </a:solidFill>
                <a:latin typeface="+mj-ea"/>
                <a:ea typeface="+mj-ea"/>
              </a:rPr>
            </a:br>
            <a:r>
              <a:rPr lang="en-US" altLang="ko-KR" sz="1000" dirty="0">
                <a:solidFill>
                  <a:srgbClr val="000000"/>
                </a:solidFill>
                <a:latin typeface="+mj-ea"/>
                <a:ea typeface="+mj-ea"/>
              </a:rPr>
              <a:t>- date, document version</a:t>
            </a:r>
            <a:br>
              <a:rPr lang="en-US" altLang="ko-KR" sz="1000" dirty="0">
                <a:solidFill>
                  <a:srgbClr val="000000"/>
                </a:solidFill>
                <a:latin typeface="+mj-ea"/>
                <a:ea typeface="+mj-ea"/>
              </a:rPr>
            </a:br>
            <a:r>
              <a:rPr lang="en-US" altLang="ko-KR" sz="1000" dirty="0">
                <a:solidFill>
                  <a:srgbClr val="000000"/>
                </a:solidFill>
                <a:latin typeface="+mj-ea"/>
                <a:ea typeface="+mj-ea"/>
              </a:rPr>
              <a:t>- Update content </a:t>
            </a:r>
            <a:br>
              <a:rPr lang="en-US" altLang="ko-KR" sz="1000" dirty="0">
                <a:solidFill>
                  <a:srgbClr val="000000"/>
                </a:solidFill>
                <a:latin typeface="+mj-ea"/>
                <a:ea typeface="+mj-ea"/>
              </a:rPr>
            </a:br>
            <a:r>
              <a:rPr lang="en-US" altLang="ko-KR" sz="1000" dirty="0">
                <a:solidFill>
                  <a:srgbClr val="000000"/>
                </a:solidFill>
                <a:latin typeface="+mj-ea"/>
                <a:ea typeface="+mj-ea"/>
              </a:rPr>
              <a:t>   : When filling in, use the word 'edit(or change)/delete/add'
Tag color is used by selecting a color that does not overlap the previous version when modifying the next scenario version</a:t>
            </a:r>
          </a:p>
        </p:txBody>
      </p:sp>
      <p:graphicFrame>
        <p:nvGraphicFramePr>
          <p:cNvPr id="15" name="표 14">
            <a:extLst>
              <a:ext uri="{FF2B5EF4-FFF2-40B4-BE49-F238E27FC236}">
                <a16:creationId xmlns:a16="http://schemas.microsoft.com/office/drawing/2014/main" id="{C89AE0D0-B9B2-904C-8BC8-40982CB3AE98}"/>
              </a:ext>
            </a:extLst>
          </p:cNvPr>
          <p:cNvGraphicFramePr>
            <a:graphicFrameLocks noGrp="1"/>
          </p:cNvGraphicFramePr>
          <p:nvPr>
            <p:extLst>
              <p:ext uri="{D42A27DB-BD31-4B8C-83A1-F6EECF244321}">
                <p14:modId xmlns:p14="http://schemas.microsoft.com/office/powerpoint/2010/main" val="3387744614"/>
              </p:ext>
            </p:extLst>
          </p:nvPr>
        </p:nvGraphicFramePr>
        <p:xfrm>
          <a:off x="7524595" y="1219200"/>
          <a:ext cx="2133600" cy="64526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4250470929"/>
                    </a:ext>
                  </a:extLst>
                </a:gridCol>
              </a:tblGrid>
              <a:tr h="0">
                <a:tc>
                  <a:txBody>
                    <a:bodyPr/>
                    <a:lstStyle/>
                    <a:p>
                      <a:pPr marL="0" marR="0" lvl="0" indent="0" defTabSz="914400" eaLnBrk="1" fontAlgn="auto" latinLnBrk="1" hangingPunct="1">
                        <a:lnSpc>
                          <a:spcPct val="100000"/>
                        </a:lnSpc>
                        <a:spcBef>
                          <a:spcPts val="0"/>
                        </a:spcBef>
                        <a:spcAft>
                          <a:spcPts val="0"/>
                        </a:spcAft>
                        <a:buClrTx/>
                        <a:buSzTx/>
                        <a:buFontTx/>
                        <a:buNone/>
                        <a:tabLst/>
                        <a:defRPr/>
                      </a:pPr>
                      <a:r>
                        <a:rPr lang="en-US" altLang="ko-KR" sz="800" spc="40" dirty="0">
                          <a:solidFill>
                            <a:srgbClr val="FFFFFF"/>
                          </a:solidFill>
                          <a:latin typeface="+mj-ea"/>
                          <a:ea typeface="+mj-ea"/>
                          <a:cs typeface="Noto Sans CJK JP Regular"/>
                        </a:rPr>
                        <a:t>YYYY.MM.DD</a:t>
                      </a:r>
                      <a:r>
                        <a:rPr lang="en" altLang="ko-KR" sz="800" spc="40" dirty="0">
                          <a:solidFill>
                            <a:srgbClr val="FFFFFF"/>
                          </a:solidFill>
                          <a:latin typeface="+mj-ea"/>
                          <a:ea typeface="+mj-ea"/>
                          <a:cs typeface="Noto Sans CJK JP Regular"/>
                        </a:rPr>
                        <a:t>_v0.01</a:t>
                      </a:r>
                      <a:endParaRPr lang="en" altLang="ko-KR" sz="800" dirty="0">
                        <a:latin typeface="+mj-ea"/>
                        <a:ea typeface="+mj-ea"/>
                        <a:cs typeface="Noto Sans CJK JP Regular"/>
                      </a:endParaRPr>
                    </a:p>
                  </a:txBody>
                  <a:tcPr marL="54000" marR="54000" marT="54000" marB="54000">
                    <a:lnL w="6350" cap="flat" cmpd="sng" algn="ctr">
                      <a:solidFill>
                        <a:srgbClr val="00B050"/>
                      </a:solidFill>
                      <a:prstDash val="solid"/>
                      <a:round/>
                      <a:headEnd type="none" w="med" len="med"/>
                      <a:tailEnd type="none" w="med" len="med"/>
                    </a:lnL>
                    <a:lnR w="6350" cap="flat" cmpd="sng" algn="ctr">
                      <a:solidFill>
                        <a:srgbClr val="00B050"/>
                      </a:solidFill>
                      <a:prstDash val="solid"/>
                      <a:round/>
                      <a:headEnd type="none" w="med" len="med"/>
                      <a:tailEnd type="none" w="med" len="med"/>
                    </a:lnR>
                    <a:lnT w="6350" cap="flat" cmpd="sng" algn="ctr">
                      <a:solidFill>
                        <a:srgbClr val="00B050"/>
                      </a:solidFill>
                      <a:prstDash val="solid"/>
                      <a:round/>
                      <a:headEnd type="none" w="med" len="med"/>
                      <a:tailEnd type="none" w="med" len="med"/>
                    </a:lnT>
                    <a:lnB w="6350" cap="flat" cmpd="sng" algn="ctr">
                      <a:solidFill>
                        <a:srgbClr val="00B050"/>
                      </a:solidFill>
                      <a:prstDash val="solid"/>
                      <a:round/>
                      <a:headEnd type="none" w="med" len="med"/>
                      <a:tailEnd type="none" w="med" len="med"/>
                    </a:lnB>
                    <a:solidFill>
                      <a:srgbClr val="00B050"/>
                    </a:solidFill>
                  </a:tcPr>
                </a:tc>
                <a:extLst>
                  <a:ext uri="{0D108BD9-81ED-4DB2-BD59-A6C34878D82A}">
                    <a16:rowId xmlns:a16="http://schemas.microsoft.com/office/drawing/2014/main" val="784821567"/>
                  </a:ext>
                </a:extLst>
              </a:tr>
              <a:tr h="333474">
                <a:tc>
                  <a:txBody>
                    <a:bodyPr/>
                    <a:lstStyle/>
                    <a:p>
                      <a:pPr marL="85725" indent="-73025">
                        <a:lnSpc>
                          <a:spcPct val="100000"/>
                        </a:lnSpc>
                        <a:spcBef>
                          <a:spcPts val="470"/>
                        </a:spcBef>
                        <a:buChar char="•"/>
                        <a:tabLst>
                          <a:tab pos="85725" algn="l"/>
                        </a:tabLst>
                      </a:pPr>
                      <a:r>
                        <a:rPr lang="en-US" altLang="ko-KR" sz="800" kern="1200" spc="5" baseline="0" dirty="0" err="1">
                          <a:solidFill>
                            <a:schemeClr val="dk1"/>
                          </a:solidFill>
                          <a:latin typeface="+mj-ea"/>
                          <a:ea typeface="+mn-ea"/>
                          <a:cs typeface="Noto Sans CJK JP Regular"/>
                        </a:rPr>
                        <a:t>Revison</a:t>
                      </a:r>
                      <a:r>
                        <a:rPr lang="en-US" altLang="ko-KR" sz="800" spc="5" baseline="0" dirty="0">
                          <a:latin typeface="+mj-ea"/>
                          <a:ea typeface="+mj-ea"/>
                          <a:cs typeface="Noto Sans CJK JP Regular"/>
                        </a:rPr>
                        <a:t> 1</a:t>
                      </a:r>
                    </a:p>
                    <a:p>
                      <a:pPr marL="85725" indent="-73025">
                        <a:lnSpc>
                          <a:spcPct val="100000"/>
                        </a:lnSpc>
                        <a:spcBef>
                          <a:spcPts val="470"/>
                        </a:spcBef>
                        <a:buChar char="•"/>
                        <a:tabLst>
                          <a:tab pos="85725" algn="l"/>
                        </a:tabLst>
                      </a:pPr>
                      <a:r>
                        <a:rPr lang="en-US" altLang="ko-KR" sz="800" kern="1200" spc="5" baseline="0" dirty="0" err="1">
                          <a:solidFill>
                            <a:schemeClr val="dk1"/>
                          </a:solidFill>
                          <a:latin typeface="+mj-ea"/>
                          <a:ea typeface="+mn-ea"/>
                          <a:cs typeface="Noto Sans CJK JP Regular"/>
                        </a:rPr>
                        <a:t>Revison</a:t>
                      </a:r>
                      <a:r>
                        <a:rPr lang="ko-KR" altLang="en-US" sz="800" spc="5" baseline="0" dirty="0">
                          <a:latin typeface="+mj-ea"/>
                          <a:ea typeface="+mj-ea"/>
                          <a:cs typeface="Noto Sans CJK JP Regular"/>
                        </a:rPr>
                        <a:t> </a:t>
                      </a:r>
                      <a:r>
                        <a:rPr lang="en-US" altLang="ko-KR" sz="800" spc="5" baseline="0" dirty="0">
                          <a:latin typeface="+mj-ea"/>
                          <a:ea typeface="+mj-ea"/>
                          <a:cs typeface="Noto Sans CJK JP Regular"/>
                        </a:rPr>
                        <a:t>2</a:t>
                      </a:r>
                      <a:endParaRPr lang="ko-KR" altLang="en-US" sz="800" dirty="0">
                        <a:latin typeface="+mj-ea"/>
                        <a:ea typeface="+mj-ea"/>
                        <a:cs typeface="Noto Sans CJK JP Regular"/>
                      </a:endParaRPr>
                    </a:p>
                  </a:txBody>
                  <a:tcPr marL="54000" marR="54000" marT="54000" marB="54000">
                    <a:lnL w="6350" cap="flat" cmpd="sng" algn="ctr">
                      <a:solidFill>
                        <a:srgbClr val="00B050"/>
                      </a:solidFill>
                      <a:prstDash val="solid"/>
                      <a:round/>
                      <a:headEnd type="none" w="med" len="med"/>
                      <a:tailEnd type="none" w="med" len="med"/>
                    </a:lnL>
                    <a:lnR w="6350" cap="flat" cmpd="sng" algn="ctr">
                      <a:solidFill>
                        <a:srgbClr val="00B050"/>
                      </a:solidFill>
                      <a:prstDash val="solid"/>
                      <a:round/>
                      <a:headEnd type="none" w="med" len="med"/>
                      <a:tailEnd type="none" w="med" len="med"/>
                    </a:lnR>
                    <a:lnT w="6350" cap="flat" cmpd="sng" algn="ctr">
                      <a:solidFill>
                        <a:srgbClr val="00B050"/>
                      </a:solidFill>
                      <a:prstDash val="solid"/>
                      <a:round/>
                      <a:headEnd type="none" w="med" len="med"/>
                      <a:tailEnd type="none" w="med" len="med"/>
                    </a:lnT>
                    <a:lnB w="6350" cap="flat" cmpd="sng" algn="ctr">
                      <a:solidFill>
                        <a:srgbClr val="00B050"/>
                      </a:solidFill>
                      <a:prstDash val="solid"/>
                      <a:round/>
                      <a:headEnd type="none" w="med" len="med"/>
                      <a:tailEnd type="none" w="med" len="med"/>
                    </a:lnB>
                    <a:solidFill>
                      <a:schemeClr val="bg1"/>
                    </a:solidFill>
                  </a:tcPr>
                </a:tc>
                <a:extLst>
                  <a:ext uri="{0D108BD9-81ED-4DB2-BD59-A6C34878D82A}">
                    <a16:rowId xmlns:a16="http://schemas.microsoft.com/office/drawing/2014/main" val="4169621980"/>
                  </a:ext>
                </a:extLst>
              </a:tr>
            </a:tbl>
          </a:graphicData>
        </a:graphic>
      </p:graphicFrame>
      <p:graphicFrame>
        <p:nvGraphicFramePr>
          <p:cNvPr id="16" name="표 15">
            <a:extLst>
              <a:ext uri="{FF2B5EF4-FFF2-40B4-BE49-F238E27FC236}">
                <a16:creationId xmlns:a16="http://schemas.microsoft.com/office/drawing/2014/main" id="{C89AE0D0-B9B2-904C-8BC8-40982CB3AE98}"/>
              </a:ext>
            </a:extLst>
          </p:cNvPr>
          <p:cNvGraphicFramePr>
            <a:graphicFrameLocks noGrp="1"/>
          </p:cNvGraphicFramePr>
          <p:nvPr/>
        </p:nvGraphicFramePr>
        <p:xfrm>
          <a:off x="9723438" y="1211338"/>
          <a:ext cx="2133600" cy="64526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4250470929"/>
                    </a:ext>
                  </a:extLst>
                </a:gridCol>
              </a:tblGrid>
              <a:tr h="0">
                <a:tc>
                  <a:txBody>
                    <a:bodyPr/>
                    <a:lstStyle/>
                    <a:p>
                      <a:pPr marL="0" marR="0" lvl="0" indent="0" defTabSz="914400" eaLnBrk="1" fontAlgn="auto" latinLnBrk="1" hangingPunct="1">
                        <a:lnSpc>
                          <a:spcPct val="100000"/>
                        </a:lnSpc>
                        <a:spcBef>
                          <a:spcPts val="0"/>
                        </a:spcBef>
                        <a:spcAft>
                          <a:spcPts val="0"/>
                        </a:spcAft>
                        <a:buClrTx/>
                        <a:buSzTx/>
                        <a:buFontTx/>
                        <a:buNone/>
                        <a:tabLst/>
                        <a:defRPr/>
                      </a:pPr>
                      <a:r>
                        <a:rPr lang="en-US" altLang="ko-KR" sz="800" spc="40" dirty="0">
                          <a:solidFill>
                            <a:srgbClr val="FFFFFF"/>
                          </a:solidFill>
                          <a:latin typeface="+mj-ea"/>
                          <a:ea typeface="+mj-ea"/>
                          <a:cs typeface="Noto Sans CJK JP Regular"/>
                        </a:rPr>
                        <a:t>YYYY.MM.DD</a:t>
                      </a:r>
                      <a:r>
                        <a:rPr lang="en" altLang="ko-KR" sz="800" spc="40" dirty="0">
                          <a:solidFill>
                            <a:srgbClr val="FFFFFF"/>
                          </a:solidFill>
                          <a:latin typeface="+mj-ea"/>
                          <a:ea typeface="+mj-ea"/>
                          <a:cs typeface="Noto Sans CJK JP Regular"/>
                        </a:rPr>
                        <a:t>_v0.01</a:t>
                      </a:r>
                      <a:endParaRPr lang="en" altLang="ko-KR" sz="800" dirty="0">
                        <a:latin typeface="+mj-ea"/>
                        <a:ea typeface="+mj-ea"/>
                        <a:cs typeface="Noto Sans CJK JP Regular"/>
                      </a:endParaRPr>
                    </a:p>
                  </a:txBody>
                  <a:tcPr marL="54000" marR="54000" marT="54000" marB="54000">
                    <a:lnL w="6350" cap="flat" cmpd="sng" algn="ctr">
                      <a:solidFill>
                        <a:srgbClr val="00B050"/>
                      </a:solidFill>
                      <a:prstDash val="solid"/>
                      <a:round/>
                      <a:headEnd type="none" w="med" len="med"/>
                      <a:tailEnd type="none" w="med" len="med"/>
                    </a:lnL>
                    <a:lnR w="6350" cap="flat" cmpd="sng" algn="ctr">
                      <a:solidFill>
                        <a:srgbClr val="00B050"/>
                      </a:solidFill>
                      <a:prstDash val="solid"/>
                      <a:round/>
                      <a:headEnd type="none" w="med" len="med"/>
                      <a:tailEnd type="none" w="med" len="med"/>
                    </a:lnR>
                    <a:lnT w="6350" cap="flat" cmpd="sng" algn="ctr">
                      <a:solidFill>
                        <a:srgbClr val="00B050"/>
                      </a:solidFill>
                      <a:prstDash val="solid"/>
                      <a:round/>
                      <a:headEnd type="none" w="med" len="med"/>
                      <a:tailEnd type="none" w="med" len="med"/>
                    </a:lnT>
                    <a:lnB w="6350" cap="flat" cmpd="sng" algn="ctr">
                      <a:solidFill>
                        <a:srgbClr val="00B050"/>
                      </a:solidFill>
                      <a:prstDash val="solid"/>
                      <a:round/>
                      <a:headEnd type="none" w="med" len="med"/>
                      <a:tailEnd type="none" w="med" len="med"/>
                    </a:lnB>
                    <a:solidFill>
                      <a:srgbClr val="00B050"/>
                    </a:solidFill>
                  </a:tcPr>
                </a:tc>
                <a:extLst>
                  <a:ext uri="{0D108BD9-81ED-4DB2-BD59-A6C34878D82A}">
                    <a16:rowId xmlns:a16="http://schemas.microsoft.com/office/drawing/2014/main" val="784821567"/>
                  </a:ext>
                </a:extLst>
              </a:tr>
              <a:tr h="333474">
                <a:tc>
                  <a:txBody>
                    <a:bodyPr/>
                    <a:lstStyle/>
                    <a:p>
                      <a:pPr marL="85725" indent="-73025">
                        <a:lnSpc>
                          <a:spcPct val="100000"/>
                        </a:lnSpc>
                        <a:spcBef>
                          <a:spcPts val="470"/>
                        </a:spcBef>
                        <a:buChar char="•"/>
                        <a:tabLst>
                          <a:tab pos="85725" algn="l"/>
                        </a:tabLst>
                      </a:pPr>
                      <a:r>
                        <a:rPr lang="ko-KR" altLang="en-US" sz="800" spc="5" dirty="0">
                          <a:latin typeface="+mj-ea"/>
                          <a:ea typeface="+mj-ea"/>
                          <a:cs typeface="Noto Sans CJK JP Regular"/>
                        </a:rPr>
                        <a:t>수정 사항</a:t>
                      </a:r>
                      <a:r>
                        <a:rPr lang="en-US" altLang="ko-KR" sz="800" spc="5" baseline="0" dirty="0">
                          <a:latin typeface="+mj-ea"/>
                          <a:ea typeface="+mj-ea"/>
                          <a:cs typeface="Noto Sans CJK JP Regular"/>
                        </a:rPr>
                        <a:t> 1</a:t>
                      </a:r>
                    </a:p>
                    <a:p>
                      <a:pPr marL="85725" indent="-73025">
                        <a:lnSpc>
                          <a:spcPct val="100000"/>
                        </a:lnSpc>
                        <a:spcBef>
                          <a:spcPts val="470"/>
                        </a:spcBef>
                        <a:buChar char="•"/>
                        <a:tabLst>
                          <a:tab pos="85725" algn="l"/>
                        </a:tabLst>
                      </a:pPr>
                      <a:r>
                        <a:rPr lang="ko-KR" altLang="en-US" sz="800" spc="5" baseline="0" dirty="0">
                          <a:latin typeface="+mj-ea"/>
                          <a:ea typeface="+mj-ea"/>
                          <a:cs typeface="Noto Sans CJK JP Regular"/>
                        </a:rPr>
                        <a:t>수정 사항 </a:t>
                      </a:r>
                      <a:r>
                        <a:rPr lang="en-US" altLang="ko-KR" sz="800" spc="5" baseline="0" dirty="0">
                          <a:latin typeface="+mj-ea"/>
                          <a:ea typeface="+mj-ea"/>
                          <a:cs typeface="Noto Sans CJK JP Regular"/>
                        </a:rPr>
                        <a:t>2</a:t>
                      </a:r>
                      <a:endParaRPr lang="ko-KR" altLang="en-US" sz="800" dirty="0">
                        <a:latin typeface="+mj-ea"/>
                        <a:ea typeface="+mj-ea"/>
                        <a:cs typeface="Noto Sans CJK JP Regular"/>
                      </a:endParaRPr>
                    </a:p>
                  </a:txBody>
                  <a:tcPr marL="54000" marR="54000" marT="54000" marB="54000">
                    <a:lnL w="6350" cap="flat" cmpd="sng" algn="ctr">
                      <a:solidFill>
                        <a:srgbClr val="00B050"/>
                      </a:solidFill>
                      <a:prstDash val="solid"/>
                      <a:round/>
                      <a:headEnd type="none" w="med" len="med"/>
                      <a:tailEnd type="none" w="med" len="med"/>
                    </a:lnL>
                    <a:lnR w="6350" cap="flat" cmpd="sng" algn="ctr">
                      <a:solidFill>
                        <a:srgbClr val="00B050"/>
                      </a:solidFill>
                      <a:prstDash val="solid"/>
                      <a:round/>
                      <a:headEnd type="none" w="med" len="med"/>
                      <a:tailEnd type="none" w="med" len="med"/>
                    </a:lnR>
                    <a:lnT w="6350" cap="flat" cmpd="sng" algn="ctr">
                      <a:solidFill>
                        <a:srgbClr val="00B050"/>
                      </a:solidFill>
                      <a:prstDash val="solid"/>
                      <a:round/>
                      <a:headEnd type="none" w="med" len="med"/>
                      <a:tailEnd type="none" w="med" len="med"/>
                    </a:lnT>
                    <a:lnB w="6350" cap="flat" cmpd="sng" algn="ctr">
                      <a:solidFill>
                        <a:srgbClr val="00B050"/>
                      </a:solidFill>
                      <a:prstDash val="solid"/>
                      <a:round/>
                      <a:headEnd type="none" w="med" len="med"/>
                      <a:tailEnd type="none" w="med" len="med"/>
                    </a:lnB>
                    <a:solidFill>
                      <a:schemeClr val="bg1"/>
                    </a:solidFill>
                  </a:tcPr>
                </a:tc>
                <a:extLst>
                  <a:ext uri="{0D108BD9-81ED-4DB2-BD59-A6C34878D82A}">
                    <a16:rowId xmlns:a16="http://schemas.microsoft.com/office/drawing/2014/main" val="4169621980"/>
                  </a:ext>
                </a:extLst>
              </a:tr>
            </a:tbl>
          </a:graphicData>
        </a:graphic>
      </p:graphicFrame>
      <p:graphicFrame>
        <p:nvGraphicFramePr>
          <p:cNvPr id="17" name="표 16">
            <a:extLst>
              <a:ext uri="{FF2B5EF4-FFF2-40B4-BE49-F238E27FC236}">
                <a16:creationId xmlns:a16="http://schemas.microsoft.com/office/drawing/2014/main" id="{C89AE0D0-B9B2-904C-8BC8-40982CB3AE98}"/>
              </a:ext>
            </a:extLst>
          </p:cNvPr>
          <p:cNvGraphicFramePr>
            <a:graphicFrameLocks noGrp="1"/>
          </p:cNvGraphicFramePr>
          <p:nvPr/>
        </p:nvGraphicFramePr>
        <p:xfrm>
          <a:off x="9723438" y="1439938"/>
          <a:ext cx="2133600" cy="64526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4250470929"/>
                    </a:ext>
                  </a:extLst>
                </a:gridCol>
              </a:tblGrid>
              <a:tr h="0">
                <a:tc>
                  <a:txBody>
                    <a:bodyPr/>
                    <a:lstStyle/>
                    <a:p>
                      <a:pPr marL="0" marR="0" lvl="0" indent="0" defTabSz="914400" eaLnBrk="1" fontAlgn="auto" latinLnBrk="1" hangingPunct="1">
                        <a:lnSpc>
                          <a:spcPct val="100000"/>
                        </a:lnSpc>
                        <a:spcBef>
                          <a:spcPts val="0"/>
                        </a:spcBef>
                        <a:spcAft>
                          <a:spcPts val="0"/>
                        </a:spcAft>
                        <a:buClrTx/>
                        <a:buSzTx/>
                        <a:buFontTx/>
                        <a:buNone/>
                        <a:tabLst/>
                        <a:defRPr/>
                      </a:pPr>
                      <a:r>
                        <a:rPr lang="en-US" altLang="ko-KR" sz="800" spc="40" dirty="0">
                          <a:solidFill>
                            <a:srgbClr val="FFFFFF"/>
                          </a:solidFill>
                          <a:latin typeface="+mj-ea"/>
                          <a:ea typeface="+mj-ea"/>
                          <a:cs typeface="Noto Sans CJK JP Regular"/>
                        </a:rPr>
                        <a:t>YYYY.MM.DD</a:t>
                      </a:r>
                      <a:r>
                        <a:rPr lang="en" altLang="ko-KR" sz="800" spc="40" dirty="0">
                          <a:solidFill>
                            <a:srgbClr val="FFFFFF"/>
                          </a:solidFill>
                          <a:latin typeface="+mj-ea"/>
                          <a:ea typeface="+mj-ea"/>
                          <a:cs typeface="Noto Sans CJK JP Regular"/>
                        </a:rPr>
                        <a:t>_v0.02</a:t>
                      </a:r>
                      <a:endParaRPr lang="en" altLang="ko-KR" sz="800" dirty="0">
                        <a:latin typeface="+mj-ea"/>
                        <a:ea typeface="+mj-ea"/>
                        <a:cs typeface="Noto Sans CJK JP Regular"/>
                      </a:endParaRPr>
                    </a:p>
                  </a:txBody>
                  <a:tcPr marL="54000" marR="54000" marT="54000" marB="54000">
                    <a:lnL w="6350" cap="flat" cmpd="sng" algn="ctr">
                      <a:solidFill>
                        <a:srgbClr val="FE7825"/>
                      </a:solidFill>
                      <a:prstDash val="solid"/>
                      <a:round/>
                      <a:headEnd type="none" w="med" len="med"/>
                      <a:tailEnd type="none" w="med" len="med"/>
                    </a:lnL>
                    <a:lnR w="6350" cap="flat" cmpd="sng" algn="ctr">
                      <a:solidFill>
                        <a:srgbClr val="FE7825"/>
                      </a:solidFill>
                      <a:prstDash val="solid"/>
                      <a:round/>
                      <a:headEnd type="none" w="med" len="med"/>
                      <a:tailEnd type="none" w="med" len="med"/>
                    </a:lnR>
                    <a:lnT w="6350" cap="flat" cmpd="sng" algn="ctr">
                      <a:solidFill>
                        <a:srgbClr val="FE7825"/>
                      </a:solidFill>
                      <a:prstDash val="solid"/>
                      <a:round/>
                      <a:headEnd type="none" w="med" len="med"/>
                      <a:tailEnd type="none" w="med" len="med"/>
                    </a:lnT>
                    <a:lnB w="6350" cap="flat" cmpd="sng" algn="ctr">
                      <a:solidFill>
                        <a:srgbClr val="FE7825"/>
                      </a:solidFill>
                      <a:prstDash val="solid"/>
                      <a:round/>
                      <a:headEnd type="none" w="med" len="med"/>
                      <a:tailEnd type="none" w="med" len="med"/>
                    </a:lnB>
                    <a:solidFill>
                      <a:srgbClr val="FE7825"/>
                    </a:solidFill>
                  </a:tcPr>
                </a:tc>
                <a:extLst>
                  <a:ext uri="{0D108BD9-81ED-4DB2-BD59-A6C34878D82A}">
                    <a16:rowId xmlns:a16="http://schemas.microsoft.com/office/drawing/2014/main" val="784821567"/>
                  </a:ext>
                </a:extLst>
              </a:tr>
              <a:tr h="333474">
                <a:tc>
                  <a:txBody>
                    <a:bodyPr/>
                    <a:lstStyle/>
                    <a:p>
                      <a:pPr marL="85725" indent="-73025">
                        <a:lnSpc>
                          <a:spcPct val="100000"/>
                        </a:lnSpc>
                        <a:spcBef>
                          <a:spcPts val="470"/>
                        </a:spcBef>
                        <a:buChar char="•"/>
                        <a:tabLst>
                          <a:tab pos="85725" algn="l"/>
                        </a:tabLst>
                      </a:pPr>
                      <a:r>
                        <a:rPr lang="ko-KR" altLang="en-US" sz="800" spc="5" dirty="0">
                          <a:latin typeface="+mj-ea"/>
                          <a:ea typeface="+mj-ea"/>
                          <a:cs typeface="Noto Sans CJK JP Regular"/>
                        </a:rPr>
                        <a:t>수정 사항</a:t>
                      </a:r>
                      <a:r>
                        <a:rPr lang="en-US" altLang="ko-KR" sz="800" spc="5" baseline="0" dirty="0">
                          <a:latin typeface="+mj-ea"/>
                          <a:ea typeface="+mj-ea"/>
                          <a:cs typeface="Noto Sans CJK JP Regular"/>
                        </a:rPr>
                        <a:t> 1</a:t>
                      </a:r>
                    </a:p>
                    <a:p>
                      <a:pPr marL="85725" indent="-73025">
                        <a:lnSpc>
                          <a:spcPct val="100000"/>
                        </a:lnSpc>
                        <a:spcBef>
                          <a:spcPts val="470"/>
                        </a:spcBef>
                        <a:buChar char="•"/>
                        <a:tabLst>
                          <a:tab pos="85725" algn="l"/>
                        </a:tabLst>
                      </a:pPr>
                      <a:r>
                        <a:rPr lang="ko-KR" altLang="en-US" sz="800" spc="5" baseline="0" dirty="0">
                          <a:latin typeface="+mj-ea"/>
                          <a:ea typeface="+mj-ea"/>
                          <a:cs typeface="Noto Sans CJK JP Regular"/>
                        </a:rPr>
                        <a:t>수정 사항 </a:t>
                      </a:r>
                      <a:r>
                        <a:rPr lang="en-US" altLang="ko-KR" sz="800" spc="5" baseline="0" dirty="0">
                          <a:latin typeface="+mj-ea"/>
                          <a:ea typeface="+mj-ea"/>
                          <a:cs typeface="Noto Sans CJK JP Regular"/>
                        </a:rPr>
                        <a:t>2</a:t>
                      </a:r>
                      <a:endParaRPr lang="ko-KR" altLang="en-US" sz="800" dirty="0">
                        <a:latin typeface="+mj-ea"/>
                        <a:ea typeface="+mj-ea"/>
                        <a:cs typeface="Noto Sans CJK JP Regular"/>
                      </a:endParaRPr>
                    </a:p>
                  </a:txBody>
                  <a:tcPr marL="54000" marR="54000" marT="54000" marB="54000">
                    <a:lnL w="6350" cap="flat" cmpd="sng" algn="ctr">
                      <a:solidFill>
                        <a:srgbClr val="FE7825"/>
                      </a:solidFill>
                      <a:prstDash val="solid"/>
                      <a:round/>
                      <a:headEnd type="none" w="med" len="med"/>
                      <a:tailEnd type="none" w="med" len="med"/>
                    </a:lnL>
                    <a:lnR w="6350" cap="flat" cmpd="sng" algn="ctr">
                      <a:solidFill>
                        <a:srgbClr val="FE7825"/>
                      </a:solidFill>
                      <a:prstDash val="solid"/>
                      <a:round/>
                      <a:headEnd type="none" w="med" len="med"/>
                      <a:tailEnd type="none" w="med" len="med"/>
                    </a:lnR>
                    <a:lnT w="6350" cap="flat" cmpd="sng" algn="ctr">
                      <a:solidFill>
                        <a:srgbClr val="FE7825"/>
                      </a:solidFill>
                      <a:prstDash val="solid"/>
                      <a:round/>
                      <a:headEnd type="none" w="med" len="med"/>
                      <a:tailEnd type="none" w="med" len="med"/>
                    </a:lnT>
                    <a:lnB w="6350" cap="flat" cmpd="sng" algn="ctr">
                      <a:solidFill>
                        <a:srgbClr val="FE7825"/>
                      </a:solidFill>
                      <a:prstDash val="solid"/>
                      <a:round/>
                      <a:headEnd type="none" w="med" len="med"/>
                      <a:tailEnd type="none" w="med" len="med"/>
                    </a:lnB>
                    <a:solidFill>
                      <a:schemeClr val="bg1"/>
                    </a:solidFill>
                  </a:tcPr>
                </a:tc>
                <a:extLst>
                  <a:ext uri="{0D108BD9-81ED-4DB2-BD59-A6C34878D82A}">
                    <a16:rowId xmlns:a16="http://schemas.microsoft.com/office/drawing/2014/main" val="4169621980"/>
                  </a:ext>
                </a:extLst>
              </a:tr>
            </a:tbl>
          </a:graphicData>
        </a:graphic>
      </p:graphicFrame>
      <p:graphicFrame>
        <p:nvGraphicFramePr>
          <p:cNvPr id="18" name="표 17">
            <a:extLst>
              <a:ext uri="{FF2B5EF4-FFF2-40B4-BE49-F238E27FC236}">
                <a16:creationId xmlns:a16="http://schemas.microsoft.com/office/drawing/2014/main" id="{C89AE0D0-B9B2-904C-8BC8-40982CB3AE98}"/>
              </a:ext>
            </a:extLst>
          </p:cNvPr>
          <p:cNvGraphicFramePr>
            <a:graphicFrameLocks noGrp="1"/>
          </p:cNvGraphicFramePr>
          <p:nvPr>
            <p:extLst>
              <p:ext uri="{D42A27DB-BD31-4B8C-83A1-F6EECF244321}">
                <p14:modId xmlns:p14="http://schemas.microsoft.com/office/powerpoint/2010/main" val="3886404712"/>
              </p:ext>
            </p:extLst>
          </p:nvPr>
        </p:nvGraphicFramePr>
        <p:xfrm>
          <a:off x="9723438" y="1657793"/>
          <a:ext cx="2133600" cy="64526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4250470929"/>
                    </a:ext>
                  </a:extLst>
                </a:gridCol>
              </a:tblGrid>
              <a:tr h="0">
                <a:tc>
                  <a:txBody>
                    <a:bodyPr/>
                    <a:lstStyle/>
                    <a:p>
                      <a:pPr marL="0" marR="0" lvl="0" indent="0" defTabSz="914400" eaLnBrk="1" fontAlgn="auto" latinLnBrk="1" hangingPunct="1">
                        <a:lnSpc>
                          <a:spcPct val="100000"/>
                        </a:lnSpc>
                        <a:spcBef>
                          <a:spcPts val="0"/>
                        </a:spcBef>
                        <a:spcAft>
                          <a:spcPts val="0"/>
                        </a:spcAft>
                        <a:buClrTx/>
                        <a:buSzTx/>
                        <a:buFontTx/>
                        <a:buNone/>
                        <a:tabLst/>
                        <a:defRPr/>
                      </a:pPr>
                      <a:r>
                        <a:rPr lang="en-US" altLang="ko-KR" sz="800" spc="40" dirty="0">
                          <a:solidFill>
                            <a:srgbClr val="FFFFFF"/>
                          </a:solidFill>
                          <a:latin typeface="+mj-ea"/>
                          <a:ea typeface="+mj-ea"/>
                          <a:cs typeface="Noto Sans CJK JP Regular"/>
                        </a:rPr>
                        <a:t>YYYY.MM.DD</a:t>
                      </a:r>
                      <a:r>
                        <a:rPr lang="en" altLang="ko-KR" sz="800" spc="40" dirty="0">
                          <a:solidFill>
                            <a:srgbClr val="FFFFFF"/>
                          </a:solidFill>
                          <a:latin typeface="+mj-ea"/>
                          <a:ea typeface="+mj-ea"/>
                          <a:cs typeface="Noto Sans CJK JP Regular"/>
                        </a:rPr>
                        <a:t>_v0.03</a:t>
                      </a:r>
                      <a:endParaRPr lang="en" altLang="ko-KR" sz="800" dirty="0">
                        <a:latin typeface="+mj-ea"/>
                        <a:ea typeface="+mj-ea"/>
                        <a:cs typeface="Noto Sans CJK JP Regular"/>
                      </a:endParaRPr>
                    </a:p>
                  </a:txBody>
                  <a:tcPr marL="54000" marR="54000" marT="54000" marB="5400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784821567"/>
                  </a:ext>
                </a:extLst>
              </a:tr>
              <a:tr h="333474">
                <a:tc>
                  <a:txBody>
                    <a:bodyPr/>
                    <a:lstStyle/>
                    <a:p>
                      <a:pPr marL="85725" indent="-73025">
                        <a:lnSpc>
                          <a:spcPct val="100000"/>
                        </a:lnSpc>
                        <a:spcBef>
                          <a:spcPts val="470"/>
                        </a:spcBef>
                        <a:buChar char="•"/>
                        <a:tabLst>
                          <a:tab pos="85725" algn="l"/>
                        </a:tabLst>
                      </a:pPr>
                      <a:r>
                        <a:rPr lang="en-US" altLang="ko-KR" sz="800" kern="1200" spc="5" baseline="0" dirty="0" err="1">
                          <a:solidFill>
                            <a:schemeClr val="dk1"/>
                          </a:solidFill>
                          <a:latin typeface="+mj-ea"/>
                          <a:ea typeface="+mn-ea"/>
                          <a:cs typeface="Noto Sans CJK JP Regular"/>
                        </a:rPr>
                        <a:t>Revison</a:t>
                      </a:r>
                      <a:r>
                        <a:rPr lang="en-US" altLang="ko-KR" sz="800" spc="5" baseline="0" dirty="0">
                          <a:latin typeface="+mj-ea"/>
                          <a:ea typeface="+mj-ea"/>
                          <a:cs typeface="Noto Sans CJK JP Regular"/>
                        </a:rPr>
                        <a:t> 1</a:t>
                      </a:r>
                    </a:p>
                    <a:p>
                      <a:pPr marL="85725" indent="-73025">
                        <a:lnSpc>
                          <a:spcPct val="100000"/>
                        </a:lnSpc>
                        <a:spcBef>
                          <a:spcPts val="470"/>
                        </a:spcBef>
                        <a:buChar char="•"/>
                        <a:tabLst>
                          <a:tab pos="85725" algn="l"/>
                        </a:tabLst>
                      </a:pPr>
                      <a:r>
                        <a:rPr lang="en-US" altLang="ko-KR" sz="800" kern="1200" spc="5" baseline="0" dirty="0" err="1">
                          <a:solidFill>
                            <a:schemeClr val="dk1"/>
                          </a:solidFill>
                          <a:latin typeface="+mj-ea"/>
                          <a:ea typeface="+mn-ea"/>
                          <a:cs typeface="Noto Sans CJK JP Regular"/>
                        </a:rPr>
                        <a:t>Revison</a:t>
                      </a:r>
                      <a:r>
                        <a:rPr lang="ko-KR" altLang="en-US" sz="800" spc="5" baseline="0" dirty="0">
                          <a:latin typeface="+mj-ea"/>
                          <a:ea typeface="+mj-ea"/>
                          <a:cs typeface="Noto Sans CJK JP Regular"/>
                        </a:rPr>
                        <a:t> </a:t>
                      </a:r>
                      <a:r>
                        <a:rPr lang="en-US" altLang="ko-KR" sz="800" spc="5" baseline="0" dirty="0">
                          <a:latin typeface="+mj-ea"/>
                          <a:ea typeface="+mj-ea"/>
                          <a:cs typeface="Noto Sans CJK JP Regular"/>
                        </a:rPr>
                        <a:t>2</a:t>
                      </a:r>
                      <a:endParaRPr lang="ko-KR" altLang="en-US" sz="800" dirty="0">
                        <a:latin typeface="+mj-ea"/>
                        <a:ea typeface="+mj-ea"/>
                        <a:cs typeface="Noto Sans CJK JP Regular"/>
                      </a:endParaRPr>
                    </a:p>
                  </a:txBody>
                  <a:tcPr marL="54000" marR="54000" marT="54000" marB="5400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4169621980"/>
                  </a:ext>
                </a:extLst>
              </a:tr>
            </a:tbl>
          </a:graphicData>
        </a:graphic>
      </p:graphicFrame>
      <p:graphicFrame>
        <p:nvGraphicFramePr>
          <p:cNvPr id="19" name="표 18">
            <a:extLst>
              <a:ext uri="{FF2B5EF4-FFF2-40B4-BE49-F238E27FC236}">
                <a16:creationId xmlns:a16="http://schemas.microsoft.com/office/drawing/2014/main" id="{C89AE0D0-B9B2-904C-8BC8-40982CB3AE98}"/>
              </a:ext>
            </a:extLst>
          </p:cNvPr>
          <p:cNvGraphicFramePr>
            <a:graphicFrameLocks noGrp="1"/>
          </p:cNvGraphicFramePr>
          <p:nvPr/>
        </p:nvGraphicFramePr>
        <p:xfrm>
          <a:off x="9723438" y="2687026"/>
          <a:ext cx="2133600" cy="64526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4250470929"/>
                    </a:ext>
                  </a:extLst>
                </a:gridCol>
              </a:tblGrid>
              <a:tr h="0">
                <a:tc>
                  <a:txBody>
                    <a:bodyPr/>
                    <a:lstStyle/>
                    <a:p>
                      <a:pPr marL="0" marR="0" lvl="0" indent="0" defTabSz="914400" eaLnBrk="1" fontAlgn="auto" latinLnBrk="1" hangingPunct="1">
                        <a:lnSpc>
                          <a:spcPct val="100000"/>
                        </a:lnSpc>
                        <a:spcBef>
                          <a:spcPts val="0"/>
                        </a:spcBef>
                        <a:spcAft>
                          <a:spcPts val="0"/>
                        </a:spcAft>
                        <a:buClrTx/>
                        <a:buSzTx/>
                        <a:buFontTx/>
                        <a:buNone/>
                        <a:tabLst/>
                        <a:defRPr/>
                      </a:pPr>
                      <a:r>
                        <a:rPr lang="en-US" altLang="ko-KR" sz="800" spc="40" dirty="0">
                          <a:solidFill>
                            <a:srgbClr val="FFFFFF"/>
                          </a:solidFill>
                          <a:latin typeface="+mj-ea"/>
                          <a:ea typeface="+mj-ea"/>
                          <a:cs typeface="Noto Sans CJK JP Regular"/>
                        </a:rPr>
                        <a:t>YYYY.MM.DD</a:t>
                      </a:r>
                      <a:r>
                        <a:rPr lang="en" altLang="ko-KR" sz="800" spc="40" dirty="0">
                          <a:solidFill>
                            <a:srgbClr val="FFFFFF"/>
                          </a:solidFill>
                          <a:latin typeface="+mj-ea"/>
                          <a:ea typeface="+mj-ea"/>
                          <a:cs typeface="Noto Sans CJK JP Regular"/>
                        </a:rPr>
                        <a:t>_v0.01</a:t>
                      </a:r>
                      <a:endParaRPr lang="en" altLang="ko-KR" sz="800" dirty="0">
                        <a:latin typeface="+mj-ea"/>
                        <a:ea typeface="+mj-ea"/>
                        <a:cs typeface="Noto Sans CJK JP Regular"/>
                      </a:endParaRPr>
                    </a:p>
                  </a:txBody>
                  <a:tcPr marL="54000" marR="54000" marT="54000" marB="54000">
                    <a:lnL w="6350" cap="flat" cmpd="sng" algn="ctr">
                      <a:solidFill>
                        <a:srgbClr val="00B050"/>
                      </a:solidFill>
                      <a:prstDash val="solid"/>
                      <a:round/>
                      <a:headEnd type="none" w="med" len="med"/>
                      <a:tailEnd type="none" w="med" len="med"/>
                    </a:lnL>
                    <a:lnR w="6350" cap="flat" cmpd="sng" algn="ctr">
                      <a:solidFill>
                        <a:srgbClr val="00B050"/>
                      </a:solidFill>
                      <a:prstDash val="solid"/>
                      <a:round/>
                      <a:headEnd type="none" w="med" len="med"/>
                      <a:tailEnd type="none" w="med" len="med"/>
                    </a:lnR>
                    <a:lnT w="6350" cap="flat" cmpd="sng" algn="ctr">
                      <a:solidFill>
                        <a:srgbClr val="00B050"/>
                      </a:solidFill>
                      <a:prstDash val="solid"/>
                      <a:round/>
                      <a:headEnd type="none" w="med" len="med"/>
                      <a:tailEnd type="none" w="med" len="med"/>
                    </a:lnT>
                    <a:lnB w="6350" cap="flat" cmpd="sng" algn="ctr">
                      <a:solidFill>
                        <a:srgbClr val="00B050"/>
                      </a:solidFill>
                      <a:prstDash val="solid"/>
                      <a:round/>
                      <a:headEnd type="none" w="med" len="med"/>
                      <a:tailEnd type="none" w="med" len="med"/>
                    </a:lnB>
                    <a:solidFill>
                      <a:srgbClr val="00B050"/>
                    </a:solidFill>
                  </a:tcPr>
                </a:tc>
                <a:extLst>
                  <a:ext uri="{0D108BD9-81ED-4DB2-BD59-A6C34878D82A}">
                    <a16:rowId xmlns:a16="http://schemas.microsoft.com/office/drawing/2014/main" val="784821567"/>
                  </a:ext>
                </a:extLst>
              </a:tr>
              <a:tr h="333474">
                <a:tc>
                  <a:txBody>
                    <a:bodyPr/>
                    <a:lstStyle/>
                    <a:p>
                      <a:pPr marL="85725" indent="-73025">
                        <a:lnSpc>
                          <a:spcPct val="100000"/>
                        </a:lnSpc>
                        <a:spcBef>
                          <a:spcPts val="470"/>
                        </a:spcBef>
                        <a:buChar char="•"/>
                        <a:tabLst>
                          <a:tab pos="85725" algn="l"/>
                        </a:tabLst>
                      </a:pPr>
                      <a:r>
                        <a:rPr lang="ko-KR" altLang="en-US" sz="800" spc="5" dirty="0">
                          <a:latin typeface="+mj-ea"/>
                          <a:ea typeface="+mj-ea"/>
                          <a:cs typeface="Noto Sans CJK JP Regular"/>
                        </a:rPr>
                        <a:t>수정 사항</a:t>
                      </a:r>
                      <a:r>
                        <a:rPr lang="en-US" altLang="ko-KR" sz="800" spc="5" baseline="0" dirty="0">
                          <a:latin typeface="+mj-ea"/>
                          <a:ea typeface="+mj-ea"/>
                          <a:cs typeface="Noto Sans CJK JP Regular"/>
                        </a:rPr>
                        <a:t> 1</a:t>
                      </a:r>
                    </a:p>
                    <a:p>
                      <a:pPr marL="85725" indent="-73025">
                        <a:lnSpc>
                          <a:spcPct val="100000"/>
                        </a:lnSpc>
                        <a:spcBef>
                          <a:spcPts val="470"/>
                        </a:spcBef>
                        <a:buChar char="•"/>
                        <a:tabLst>
                          <a:tab pos="85725" algn="l"/>
                        </a:tabLst>
                      </a:pPr>
                      <a:r>
                        <a:rPr lang="ko-KR" altLang="en-US" sz="800" spc="5" baseline="0" dirty="0">
                          <a:latin typeface="+mj-ea"/>
                          <a:ea typeface="+mj-ea"/>
                          <a:cs typeface="Noto Sans CJK JP Regular"/>
                        </a:rPr>
                        <a:t>수정 사항 </a:t>
                      </a:r>
                      <a:r>
                        <a:rPr lang="en-US" altLang="ko-KR" sz="800" spc="5" baseline="0" dirty="0">
                          <a:latin typeface="+mj-ea"/>
                          <a:ea typeface="+mj-ea"/>
                          <a:cs typeface="Noto Sans CJK JP Regular"/>
                        </a:rPr>
                        <a:t>2</a:t>
                      </a:r>
                      <a:endParaRPr lang="ko-KR" altLang="en-US" sz="800" dirty="0">
                        <a:latin typeface="+mj-ea"/>
                        <a:ea typeface="+mj-ea"/>
                        <a:cs typeface="Noto Sans CJK JP Regular"/>
                      </a:endParaRPr>
                    </a:p>
                  </a:txBody>
                  <a:tcPr marL="54000" marR="54000" marT="54000" marB="54000">
                    <a:lnL w="6350" cap="flat" cmpd="sng" algn="ctr">
                      <a:solidFill>
                        <a:srgbClr val="00B050"/>
                      </a:solidFill>
                      <a:prstDash val="solid"/>
                      <a:round/>
                      <a:headEnd type="none" w="med" len="med"/>
                      <a:tailEnd type="none" w="med" len="med"/>
                    </a:lnL>
                    <a:lnR w="6350" cap="flat" cmpd="sng" algn="ctr">
                      <a:solidFill>
                        <a:srgbClr val="00B050"/>
                      </a:solidFill>
                      <a:prstDash val="solid"/>
                      <a:round/>
                      <a:headEnd type="none" w="med" len="med"/>
                      <a:tailEnd type="none" w="med" len="med"/>
                    </a:lnR>
                    <a:lnT w="6350" cap="flat" cmpd="sng" algn="ctr">
                      <a:solidFill>
                        <a:srgbClr val="00B050"/>
                      </a:solidFill>
                      <a:prstDash val="solid"/>
                      <a:round/>
                      <a:headEnd type="none" w="med" len="med"/>
                      <a:tailEnd type="none" w="med" len="med"/>
                    </a:lnT>
                    <a:lnB w="6350" cap="flat" cmpd="sng" algn="ctr">
                      <a:solidFill>
                        <a:srgbClr val="00B050"/>
                      </a:solidFill>
                      <a:prstDash val="solid"/>
                      <a:round/>
                      <a:headEnd type="none" w="med" len="med"/>
                      <a:tailEnd type="none" w="med" len="med"/>
                    </a:lnB>
                    <a:solidFill>
                      <a:schemeClr val="bg1"/>
                    </a:solidFill>
                  </a:tcPr>
                </a:tc>
                <a:extLst>
                  <a:ext uri="{0D108BD9-81ED-4DB2-BD59-A6C34878D82A}">
                    <a16:rowId xmlns:a16="http://schemas.microsoft.com/office/drawing/2014/main" val="4169621980"/>
                  </a:ext>
                </a:extLst>
              </a:tr>
            </a:tbl>
          </a:graphicData>
        </a:graphic>
      </p:graphicFrame>
      <p:graphicFrame>
        <p:nvGraphicFramePr>
          <p:cNvPr id="20" name="표 19">
            <a:extLst>
              <a:ext uri="{FF2B5EF4-FFF2-40B4-BE49-F238E27FC236}">
                <a16:creationId xmlns:a16="http://schemas.microsoft.com/office/drawing/2014/main" id="{C89AE0D0-B9B2-904C-8BC8-40982CB3AE98}"/>
              </a:ext>
            </a:extLst>
          </p:cNvPr>
          <p:cNvGraphicFramePr>
            <a:graphicFrameLocks noGrp="1"/>
          </p:cNvGraphicFramePr>
          <p:nvPr/>
        </p:nvGraphicFramePr>
        <p:xfrm>
          <a:off x="9723438" y="2745595"/>
          <a:ext cx="2133600" cy="64526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4250470929"/>
                    </a:ext>
                  </a:extLst>
                </a:gridCol>
              </a:tblGrid>
              <a:tr h="0">
                <a:tc>
                  <a:txBody>
                    <a:bodyPr/>
                    <a:lstStyle/>
                    <a:p>
                      <a:pPr marL="0" marR="0" lvl="0" indent="0" defTabSz="914400" eaLnBrk="1" fontAlgn="auto" latinLnBrk="1" hangingPunct="1">
                        <a:lnSpc>
                          <a:spcPct val="100000"/>
                        </a:lnSpc>
                        <a:spcBef>
                          <a:spcPts val="0"/>
                        </a:spcBef>
                        <a:spcAft>
                          <a:spcPts val="0"/>
                        </a:spcAft>
                        <a:buClrTx/>
                        <a:buSzTx/>
                        <a:buFontTx/>
                        <a:buNone/>
                        <a:tabLst/>
                        <a:defRPr/>
                      </a:pPr>
                      <a:r>
                        <a:rPr lang="en-US" altLang="ko-KR" sz="800" spc="40" dirty="0">
                          <a:solidFill>
                            <a:srgbClr val="FFFFFF"/>
                          </a:solidFill>
                          <a:latin typeface="+mj-ea"/>
                          <a:ea typeface="+mj-ea"/>
                          <a:cs typeface="Noto Sans CJK JP Regular"/>
                        </a:rPr>
                        <a:t>YYYY.MM.DD</a:t>
                      </a:r>
                      <a:r>
                        <a:rPr lang="en" altLang="ko-KR" sz="800" spc="40" dirty="0">
                          <a:solidFill>
                            <a:srgbClr val="FFFFFF"/>
                          </a:solidFill>
                          <a:latin typeface="+mj-ea"/>
                          <a:ea typeface="+mj-ea"/>
                          <a:cs typeface="Noto Sans CJK JP Regular"/>
                        </a:rPr>
                        <a:t>_v0.02</a:t>
                      </a:r>
                      <a:endParaRPr lang="en" altLang="ko-KR" sz="800" dirty="0">
                        <a:latin typeface="+mj-ea"/>
                        <a:ea typeface="+mj-ea"/>
                        <a:cs typeface="Noto Sans CJK JP Regular"/>
                      </a:endParaRPr>
                    </a:p>
                  </a:txBody>
                  <a:tcPr marL="54000" marR="54000" marT="54000" marB="54000">
                    <a:lnL w="6350" cap="flat" cmpd="sng" algn="ctr">
                      <a:solidFill>
                        <a:srgbClr val="FE7825"/>
                      </a:solidFill>
                      <a:prstDash val="solid"/>
                      <a:round/>
                      <a:headEnd type="none" w="med" len="med"/>
                      <a:tailEnd type="none" w="med" len="med"/>
                    </a:lnL>
                    <a:lnR w="6350" cap="flat" cmpd="sng" algn="ctr">
                      <a:solidFill>
                        <a:srgbClr val="FE7825"/>
                      </a:solidFill>
                      <a:prstDash val="solid"/>
                      <a:round/>
                      <a:headEnd type="none" w="med" len="med"/>
                      <a:tailEnd type="none" w="med" len="med"/>
                    </a:lnR>
                    <a:lnT w="6350" cap="flat" cmpd="sng" algn="ctr">
                      <a:solidFill>
                        <a:srgbClr val="FE7825"/>
                      </a:solidFill>
                      <a:prstDash val="solid"/>
                      <a:round/>
                      <a:headEnd type="none" w="med" len="med"/>
                      <a:tailEnd type="none" w="med" len="med"/>
                    </a:lnT>
                    <a:lnB w="6350" cap="flat" cmpd="sng" algn="ctr">
                      <a:solidFill>
                        <a:srgbClr val="FE7825"/>
                      </a:solidFill>
                      <a:prstDash val="solid"/>
                      <a:round/>
                      <a:headEnd type="none" w="med" len="med"/>
                      <a:tailEnd type="none" w="med" len="med"/>
                    </a:lnB>
                    <a:solidFill>
                      <a:srgbClr val="FE7825"/>
                    </a:solidFill>
                  </a:tcPr>
                </a:tc>
                <a:extLst>
                  <a:ext uri="{0D108BD9-81ED-4DB2-BD59-A6C34878D82A}">
                    <a16:rowId xmlns:a16="http://schemas.microsoft.com/office/drawing/2014/main" val="784821567"/>
                  </a:ext>
                </a:extLst>
              </a:tr>
              <a:tr h="333474">
                <a:tc>
                  <a:txBody>
                    <a:bodyPr/>
                    <a:lstStyle/>
                    <a:p>
                      <a:pPr marL="85725" indent="-73025">
                        <a:lnSpc>
                          <a:spcPct val="100000"/>
                        </a:lnSpc>
                        <a:spcBef>
                          <a:spcPts val="470"/>
                        </a:spcBef>
                        <a:buChar char="•"/>
                        <a:tabLst>
                          <a:tab pos="85725" algn="l"/>
                        </a:tabLst>
                      </a:pPr>
                      <a:r>
                        <a:rPr lang="ko-KR" altLang="en-US" sz="800" spc="5" dirty="0">
                          <a:latin typeface="+mj-ea"/>
                          <a:ea typeface="+mj-ea"/>
                          <a:cs typeface="Noto Sans CJK JP Regular"/>
                        </a:rPr>
                        <a:t>수정 사항</a:t>
                      </a:r>
                      <a:r>
                        <a:rPr lang="en-US" altLang="ko-KR" sz="800" spc="5" baseline="0" dirty="0">
                          <a:latin typeface="+mj-ea"/>
                          <a:ea typeface="+mj-ea"/>
                          <a:cs typeface="Noto Sans CJK JP Regular"/>
                        </a:rPr>
                        <a:t> 1</a:t>
                      </a:r>
                    </a:p>
                    <a:p>
                      <a:pPr marL="85725" indent="-73025">
                        <a:lnSpc>
                          <a:spcPct val="100000"/>
                        </a:lnSpc>
                        <a:spcBef>
                          <a:spcPts val="470"/>
                        </a:spcBef>
                        <a:buChar char="•"/>
                        <a:tabLst>
                          <a:tab pos="85725" algn="l"/>
                        </a:tabLst>
                      </a:pPr>
                      <a:r>
                        <a:rPr lang="ko-KR" altLang="en-US" sz="800" spc="5" baseline="0" dirty="0">
                          <a:latin typeface="+mj-ea"/>
                          <a:ea typeface="+mj-ea"/>
                          <a:cs typeface="Noto Sans CJK JP Regular"/>
                        </a:rPr>
                        <a:t>수정 사항 </a:t>
                      </a:r>
                      <a:r>
                        <a:rPr lang="en-US" altLang="ko-KR" sz="800" spc="5" baseline="0" dirty="0">
                          <a:latin typeface="+mj-ea"/>
                          <a:ea typeface="+mj-ea"/>
                          <a:cs typeface="Noto Sans CJK JP Regular"/>
                        </a:rPr>
                        <a:t>2</a:t>
                      </a:r>
                      <a:endParaRPr lang="ko-KR" altLang="en-US" sz="800" dirty="0">
                        <a:latin typeface="+mj-ea"/>
                        <a:ea typeface="+mj-ea"/>
                        <a:cs typeface="Noto Sans CJK JP Regular"/>
                      </a:endParaRPr>
                    </a:p>
                  </a:txBody>
                  <a:tcPr marL="54000" marR="54000" marT="54000" marB="54000">
                    <a:lnL w="6350" cap="flat" cmpd="sng" algn="ctr">
                      <a:solidFill>
                        <a:srgbClr val="FE7825"/>
                      </a:solidFill>
                      <a:prstDash val="solid"/>
                      <a:round/>
                      <a:headEnd type="none" w="med" len="med"/>
                      <a:tailEnd type="none" w="med" len="med"/>
                    </a:lnL>
                    <a:lnR w="6350" cap="flat" cmpd="sng" algn="ctr">
                      <a:solidFill>
                        <a:srgbClr val="FE7825"/>
                      </a:solidFill>
                      <a:prstDash val="solid"/>
                      <a:round/>
                      <a:headEnd type="none" w="med" len="med"/>
                      <a:tailEnd type="none" w="med" len="med"/>
                    </a:lnR>
                    <a:lnT w="6350" cap="flat" cmpd="sng" algn="ctr">
                      <a:solidFill>
                        <a:srgbClr val="FE7825"/>
                      </a:solidFill>
                      <a:prstDash val="solid"/>
                      <a:round/>
                      <a:headEnd type="none" w="med" len="med"/>
                      <a:tailEnd type="none" w="med" len="med"/>
                    </a:lnT>
                    <a:lnB w="6350" cap="flat" cmpd="sng" algn="ctr">
                      <a:solidFill>
                        <a:srgbClr val="FE7825"/>
                      </a:solidFill>
                      <a:prstDash val="solid"/>
                      <a:round/>
                      <a:headEnd type="none" w="med" len="med"/>
                      <a:tailEnd type="none" w="med" len="med"/>
                    </a:lnB>
                    <a:solidFill>
                      <a:schemeClr val="bg1"/>
                    </a:solidFill>
                  </a:tcPr>
                </a:tc>
                <a:extLst>
                  <a:ext uri="{0D108BD9-81ED-4DB2-BD59-A6C34878D82A}">
                    <a16:rowId xmlns:a16="http://schemas.microsoft.com/office/drawing/2014/main" val="4169621980"/>
                  </a:ext>
                </a:extLst>
              </a:tr>
            </a:tbl>
          </a:graphicData>
        </a:graphic>
      </p:graphicFrame>
      <p:graphicFrame>
        <p:nvGraphicFramePr>
          <p:cNvPr id="21" name="표 20">
            <a:extLst>
              <a:ext uri="{FF2B5EF4-FFF2-40B4-BE49-F238E27FC236}">
                <a16:creationId xmlns:a16="http://schemas.microsoft.com/office/drawing/2014/main" id="{C89AE0D0-B9B2-904C-8BC8-40982CB3AE98}"/>
              </a:ext>
            </a:extLst>
          </p:cNvPr>
          <p:cNvGraphicFramePr>
            <a:graphicFrameLocks noGrp="1"/>
          </p:cNvGraphicFramePr>
          <p:nvPr/>
        </p:nvGraphicFramePr>
        <p:xfrm>
          <a:off x="9723438" y="2810851"/>
          <a:ext cx="2133600" cy="64526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4250470929"/>
                    </a:ext>
                  </a:extLst>
                </a:gridCol>
              </a:tblGrid>
              <a:tr h="0">
                <a:tc>
                  <a:txBody>
                    <a:bodyPr/>
                    <a:lstStyle/>
                    <a:p>
                      <a:pPr marL="0" marR="0" lvl="0" indent="0" defTabSz="914400" eaLnBrk="1" fontAlgn="auto" latinLnBrk="1" hangingPunct="1">
                        <a:lnSpc>
                          <a:spcPct val="100000"/>
                        </a:lnSpc>
                        <a:spcBef>
                          <a:spcPts val="0"/>
                        </a:spcBef>
                        <a:spcAft>
                          <a:spcPts val="0"/>
                        </a:spcAft>
                        <a:buClrTx/>
                        <a:buSzTx/>
                        <a:buFontTx/>
                        <a:buNone/>
                        <a:tabLst/>
                        <a:defRPr/>
                      </a:pPr>
                      <a:r>
                        <a:rPr lang="en-US" altLang="ko-KR" sz="800" spc="40" dirty="0">
                          <a:solidFill>
                            <a:srgbClr val="FFFFFF"/>
                          </a:solidFill>
                          <a:latin typeface="+mj-ea"/>
                          <a:ea typeface="+mj-ea"/>
                          <a:cs typeface="Noto Sans CJK JP Regular"/>
                        </a:rPr>
                        <a:t>YYYY.MM.DD</a:t>
                      </a:r>
                      <a:r>
                        <a:rPr lang="en" altLang="ko-KR" sz="800" spc="40" dirty="0">
                          <a:solidFill>
                            <a:srgbClr val="FFFFFF"/>
                          </a:solidFill>
                          <a:latin typeface="+mj-ea"/>
                          <a:ea typeface="+mj-ea"/>
                          <a:cs typeface="Noto Sans CJK JP Regular"/>
                        </a:rPr>
                        <a:t>_v0.03</a:t>
                      </a:r>
                      <a:endParaRPr lang="en" altLang="ko-KR" sz="800" dirty="0">
                        <a:latin typeface="+mj-ea"/>
                        <a:ea typeface="+mj-ea"/>
                        <a:cs typeface="Noto Sans CJK JP Regular"/>
                      </a:endParaRPr>
                    </a:p>
                  </a:txBody>
                  <a:tcPr marL="54000" marR="54000" marT="54000" marB="5400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784821567"/>
                  </a:ext>
                </a:extLst>
              </a:tr>
              <a:tr h="333474">
                <a:tc>
                  <a:txBody>
                    <a:bodyPr/>
                    <a:lstStyle/>
                    <a:p>
                      <a:pPr marL="85725" indent="-73025">
                        <a:lnSpc>
                          <a:spcPct val="100000"/>
                        </a:lnSpc>
                        <a:spcBef>
                          <a:spcPts val="470"/>
                        </a:spcBef>
                        <a:buChar char="•"/>
                        <a:tabLst>
                          <a:tab pos="85725" algn="l"/>
                        </a:tabLst>
                      </a:pPr>
                      <a:r>
                        <a:rPr lang="ko-KR" altLang="en-US" sz="800" spc="5" dirty="0">
                          <a:latin typeface="+mj-ea"/>
                          <a:ea typeface="+mj-ea"/>
                          <a:cs typeface="Noto Sans CJK JP Regular"/>
                        </a:rPr>
                        <a:t>수정 사항</a:t>
                      </a:r>
                      <a:r>
                        <a:rPr lang="en-US" altLang="ko-KR" sz="800" spc="5" baseline="0" dirty="0">
                          <a:latin typeface="+mj-ea"/>
                          <a:ea typeface="+mj-ea"/>
                          <a:cs typeface="Noto Sans CJK JP Regular"/>
                        </a:rPr>
                        <a:t> 1</a:t>
                      </a:r>
                    </a:p>
                    <a:p>
                      <a:pPr marL="85725" indent="-73025">
                        <a:lnSpc>
                          <a:spcPct val="100000"/>
                        </a:lnSpc>
                        <a:spcBef>
                          <a:spcPts val="470"/>
                        </a:spcBef>
                        <a:buChar char="•"/>
                        <a:tabLst>
                          <a:tab pos="85725" algn="l"/>
                        </a:tabLst>
                      </a:pPr>
                      <a:r>
                        <a:rPr lang="ko-KR" altLang="en-US" sz="800" spc="5" baseline="0" dirty="0">
                          <a:latin typeface="+mj-ea"/>
                          <a:ea typeface="+mj-ea"/>
                          <a:cs typeface="Noto Sans CJK JP Regular"/>
                        </a:rPr>
                        <a:t>수정 사항 </a:t>
                      </a:r>
                      <a:r>
                        <a:rPr lang="en-US" altLang="ko-KR" sz="800" spc="5" baseline="0" dirty="0">
                          <a:latin typeface="+mj-ea"/>
                          <a:ea typeface="+mj-ea"/>
                          <a:cs typeface="Noto Sans CJK JP Regular"/>
                        </a:rPr>
                        <a:t>2</a:t>
                      </a:r>
                      <a:endParaRPr lang="ko-KR" altLang="en-US" sz="800" dirty="0">
                        <a:latin typeface="+mj-ea"/>
                        <a:ea typeface="+mj-ea"/>
                        <a:cs typeface="Noto Sans CJK JP Regular"/>
                      </a:endParaRPr>
                    </a:p>
                  </a:txBody>
                  <a:tcPr marL="54000" marR="54000" marT="54000" marB="54000">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4169621980"/>
                  </a:ext>
                </a:extLst>
              </a:tr>
            </a:tbl>
          </a:graphicData>
        </a:graphic>
      </p:graphicFrame>
      <p:graphicFrame>
        <p:nvGraphicFramePr>
          <p:cNvPr id="22" name="표 21">
            <a:extLst>
              <a:ext uri="{FF2B5EF4-FFF2-40B4-BE49-F238E27FC236}">
                <a16:creationId xmlns:a16="http://schemas.microsoft.com/office/drawing/2014/main" id="{C89AE0D0-B9B2-904C-8BC8-40982CB3AE98}"/>
              </a:ext>
            </a:extLst>
          </p:cNvPr>
          <p:cNvGraphicFramePr>
            <a:graphicFrameLocks noGrp="1"/>
          </p:cNvGraphicFramePr>
          <p:nvPr/>
        </p:nvGraphicFramePr>
        <p:xfrm>
          <a:off x="9723438" y="2854218"/>
          <a:ext cx="2133600" cy="64526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4250470929"/>
                    </a:ext>
                  </a:extLst>
                </a:gridCol>
              </a:tblGrid>
              <a:tr h="0">
                <a:tc>
                  <a:txBody>
                    <a:bodyPr/>
                    <a:lstStyle/>
                    <a:p>
                      <a:pPr marL="0" marR="0" lvl="0" indent="0" defTabSz="914400" eaLnBrk="1" fontAlgn="auto" latinLnBrk="1" hangingPunct="1">
                        <a:lnSpc>
                          <a:spcPct val="100000"/>
                        </a:lnSpc>
                        <a:spcBef>
                          <a:spcPts val="0"/>
                        </a:spcBef>
                        <a:spcAft>
                          <a:spcPts val="0"/>
                        </a:spcAft>
                        <a:buClrTx/>
                        <a:buSzTx/>
                        <a:buFontTx/>
                        <a:buNone/>
                        <a:tabLst/>
                        <a:defRPr/>
                      </a:pPr>
                      <a:r>
                        <a:rPr lang="en-US" altLang="ko-KR" sz="800" spc="40" dirty="0">
                          <a:solidFill>
                            <a:srgbClr val="FFFFFF"/>
                          </a:solidFill>
                          <a:latin typeface="+mj-ea"/>
                          <a:ea typeface="+mj-ea"/>
                          <a:cs typeface="Noto Sans CJK JP Regular"/>
                        </a:rPr>
                        <a:t>YYYY.MM.DD</a:t>
                      </a:r>
                      <a:r>
                        <a:rPr lang="en" altLang="ko-KR" sz="800" spc="40" dirty="0">
                          <a:solidFill>
                            <a:srgbClr val="FFFFFF"/>
                          </a:solidFill>
                          <a:latin typeface="+mj-ea"/>
                          <a:ea typeface="+mj-ea"/>
                          <a:cs typeface="Noto Sans CJK JP Regular"/>
                        </a:rPr>
                        <a:t>_v0.04</a:t>
                      </a:r>
                      <a:endParaRPr lang="en" altLang="ko-KR" sz="800" dirty="0">
                        <a:latin typeface="+mj-ea"/>
                        <a:ea typeface="+mj-ea"/>
                        <a:cs typeface="Noto Sans CJK JP Regular"/>
                      </a:endParaRPr>
                    </a:p>
                  </a:txBody>
                  <a:tcPr marL="54000" marR="54000" marT="54000" marB="54000">
                    <a:lnL w="6350" cap="flat" cmpd="sng" algn="ctr">
                      <a:solidFill>
                        <a:schemeClr val="accent5">
                          <a:lumMod val="75000"/>
                        </a:schemeClr>
                      </a:solidFill>
                      <a:prstDash val="solid"/>
                      <a:round/>
                      <a:headEnd type="none" w="med" len="med"/>
                      <a:tailEnd type="none" w="med" len="med"/>
                    </a:lnL>
                    <a:lnR w="6350" cap="flat" cmpd="sng" algn="ctr">
                      <a:solidFill>
                        <a:schemeClr val="accent5">
                          <a:lumMod val="75000"/>
                        </a:schemeClr>
                      </a:solidFill>
                      <a:prstDash val="solid"/>
                      <a:round/>
                      <a:headEnd type="none" w="med" len="med"/>
                      <a:tailEnd type="none" w="med" len="med"/>
                    </a:lnR>
                    <a:lnT w="6350" cap="flat" cmpd="sng" algn="ctr">
                      <a:solidFill>
                        <a:schemeClr val="accent5">
                          <a:lumMod val="75000"/>
                        </a:schemeClr>
                      </a:solidFill>
                      <a:prstDash val="solid"/>
                      <a:round/>
                      <a:headEnd type="none" w="med" len="med"/>
                      <a:tailEnd type="none" w="med" len="med"/>
                    </a:lnT>
                    <a:lnB w="6350" cap="flat" cmpd="sng" algn="ctr">
                      <a:solidFill>
                        <a:schemeClr val="accent5">
                          <a:lumMod val="75000"/>
                        </a:schemeClr>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784821567"/>
                  </a:ext>
                </a:extLst>
              </a:tr>
              <a:tr h="333474">
                <a:tc>
                  <a:txBody>
                    <a:bodyPr/>
                    <a:lstStyle/>
                    <a:p>
                      <a:pPr marL="85725" indent="-73025">
                        <a:lnSpc>
                          <a:spcPct val="100000"/>
                        </a:lnSpc>
                        <a:spcBef>
                          <a:spcPts val="470"/>
                        </a:spcBef>
                        <a:buChar char="•"/>
                        <a:tabLst>
                          <a:tab pos="85725" algn="l"/>
                        </a:tabLst>
                      </a:pPr>
                      <a:r>
                        <a:rPr lang="ko-KR" altLang="en-US" sz="800" spc="5" dirty="0">
                          <a:latin typeface="+mj-ea"/>
                          <a:ea typeface="+mj-ea"/>
                          <a:cs typeface="Noto Sans CJK JP Regular"/>
                        </a:rPr>
                        <a:t>수정 사항</a:t>
                      </a:r>
                      <a:r>
                        <a:rPr lang="en-US" altLang="ko-KR" sz="800" spc="5" baseline="0" dirty="0">
                          <a:latin typeface="+mj-ea"/>
                          <a:ea typeface="+mj-ea"/>
                          <a:cs typeface="Noto Sans CJK JP Regular"/>
                        </a:rPr>
                        <a:t> 1</a:t>
                      </a:r>
                    </a:p>
                    <a:p>
                      <a:pPr marL="85725" indent="-73025">
                        <a:lnSpc>
                          <a:spcPct val="100000"/>
                        </a:lnSpc>
                        <a:spcBef>
                          <a:spcPts val="470"/>
                        </a:spcBef>
                        <a:buChar char="•"/>
                        <a:tabLst>
                          <a:tab pos="85725" algn="l"/>
                        </a:tabLst>
                      </a:pPr>
                      <a:r>
                        <a:rPr lang="ko-KR" altLang="en-US" sz="800" spc="5" baseline="0" dirty="0">
                          <a:latin typeface="+mj-ea"/>
                          <a:ea typeface="+mj-ea"/>
                          <a:cs typeface="Noto Sans CJK JP Regular"/>
                        </a:rPr>
                        <a:t>수정 사항 </a:t>
                      </a:r>
                      <a:r>
                        <a:rPr lang="en-US" altLang="ko-KR" sz="800" spc="5" baseline="0" dirty="0">
                          <a:latin typeface="+mj-ea"/>
                          <a:ea typeface="+mj-ea"/>
                          <a:cs typeface="Noto Sans CJK JP Regular"/>
                        </a:rPr>
                        <a:t>2</a:t>
                      </a:r>
                      <a:endParaRPr lang="ko-KR" altLang="en-US" sz="800" dirty="0">
                        <a:latin typeface="+mj-ea"/>
                        <a:ea typeface="+mj-ea"/>
                        <a:cs typeface="Noto Sans CJK JP Regular"/>
                      </a:endParaRPr>
                    </a:p>
                  </a:txBody>
                  <a:tcPr marL="54000" marR="54000" marT="54000" marB="54000">
                    <a:lnL w="6350" cap="flat" cmpd="sng" algn="ctr">
                      <a:solidFill>
                        <a:schemeClr val="accent5">
                          <a:lumMod val="75000"/>
                        </a:schemeClr>
                      </a:solidFill>
                      <a:prstDash val="solid"/>
                      <a:round/>
                      <a:headEnd type="none" w="med" len="med"/>
                      <a:tailEnd type="none" w="med" len="med"/>
                    </a:lnL>
                    <a:lnR w="6350" cap="flat" cmpd="sng" algn="ctr">
                      <a:solidFill>
                        <a:schemeClr val="accent5">
                          <a:lumMod val="75000"/>
                        </a:schemeClr>
                      </a:solidFill>
                      <a:prstDash val="solid"/>
                      <a:round/>
                      <a:headEnd type="none" w="med" len="med"/>
                      <a:tailEnd type="none" w="med" len="med"/>
                    </a:lnR>
                    <a:lnT w="6350" cap="flat" cmpd="sng" algn="ctr">
                      <a:solidFill>
                        <a:schemeClr val="accent5">
                          <a:lumMod val="75000"/>
                        </a:schemeClr>
                      </a:solidFill>
                      <a:prstDash val="solid"/>
                      <a:round/>
                      <a:headEnd type="none" w="med" len="med"/>
                      <a:tailEnd type="none" w="med" len="med"/>
                    </a:lnT>
                    <a:lnB w="6350" cap="flat" cmpd="sng" algn="ctr">
                      <a:solidFill>
                        <a:schemeClr val="accent5">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169621980"/>
                  </a:ext>
                </a:extLst>
              </a:tr>
            </a:tbl>
          </a:graphicData>
        </a:graphic>
      </p:graphicFrame>
      <p:graphicFrame>
        <p:nvGraphicFramePr>
          <p:cNvPr id="23" name="표 22">
            <a:extLst>
              <a:ext uri="{FF2B5EF4-FFF2-40B4-BE49-F238E27FC236}">
                <a16:creationId xmlns:a16="http://schemas.microsoft.com/office/drawing/2014/main" id="{C89AE0D0-B9B2-904C-8BC8-40982CB3AE98}"/>
              </a:ext>
            </a:extLst>
          </p:cNvPr>
          <p:cNvGraphicFramePr>
            <a:graphicFrameLocks noGrp="1"/>
          </p:cNvGraphicFramePr>
          <p:nvPr>
            <p:extLst>
              <p:ext uri="{D42A27DB-BD31-4B8C-83A1-F6EECF244321}">
                <p14:modId xmlns:p14="http://schemas.microsoft.com/office/powerpoint/2010/main" val="2413114463"/>
              </p:ext>
            </p:extLst>
          </p:nvPr>
        </p:nvGraphicFramePr>
        <p:xfrm>
          <a:off x="9723438" y="3087275"/>
          <a:ext cx="2133600" cy="64526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4250470929"/>
                    </a:ext>
                  </a:extLst>
                </a:gridCol>
              </a:tblGrid>
              <a:tr h="0">
                <a:tc>
                  <a:txBody>
                    <a:bodyPr/>
                    <a:lstStyle/>
                    <a:p>
                      <a:pPr marL="0" marR="0" lvl="0" indent="0" defTabSz="914400" eaLnBrk="1" fontAlgn="auto" latinLnBrk="1" hangingPunct="1">
                        <a:lnSpc>
                          <a:spcPct val="100000"/>
                        </a:lnSpc>
                        <a:spcBef>
                          <a:spcPts val="0"/>
                        </a:spcBef>
                        <a:spcAft>
                          <a:spcPts val="0"/>
                        </a:spcAft>
                        <a:buClrTx/>
                        <a:buSzTx/>
                        <a:buFontTx/>
                        <a:buNone/>
                        <a:tabLst/>
                        <a:defRPr/>
                      </a:pPr>
                      <a:r>
                        <a:rPr lang="en-US" altLang="ko-KR" sz="800" spc="40" dirty="0">
                          <a:solidFill>
                            <a:srgbClr val="FFFFFF"/>
                          </a:solidFill>
                          <a:latin typeface="+mj-ea"/>
                          <a:ea typeface="+mj-ea"/>
                          <a:cs typeface="Noto Sans CJK JP Regular"/>
                        </a:rPr>
                        <a:t>YYYY.MM.DD</a:t>
                      </a:r>
                      <a:r>
                        <a:rPr lang="en" altLang="ko-KR" sz="800" spc="40" dirty="0">
                          <a:solidFill>
                            <a:srgbClr val="FFFFFF"/>
                          </a:solidFill>
                          <a:latin typeface="+mj-ea"/>
                          <a:ea typeface="+mj-ea"/>
                          <a:cs typeface="Noto Sans CJK JP Regular"/>
                        </a:rPr>
                        <a:t>_v0.05</a:t>
                      </a:r>
                      <a:endParaRPr lang="en" altLang="ko-KR" sz="800" dirty="0">
                        <a:latin typeface="+mj-ea"/>
                        <a:ea typeface="+mj-ea"/>
                        <a:cs typeface="Noto Sans CJK JP Regular"/>
                      </a:endParaRPr>
                    </a:p>
                  </a:txBody>
                  <a:tcPr marL="54000" marR="54000" marT="54000" marB="54000">
                    <a:lnL w="6350" cap="flat" cmpd="sng" algn="ctr">
                      <a:solidFill>
                        <a:srgbClr val="C00000"/>
                      </a:solidFill>
                      <a:prstDash val="solid"/>
                      <a:round/>
                      <a:headEnd type="none" w="med" len="med"/>
                      <a:tailEnd type="none" w="med" len="med"/>
                    </a:lnL>
                    <a:lnR w="6350" cap="flat" cmpd="sng" algn="ctr">
                      <a:solidFill>
                        <a:srgbClr val="C00000"/>
                      </a:solidFill>
                      <a:prstDash val="solid"/>
                      <a:round/>
                      <a:headEnd type="none" w="med" len="med"/>
                      <a:tailEnd type="none" w="med" len="med"/>
                    </a:lnR>
                    <a:lnT w="6350" cap="flat" cmpd="sng" algn="ctr">
                      <a:solidFill>
                        <a:srgbClr val="C00000"/>
                      </a:solidFill>
                      <a:prstDash val="solid"/>
                      <a:round/>
                      <a:headEnd type="none" w="med" len="med"/>
                      <a:tailEnd type="none" w="med" len="med"/>
                    </a:lnT>
                    <a:lnB w="6350" cap="flat" cmpd="sng" algn="ctr">
                      <a:solidFill>
                        <a:srgbClr val="C00000"/>
                      </a:solidFill>
                      <a:prstDash val="solid"/>
                      <a:round/>
                      <a:headEnd type="none" w="med" len="med"/>
                      <a:tailEnd type="none" w="med" len="med"/>
                    </a:lnB>
                    <a:solidFill>
                      <a:srgbClr val="C00000"/>
                    </a:solidFill>
                  </a:tcPr>
                </a:tc>
                <a:extLst>
                  <a:ext uri="{0D108BD9-81ED-4DB2-BD59-A6C34878D82A}">
                    <a16:rowId xmlns:a16="http://schemas.microsoft.com/office/drawing/2014/main" val="784821567"/>
                  </a:ext>
                </a:extLst>
              </a:tr>
              <a:tr h="333474">
                <a:tc>
                  <a:txBody>
                    <a:bodyPr/>
                    <a:lstStyle/>
                    <a:p>
                      <a:pPr marL="85725" indent="-73025">
                        <a:lnSpc>
                          <a:spcPct val="100000"/>
                        </a:lnSpc>
                        <a:spcBef>
                          <a:spcPts val="470"/>
                        </a:spcBef>
                        <a:buChar char="•"/>
                        <a:tabLst>
                          <a:tab pos="85725" algn="l"/>
                        </a:tabLst>
                      </a:pPr>
                      <a:r>
                        <a:rPr lang="en-US" altLang="ko-KR" sz="800" kern="1200" spc="5" baseline="0" dirty="0" err="1">
                          <a:solidFill>
                            <a:schemeClr val="dk1"/>
                          </a:solidFill>
                          <a:latin typeface="+mj-ea"/>
                          <a:ea typeface="+mn-ea"/>
                          <a:cs typeface="Noto Sans CJK JP Regular"/>
                        </a:rPr>
                        <a:t>Revison</a:t>
                      </a:r>
                      <a:r>
                        <a:rPr lang="en-US" altLang="ko-KR" sz="800" spc="5" baseline="0" dirty="0">
                          <a:latin typeface="+mj-ea"/>
                          <a:ea typeface="+mj-ea"/>
                          <a:cs typeface="Noto Sans CJK JP Regular"/>
                        </a:rPr>
                        <a:t> 1</a:t>
                      </a:r>
                    </a:p>
                    <a:p>
                      <a:pPr marL="85725" indent="-73025">
                        <a:lnSpc>
                          <a:spcPct val="100000"/>
                        </a:lnSpc>
                        <a:spcBef>
                          <a:spcPts val="470"/>
                        </a:spcBef>
                        <a:buChar char="•"/>
                        <a:tabLst>
                          <a:tab pos="85725" algn="l"/>
                        </a:tabLst>
                      </a:pPr>
                      <a:r>
                        <a:rPr lang="en-US" altLang="ko-KR" sz="800" kern="1200" spc="5" baseline="0" dirty="0" err="1">
                          <a:solidFill>
                            <a:schemeClr val="dk1"/>
                          </a:solidFill>
                          <a:latin typeface="+mj-ea"/>
                          <a:ea typeface="+mn-ea"/>
                          <a:cs typeface="Noto Sans CJK JP Regular"/>
                        </a:rPr>
                        <a:t>Revison</a:t>
                      </a:r>
                      <a:r>
                        <a:rPr lang="ko-KR" altLang="en-US" sz="800" spc="5" baseline="0" dirty="0">
                          <a:latin typeface="+mj-ea"/>
                          <a:ea typeface="+mj-ea"/>
                          <a:cs typeface="Noto Sans CJK JP Regular"/>
                        </a:rPr>
                        <a:t> </a:t>
                      </a:r>
                      <a:r>
                        <a:rPr lang="en-US" altLang="ko-KR" sz="800" spc="5" baseline="0" dirty="0">
                          <a:latin typeface="+mj-ea"/>
                          <a:ea typeface="+mj-ea"/>
                          <a:cs typeface="Noto Sans CJK JP Regular"/>
                        </a:rPr>
                        <a:t>2</a:t>
                      </a:r>
                      <a:endParaRPr lang="ko-KR" altLang="en-US" sz="800" dirty="0">
                        <a:latin typeface="+mj-ea"/>
                        <a:ea typeface="+mj-ea"/>
                        <a:cs typeface="Noto Sans CJK JP Regular"/>
                      </a:endParaRPr>
                    </a:p>
                  </a:txBody>
                  <a:tcPr marL="54000" marR="54000" marT="54000" marB="54000">
                    <a:lnL w="6350" cap="flat" cmpd="sng" algn="ctr">
                      <a:solidFill>
                        <a:srgbClr val="C00000"/>
                      </a:solidFill>
                      <a:prstDash val="solid"/>
                      <a:round/>
                      <a:headEnd type="none" w="med" len="med"/>
                      <a:tailEnd type="none" w="med" len="med"/>
                    </a:lnL>
                    <a:lnR w="6350" cap="flat" cmpd="sng" algn="ctr">
                      <a:solidFill>
                        <a:srgbClr val="C00000"/>
                      </a:solidFill>
                      <a:prstDash val="solid"/>
                      <a:round/>
                      <a:headEnd type="none" w="med" len="med"/>
                      <a:tailEnd type="none" w="med" len="med"/>
                    </a:lnR>
                    <a:lnT w="6350" cap="flat" cmpd="sng" algn="ctr">
                      <a:solidFill>
                        <a:srgbClr val="C00000"/>
                      </a:solidFill>
                      <a:prstDash val="solid"/>
                      <a:round/>
                      <a:headEnd type="none" w="med" len="med"/>
                      <a:tailEnd type="none" w="med" len="med"/>
                    </a:lnT>
                    <a:lnB w="6350" cap="flat" cmpd="sng" algn="ctr">
                      <a:solidFill>
                        <a:srgbClr val="C00000"/>
                      </a:solidFill>
                      <a:prstDash val="solid"/>
                      <a:round/>
                      <a:headEnd type="none" w="med" len="med"/>
                      <a:tailEnd type="none" w="med" len="med"/>
                    </a:lnB>
                    <a:solidFill>
                      <a:schemeClr val="bg1"/>
                    </a:solidFill>
                  </a:tcPr>
                </a:tc>
                <a:extLst>
                  <a:ext uri="{0D108BD9-81ED-4DB2-BD59-A6C34878D82A}">
                    <a16:rowId xmlns:a16="http://schemas.microsoft.com/office/drawing/2014/main" val="4169621980"/>
                  </a:ext>
                </a:extLst>
              </a:tr>
            </a:tbl>
          </a:graphicData>
        </a:graphic>
      </p:graphicFrame>
      <p:sp>
        <p:nvSpPr>
          <p:cNvPr id="25" name="TextBox 24"/>
          <p:cNvSpPr txBox="1"/>
          <p:nvPr/>
        </p:nvSpPr>
        <p:spPr>
          <a:xfrm>
            <a:off x="9723438" y="1007583"/>
            <a:ext cx="246862" cy="138499"/>
          </a:xfrm>
          <a:prstGeom prst="rect">
            <a:avLst/>
          </a:prstGeom>
          <a:noFill/>
        </p:spPr>
        <p:txBody>
          <a:bodyPr wrap="none" lIns="0" tIns="0" rIns="0" bIns="0" rtlCol="0">
            <a:spAutoFit/>
          </a:bodyPr>
          <a:lstStyle/>
          <a:p>
            <a:r>
              <a:rPr lang="en-US" altLang="ko-KR" sz="900" dirty="0">
                <a:solidFill>
                  <a:schemeClr val="tx1">
                    <a:lumMod val="75000"/>
                    <a:lumOff val="25000"/>
                  </a:schemeClr>
                </a:solidFill>
                <a:latin typeface="+mn-ea"/>
              </a:rPr>
              <a:t>(2-1)</a:t>
            </a:r>
            <a:endParaRPr lang="ko-KR" altLang="en-US" sz="900" dirty="0">
              <a:solidFill>
                <a:schemeClr val="tx1">
                  <a:lumMod val="75000"/>
                  <a:lumOff val="25000"/>
                </a:schemeClr>
              </a:solidFill>
              <a:latin typeface="+mn-ea"/>
            </a:endParaRPr>
          </a:p>
        </p:txBody>
      </p:sp>
      <p:sp>
        <p:nvSpPr>
          <p:cNvPr id="26" name="TextBox 25"/>
          <p:cNvSpPr txBox="1"/>
          <p:nvPr/>
        </p:nvSpPr>
        <p:spPr>
          <a:xfrm>
            <a:off x="9723438" y="2486491"/>
            <a:ext cx="246862" cy="138499"/>
          </a:xfrm>
          <a:prstGeom prst="rect">
            <a:avLst/>
          </a:prstGeom>
          <a:noFill/>
        </p:spPr>
        <p:txBody>
          <a:bodyPr wrap="none" lIns="0" tIns="0" rIns="0" bIns="0" rtlCol="0">
            <a:spAutoFit/>
          </a:bodyPr>
          <a:lstStyle/>
          <a:p>
            <a:r>
              <a:rPr lang="en-US" altLang="ko-KR" sz="900" dirty="0">
                <a:solidFill>
                  <a:schemeClr val="tx1">
                    <a:lumMod val="75000"/>
                    <a:lumOff val="25000"/>
                  </a:schemeClr>
                </a:solidFill>
                <a:latin typeface="+mn-ea"/>
              </a:rPr>
              <a:t>(2-2)</a:t>
            </a:r>
            <a:endParaRPr lang="ko-KR" altLang="en-US" sz="900" dirty="0">
              <a:solidFill>
                <a:schemeClr val="tx1">
                  <a:lumMod val="75000"/>
                  <a:lumOff val="25000"/>
                </a:schemeClr>
              </a:solidFill>
              <a:latin typeface="+mn-ea"/>
            </a:endParaRPr>
          </a:p>
        </p:txBody>
      </p:sp>
      <p:graphicFrame>
        <p:nvGraphicFramePr>
          <p:cNvPr id="24" name="표 23">
            <a:extLst>
              <a:ext uri="{FF2B5EF4-FFF2-40B4-BE49-F238E27FC236}">
                <a16:creationId xmlns:a16="http://schemas.microsoft.com/office/drawing/2014/main" id="{C89AE0D0-B9B2-904C-8BC8-40982CB3AE98}"/>
              </a:ext>
            </a:extLst>
          </p:cNvPr>
          <p:cNvGraphicFramePr>
            <a:graphicFrameLocks noGrp="1"/>
          </p:cNvGraphicFramePr>
          <p:nvPr>
            <p:extLst>
              <p:ext uri="{D42A27DB-BD31-4B8C-83A1-F6EECF244321}">
                <p14:modId xmlns:p14="http://schemas.microsoft.com/office/powerpoint/2010/main" val="2191204466"/>
              </p:ext>
            </p:extLst>
          </p:nvPr>
        </p:nvGraphicFramePr>
        <p:xfrm>
          <a:off x="9723438" y="3935604"/>
          <a:ext cx="2133600" cy="64526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4250470929"/>
                    </a:ext>
                  </a:extLst>
                </a:gridCol>
              </a:tblGrid>
              <a:tr h="0">
                <a:tc>
                  <a:txBody>
                    <a:bodyPr/>
                    <a:lstStyle/>
                    <a:p>
                      <a:pPr marL="0" marR="0" lvl="0" indent="0" defTabSz="914400" eaLnBrk="1" fontAlgn="auto" latinLnBrk="1" hangingPunct="1">
                        <a:lnSpc>
                          <a:spcPct val="100000"/>
                        </a:lnSpc>
                        <a:spcBef>
                          <a:spcPts val="0"/>
                        </a:spcBef>
                        <a:spcAft>
                          <a:spcPts val="0"/>
                        </a:spcAft>
                        <a:buClrTx/>
                        <a:buSzTx/>
                        <a:buFontTx/>
                        <a:buNone/>
                        <a:tabLst/>
                        <a:defRPr/>
                      </a:pPr>
                      <a:r>
                        <a:rPr lang="en-US" altLang="ko-KR" sz="800" spc="40" dirty="0">
                          <a:solidFill>
                            <a:srgbClr val="FFFFFF"/>
                          </a:solidFill>
                          <a:latin typeface="+mj-ea"/>
                          <a:ea typeface="+mj-ea"/>
                          <a:cs typeface="Noto Sans CJK JP Regular"/>
                        </a:rPr>
                        <a:t>2020.MM.DD</a:t>
                      </a:r>
                      <a:r>
                        <a:rPr lang="en" altLang="ko-KR" sz="800" spc="40" dirty="0">
                          <a:solidFill>
                            <a:srgbClr val="FFFFFF"/>
                          </a:solidFill>
                          <a:latin typeface="+mj-ea"/>
                          <a:ea typeface="+mj-ea"/>
                          <a:cs typeface="Noto Sans CJK JP Regular"/>
                        </a:rPr>
                        <a:t>_v</a:t>
                      </a:r>
                      <a:r>
                        <a:rPr lang="en-US" altLang="ko-KR" sz="800" spc="40" dirty="0">
                          <a:solidFill>
                            <a:srgbClr val="FFFFFF"/>
                          </a:solidFill>
                          <a:latin typeface="+mj-ea"/>
                          <a:ea typeface="+mj-ea"/>
                          <a:cs typeface="Noto Sans CJK JP Regular"/>
                        </a:rPr>
                        <a:t>1.06 (PA</a:t>
                      </a:r>
                      <a:r>
                        <a:rPr lang="ko-KR" altLang="en-US" sz="800" spc="40" dirty="0">
                          <a:solidFill>
                            <a:srgbClr val="FFFFFF"/>
                          </a:solidFill>
                          <a:latin typeface="+mj-ea"/>
                          <a:ea typeface="+mj-ea"/>
                          <a:cs typeface="Noto Sans CJK JP Regular"/>
                        </a:rPr>
                        <a:t>용</a:t>
                      </a:r>
                      <a:r>
                        <a:rPr lang="en-US" altLang="ko-KR" sz="800" spc="40" dirty="0">
                          <a:solidFill>
                            <a:srgbClr val="FFFFFF"/>
                          </a:solidFill>
                          <a:latin typeface="+mj-ea"/>
                          <a:ea typeface="+mj-ea"/>
                          <a:cs typeface="Noto Sans CJK JP Regular"/>
                        </a:rPr>
                        <a:t>)</a:t>
                      </a:r>
                      <a:endParaRPr lang="en" altLang="ko-KR" sz="800" dirty="0">
                        <a:latin typeface="+mj-ea"/>
                        <a:ea typeface="+mj-ea"/>
                        <a:cs typeface="Noto Sans CJK JP Regular"/>
                      </a:endParaRPr>
                    </a:p>
                  </a:txBody>
                  <a:tcPr marL="54000" marR="54000" marT="54000" marB="54000">
                    <a:lnL w="6350" cap="flat" cmpd="sng" algn="ctr">
                      <a:solidFill>
                        <a:srgbClr val="FF40FF"/>
                      </a:solidFill>
                      <a:prstDash val="solid"/>
                      <a:round/>
                      <a:headEnd type="none" w="med" len="med"/>
                      <a:tailEnd type="none" w="med" len="med"/>
                    </a:lnL>
                    <a:lnR w="12700" cap="flat" cmpd="sng" algn="ctr">
                      <a:solidFill>
                        <a:srgbClr val="FF40FF"/>
                      </a:solidFill>
                      <a:prstDash val="solid"/>
                      <a:round/>
                      <a:headEnd type="none" w="med" len="med"/>
                      <a:tailEnd type="none" w="med" len="med"/>
                    </a:lnR>
                    <a:lnT w="12700" cap="flat" cmpd="sng" algn="ctr">
                      <a:solidFill>
                        <a:srgbClr val="FF40FF"/>
                      </a:solidFill>
                      <a:prstDash val="solid"/>
                      <a:round/>
                      <a:headEnd type="none" w="med" len="med"/>
                      <a:tailEnd type="none" w="med" len="med"/>
                    </a:lnT>
                    <a:lnB w="6350" cap="flat" cmpd="sng" algn="ctr">
                      <a:solidFill>
                        <a:srgbClr val="FF40FF"/>
                      </a:solidFill>
                      <a:prstDash val="solid"/>
                      <a:round/>
                      <a:headEnd type="none" w="med" len="med"/>
                      <a:tailEnd type="none" w="med" len="med"/>
                    </a:lnB>
                    <a:solidFill>
                      <a:srgbClr val="FF40FF"/>
                    </a:solidFill>
                  </a:tcPr>
                </a:tc>
                <a:extLst>
                  <a:ext uri="{0D108BD9-81ED-4DB2-BD59-A6C34878D82A}">
                    <a16:rowId xmlns:a16="http://schemas.microsoft.com/office/drawing/2014/main" val="784821567"/>
                  </a:ext>
                </a:extLst>
              </a:tr>
              <a:tr h="333474">
                <a:tc>
                  <a:txBody>
                    <a:bodyPr/>
                    <a:lstStyle/>
                    <a:p>
                      <a:pPr marL="85725" indent="-73025">
                        <a:lnSpc>
                          <a:spcPct val="100000"/>
                        </a:lnSpc>
                        <a:spcBef>
                          <a:spcPts val="470"/>
                        </a:spcBef>
                        <a:buChar char="•"/>
                        <a:tabLst>
                          <a:tab pos="85725" algn="l"/>
                        </a:tabLst>
                      </a:pPr>
                      <a:r>
                        <a:rPr lang="en-US" altLang="ko-KR" sz="800" kern="1200" spc="5" baseline="0" dirty="0" err="1">
                          <a:solidFill>
                            <a:schemeClr val="dk1"/>
                          </a:solidFill>
                          <a:latin typeface="+mj-ea"/>
                          <a:ea typeface="+mn-ea"/>
                          <a:cs typeface="Noto Sans CJK JP Regular"/>
                        </a:rPr>
                        <a:t>Revison</a:t>
                      </a:r>
                      <a:r>
                        <a:rPr lang="en-US" altLang="ko-KR" sz="800" spc="5" baseline="0" dirty="0">
                          <a:latin typeface="+mj-ea"/>
                          <a:ea typeface="+mj-ea"/>
                          <a:cs typeface="Noto Sans CJK JP Regular"/>
                        </a:rPr>
                        <a:t> 1</a:t>
                      </a:r>
                    </a:p>
                    <a:p>
                      <a:pPr marL="85725" indent="-73025">
                        <a:lnSpc>
                          <a:spcPct val="100000"/>
                        </a:lnSpc>
                        <a:spcBef>
                          <a:spcPts val="470"/>
                        </a:spcBef>
                        <a:buChar char="•"/>
                        <a:tabLst>
                          <a:tab pos="85725" algn="l"/>
                        </a:tabLst>
                      </a:pPr>
                      <a:r>
                        <a:rPr lang="en-US" altLang="ko-KR" sz="800" kern="1200" spc="5" baseline="0" dirty="0" err="1">
                          <a:solidFill>
                            <a:schemeClr val="dk1"/>
                          </a:solidFill>
                          <a:latin typeface="+mj-ea"/>
                          <a:ea typeface="+mn-ea"/>
                          <a:cs typeface="Noto Sans CJK JP Regular"/>
                        </a:rPr>
                        <a:t>Revison</a:t>
                      </a:r>
                      <a:r>
                        <a:rPr lang="ko-KR" altLang="en-US" sz="800" spc="5" baseline="0" dirty="0">
                          <a:latin typeface="+mj-ea"/>
                          <a:ea typeface="+mj-ea"/>
                          <a:cs typeface="Noto Sans CJK JP Regular"/>
                        </a:rPr>
                        <a:t> </a:t>
                      </a:r>
                      <a:r>
                        <a:rPr lang="en-US" altLang="ko-KR" sz="800" spc="5" baseline="0" dirty="0">
                          <a:latin typeface="+mj-ea"/>
                          <a:ea typeface="+mj-ea"/>
                          <a:cs typeface="Noto Sans CJK JP Regular"/>
                        </a:rPr>
                        <a:t>2</a:t>
                      </a:r>
                      <a:endParaRPr lang="ko-KR" altLang="en-US" sz="800" dirty="0">
                        <a:latin typeface="+mj-ea"/>
                        <a:ea typeface="+mj-ea"/>
                        <a:cs typeface="Noto Sans CJK JP Regular"/>
                      </a:endParaRPr>
                    </a:p>
                  </a:txBody>
                  <a:tcPr marL="54000" marR="54000" marT="54000" marB="54000">
                    <a:lnL w="6350" cap="flat" cmpd="sng" algn="ctr">
                      <a:solidFill>
                        <a:srgbClr val="FF40FF"/>
                      </a:solidFill>
                      <a:prstDash val="solid"/>
                      <a:round/>
                      <a:headEnd type="none" w="med" len="med"/>
                      <a:tailEnd type="none" w="med" len="med"/>
                    </a:lnL>
                    <a:lnR w="6350" cap="flat" cmpd="sng" algn="ctr">
                      <a:solidFill>
                        <a:srgbClr val="FF40FF"/>
                      </a:solidFill>
                      <a:prstDash val="solid"/>
                      <a:round/>
                      <a:headEnd type="none" w="med" len="med"/>
                      <a:tailEnd type="none" w="med" len="med"/>
                    </a:lnR>
                    <a:lnT w="6350" cap="flat" cmpd="sng" algn="ctr">
                      <a:solidFill>
                        <a:srgbClr val="FF40FF"/>
                      </a:solidFill>
                      <a:prstDash val="solid"/>
                      <a:round/>
                      <a:headEnd type="none" w="med" len="med"/>
                      <a:tailEnd type="none" w="med" len="med"/>
                    </a:lnT>
                    <a:lnB w="6350" cap="flat" cmpd="sng" algn="ctr">
                      <a:solidFill>
                        <a:srgbClr val="FF40FF"/>
                      </a:solidFill>
                      <a:prstDash val="solid"/>
                      <a:round/>
                      <a:headEnd type="none" w="med" len="med"/>
                      <a:tailEnd type="none" w="med" len="med"/>
                    </a:lnB>
                    <a:solidFill>
                      <a:schemeClr val="bg1"/>
                    </a:solidFill>
                  </a:tcPr>
                </a:tc>
                <a:extLst>
                  <a:ext uri="{0D108BD9-81ED-4DB2-BD59-A6C34878D82A}">
                    <a16:rowId xmlns:a16="http://schemas.microsoft.com/office/drawing/2014/main" val="4169621980"/>
                  </a:ext>
                </a:extLst>
              </a:tr>
            </a:tbl>
          </a:graphicData>
        </a:graphic>
      </p:graphicFrame>
    </p:spTree>
    <p:extLst>
      <p:ext uri="{BB962C8B-B14F-4D97-AF65-F5344CB8AC3E}">
        <p14:creationId xmlns:p14="http://schemas.microsoft.com/office/powerpoint/2010/main" val="2665523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p:txBody>
          <a:bodyPr/>
          <a:lstStyle/>
          <a:p>
            <a:r>
              <a:rPr lang="en-US" altLang="ko-KR" dirty="0"/>
              <a:t>1. LED Defined</a:t>
            </a:r>
            <a:r>
              <a:rPr lang="ko-KR" altLang="en-US" dirty="0"/>
              <a:t> </a:t>
            </a:r>
          </a:p>
        </p:txBody>
      </p:sp>
    </p:spTree>
    <p:extLst>
      <p:ext uri="{BB962C8B-B14F-4D97-AF65-F5344CB8AC3E}">
        <p14:creationId xmlns:p14="http://schemas.microsoft.com/office/powerpoint/2010/main" val="9296146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그룹 22"/>
          <p:cNvGrpSpPr/>
          <p:nvPr/>
        </p:nvGrpSpPr>
        <p:grpSpPr>
          <a:xfrm>
            <a:off x="7036297" y="1209016"/>
            <a:ext cx="4009583" cy="2833269"/>
            <a:chOff x="6485181" y="1251556"/>
            <a:chExt cx="4150661" cy="2932958"/>
          </a:xfrm>
        </p:grpSpPr>
        <p:pic>
          <p:nvPicPr>
            <p:cNvPr id="10" name="그림 9"/>
            <p:cNvPicPr>
              <a:picLocks noChangeAspect="1"/>
            </p:cNvPicPr>
            <p:nvPr/>
          </p:nvPicPr>
          <p:blipFill rotWithShape="1">
            <a:blip r:embed="rId3" cstate="print">
              <a:extLst>
                <a:ext uri="{28A0092B-C50C-407E-A947-70E740481C1C}">
                  <a14:useLocalDpi xmlns:a14="http://schemas.microsoft.com/office/drawing/2010/main" val="0"/>
                </a:ext>
              </a:extLst>
            </a:blip>
            <a:srcRect l="65719" t="59483" r="8048" b="14289"/>
            <a:stretch/>
          </p:blipFill>
          <p:spPr>
            <a:xfrm>
              <a:off x="6485181" y="1251556"/>
              <a:ext cx="4150661" cy="2932958"/>
            </a:xfrm>
            <a:prstGeom prst="rect">
              <a:avLst/>
            </a:prstGeom>
          </p:spPr>
        </p:pic>
        <p:pic>
          <p:nvPicPr>
            <p:cNvPr id="253" name="그림 252"/>
            <p:cNvPicPr>
              <a:picLocks noChangeAspect="1"/>
            </p:cNvPicPr>
            <p:nvPr/>
          </p:nvPicPr>
          <p:blipFill rotWithShape="1">
            <a:blip r:embed="rId4">
              <a:extLst>
                <a:ext uri="{28A0092B-C50C-407E-A947-70E740481C1C}">
                  <a14:useLocalDpi xmlns:a14="http://schemas.microsoft.com/office/drawing/2010/main" val="0"/>
                </a:ext>
              </a:extLst>
            </a:blip>
            <a:srcRect l="64721" t="59422" r="29735" b="35821"/>
            <a:stretch/>
          </p:blipFill>
          <p:spPr>
            <a:xfrm>
              <a:off x="7293708" y="1348514"/>
              <a:ext cx="1131043" cy="686028"/>
            </a:xfrm>
            <a:prstGeom prst="rect">
              <a:avLst/>
            </a:prstGeom>
          </p:spPr>
        </p:pic>
      </p:grpSp>
      <p:sp>
        <p:nvSpPr>
          <p:cNvPr id="59" name="Slide Number Placeholder 5"/>
          <p:cNvSpPr txBox="1">
            <a:spLocks/>
          </p:cNvSpPr>
          <p:nvPr/>
        </p:nvSpPr>
        <p:spPr>
          <a:xfrm>
            <a:off x="8649874" y="6245009"/>
            <a:ext cx="2396006" cy="365125"/>
          </a:xfrm>
          <a:prstGeom prst="rect">
            <a:avLst/>
          </a:prstGeom>
        </p:spPr>
        <p:txBody>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r"/>
            <a:r>
              <a:rPr kumimoji="1" lang="en-US" altLang="ko-KR" sz="1352" dirty="0"/>
              <a:t>7</a:t>
            </a:r>
            <a:endParaRPr kumimoji="1" lang="ko-KR" altLang="en-US" sz="1352" dirty="0"/>
          </a:p>
        </p:txBody>
      </p:sp>
      <p:sp>
        <p:nvSpPr>
          <p:cNvPr id="197" name="제목 1"/>
          <p:cNvSpPr txBox="1">
            <a:spLocks/>
          </p:cNvSpPr>
          <p:nvPr/>
        </p:nvSpPr>
        <p:spPr>
          <a:xfrm>
            <a:off x="1191042" y="607495"/>
            <a:ext cx="2951839" cy="293842"/>
          </a:xfrm>
          <a:prstGeom prst="rect">
            <a:avLst/>
          </a:prstGeom>
        </p:spPr>
        <p:txBody>
          <a:bodyPr vert="horz" lIns="88332" tIns="44166" rIns="88332" bIns="44166" rtlCol="0" anchor="b">
            <a:noAutofit/>
          </a:bodyPr>
          <a:lstStyle>
            <a:lvl1pPr algn="l" defTabSz="946587" rtl="0" eaLnBrk="1" latinLnBrk="1" hangingPunct="1">
              <a:lnSpc>
                <a:spcPct val="90000"/>
              </a:lnSpc>
              <a:spcBef>
                <a:spcPct val="0"/>
              </a:spcBef>
              <a:buNone/>
              <a:defRPr sz="1400" kern="1200">
                <a:solidFill>
                  <a:schemeClr val="tx1"/>
                </a:solidFill>
                <a:latin typeface="+mn-ea"/>
                <a:ea typeface="+mn-ea"/>
                <a:cs typeface="+mj-cs"/>
              </a:defRPr>
            </a:lvl1pPr>
          </a:lstStyle>
          <a:p>
            <a:r>
              <a:rPr lang="en-US" altLang="ko-KR" sz="1352" b="1" dirty="0"/>
              <a:t>1.1 LED component definition</a:t>
            </a:r>
            <a:endParaRPr lang="ko-KR" altLang="en-US" sz="1352" dirty="0"/>
          </a:p>
        </p:txBody>
      </p:sp>
      <p:sp>
        <p:nvSpPr>
          <p:cNvPr id="234" name="타원 233"/>
          <p:cNvSpPr/>
          <p:nvPr/>
        </p:nvSpPr>
        <p:spPr>
          <a:xfrm>
            <a:off x="1424019" y="5348888"/>
            <a:ext cx="278211" cy="278211"/>
          </a:xfrm>
          <a:prstGeom prst="ellipse">
            <a:avLst/>
          </a:prstGeom>
          <a:solidFill>
            <a:srgbClr val="2273FF"/>
          </a:solidFill>
          <a:ln w="28575">
            <a:solidFill>
              <a:schemeClr val="bg1"/>
            </a:solidFill>
          </a:ln>
          <a:effectLst>
            <a:outerShdw blurRad="88900" sx="103000" sy="103000" algn="ctr" rotWithShape="0">
              <a:srgbClr val="2273FF">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352" b="1" dirty="0">
                <a:effectLst>
                  <a:outerShdw blurRad="63500" sx="102000" sy="102000" algn="ctr" rotWithShape="0">
                    <a:prstClr val="black">
                      <a:alpha val="40000"/>
                    </a:prstClr>
                  </a:outerShdw>
                </a:effectLst>
                <a:latin typeface="Helvetica" panose="020B0604020202020204" pitchFamily="34" charset="0"/>
                <a:cs typeface="Helvetica" panose="020B0604020202020204" pitchFamily="34" charset="0"/>
              </a:rPr>
              <a:t>3</a:t>
            </a:r>
            <a:endParaRPr lang="ko-KR" altLang="en-US" sz="1352" b="1" dirty="0">
              <a:effectLst>
                <a:outerShdw blurRad="63500" sx="102000" sy="102000" algn="ctr" rotWithShape="0">
                  <a:prstClr val="black">
                    <a:alpha val="40000"/>
                  </a:prstClr>
                </a:outerShdw>
              </a:effectLst>
              <a:latin typeface="Helvetica" panose="020B0604020202020204" pitchFamily="34" charset="0"/>
              <a:cs typeface="Helvetica" panose="020B0604020202020204" pitchFamily="34" charset="0"/>
            </a:endParaRPr>
          </a:p>
        </p:txBody>
      </p:sp>
      <p:sp>
        <p:nvSpPr>
          <p:cNvPr id="235" name="TextBox 234"/>
          <p:cNvSpPr txBox="1"/>
          <p:nvPr/>
        </p:nvSpPr>
        <p:spPr>
          <a:xfrm>
            <a:off x="1736841" y="4646818"/>
            <a:ext cx="2877775" cy="508473"/>
          </a:xfrm>
          <a:prstGeom prst="rect">
            <a:avLst/>
          </a:prstGeom>
          <a:noFill/>
        </p:spPr>
        <p:txBody>
          <a:bodyPr wrap="none" rtlCol="0">
            <a:spAutoFit/>
          </a:bodyPr>
          <a:lstStyle/>
          <a:p>
            <a:r>
              <a:rPr lang="en-US" altLang="ko-KR" sz="1352" b="1" dirty="0">
                <a:latin typeface="Helvetica" panose="020B0604020202020204" pitchFamily="34" charset="0"/>
                <a:cs typeface="Helvetica" panose="020B0604020202020204" pitchFamily="34" charset="0"/>
              </a:rPr>
              <a:t>Google Assistant LED: </a:t>
            </a:r>
          </a:p>
          <a:p>
            <a:r>
              <a:rPr lang="en-US" altLang="ko-KR" sz="1352" dirty="0">
                <a:latin typeface="Helvetica" panose="020B0604020202020204" pitchFamily="34" charset="0"/>
                <a:cs typeface="Helvetica" panose="020B0604020202020204" pitchFamily="34" charset="0"/>
              </a:rPr>
              <a:t>LED for Google Assistant(full color)</a:t>
            </a:r>
            <a:endParaRPr lang="ko-KR" altLang="en-US" sz="1352" dirty="0">
              <a:latin typeface="Helvetica" panose="020B0604020202020204" pitchFamily="34" charset="0"/>
              <a:cs typeface="Helvetica" panose="020B0604020202020204" pitchFamily="34" charset="0"/>
            </a:endParaRPr>
          </a:p>
        </p:txBody>
      </p:sp>
      <p:sp>
        <p:nvSpPr>
          <p:cNvPr id="236" name="TextBox 235"/>
          <p:cNvSpPr txBox="1"/>
          <p:nvPr/>
        </p:nvSpPr>
        <p:spPr>
          <a:xfrm>
            <a:off x="1736841" y="5334425"/>
            <a:ext cx="5790219" cy="713557"/>
          </a:xfrm>
          <a:prstGeom prst="rect">
            <a:avLst/>
          </a:prstGeom>
          <a:noFill/>
        </p:spPr>
        <p:txBody>
          <a:bodyPr wrap="none" rtlCol="0">
            <a:spAutoFit/>
          </a:bodyPr>
          <a:lstStyle/>
          <a:p>
            <a:r>
              <a:rPr lang="en-US" altLang="ko-KR" sz="1352" b="1" dirty="0">
                <a:latin typeface="Helvetica" panose="020B0604020202020204" pitchFamily="34" charset="0"/>
                <a:cs typeface="Helvetica" panose="020B0604020202020204" pitchFamily="34" charset="0"/>
              </a:rPr>
              <a:t>STB</a:t>
            </a:r>
            <a:r>
              <a:rPr lang="ko-KR" altLang="en-US" sz="1352" b="1" dirty="0">
                <a:latin typeface="Helvetica" panose="020B0604020202020204" pitchFamily="34" charset="0"/>
                <a:cs typeface="Helvetica" panose="020B0604020202020204" pitchFamily="34" charset="0"/>
              </a:rPr>
              <a:t> </a:t>
            </a:r>
            <a:r>
              <a:rPr lang="en-US" altLang="ko-KR" sz="1352" b="1" dirty="0">
                <a:latin typeface="Helvetica" panose="020B0604020202020204" pitchFamily="34" charset="0"/>
                <a:cs typeface="Helvetica" panose="020B0604020202020204" pitchFamily="34" charset="0"/>
              </a:rPr>
              <a:t>Indicator LED: </a:t>
            </a:r>
          </a:p>
          <a:p>
            <a:r>
              <a:rPr lang="en-US" altLang="ko-KR" sz="1352" dirty="0">
                <a:latin typeface="+mj-ea"/>
              </a:rPr>
              <a:t>Power Status + Network status + STB Status integrated </a:t>
            </a:r>
            <a:r>
              <a:rPr lang="en-US" altLang="ko-KR" sz="1352" b="1" dirty="0">
                <a:latin typeface="+mj-ea"/>
              </a:rPr>
              <a:t>LED </a:t>
            </a:r>
            <a:r>
              <a:rPr lang="en-US" altLang="ko-KR" sz="1352" dirty="0">
                <a:latin typeface="+mj-ea"/>
              </a:rPr>
              <a:t>(full color)</a:t>
            </a:r>
            <a:endParaRPr lang="ko-KR" altLang="en-US" sz="1352" dirty="0">
              <a:latin typeface="+mj-ea"/>
            </a:endParaRPr>
          </a:p>
          <a:p>
            <a:endParaRPr lang="ko-KR" altLang="en-US" sz="1352" dirty="0">
              <a:latin typeface="Helvetica" panose="020B0604020202020204" pitchFamily="34" charset="0"/>
              <a:cs typeface="Helvetica" panose="020B0604020202020204" pitchFamily="34" charset="0"/>
            </a:endParaRPr>
          </a:p>
        </p:txBody>
      </p:sp>
      <p:sp>
        <p:nvSpPr>
          <p:cNvPr id="246" name="타원 245"/>
          <p:cNvSpPr/>
          <p:nvPr/>
        </p:nvSpPr>
        <p:spPr>
          <a:xfrm>
            <a:off x="1424019" y="4652298"/>
            <a:ext cx="278211" cy="278211"/>
          </a:xfrm>
          <a:prstGeom prst="ellipse">
            <a:avLst/>
          </a:prstGeom>
          <a:solidFill>
            <a:srgbClr val="2273FF"/>
          </a:solidFill>
          <a:ln w="28575">
            <a:solidFill>
              <a:schemeClr val="bg1"/>
            </a:solidFill>
          </a:ln>
          <a:effectLst>
            <a:outerShdw blurRad="88900" sx="103000" sy="103000" algn="ctr" rotWithShape="0">
              <a:srgbClr val="2273FF">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352" b="1" dirty="0">
                <a:effectLst>
                  <a:outerShdw blurRad="63500" sx="102000" sy="102000" algn="ctr" rotWithShape="0">
                    <a:prstClr val="black">
                      <a:alpha val="40000"/>
                    </a:prstClr>
                  </a:outerShdw>
                </a:effectLst>
                <a:latin typeface="Helvetica" panose="020B0604020202020204" pitchFamily="34" charset="0"/>
                <a:cs typeface="Helvetica" panose="020B0604020202020204" pitchFamily="34" charset="0"/>
              </a:rPr>
              <a:t>2</a:t>
            </a:r>
            <a:endParaRPr lang="ko-KR" altLang="en-US" sz="1352" b="1" dirty="0">
              <a:effectLst>
                <a:outerShdw blurRad="63500" sx="102000" sy="102000" algn="ctr" rotWithShape="0">
                  <a:prstClr val="black">
                    <a:alpha val="40000"/>
                  </a:prstClr>
                </a:outerShdw>
              </a:effectLst>
              <a:latin typeface="Helvetica" panose="020B0604020202020204" pitchFamily="34" charset="0"/>
              <a:cs typeface="Helvetica" panose="020B0604020202020204" pitchFamily="34" charset="0"/>
            </a:endParaRPr>
          </a:p>
        </p:txBody>
      </p:sp>
      <p:sp>
        <p:nvSpPr>
          <p:cNvPr id="247" name="TextBox 246"/>
          <p:cNvSpPr txBox="1"/>
          <p:nvPr/>
        </p:nvSpPr>
        <p:spPr>
          <a:xfrm>
            <a:off x="1736841" y="3939014"/>
            <a:ext cx="9096513" cy="505436"/>
          </a:xfrm>
          <a:prstGeom prst="rect">
            <a:avLst/>
          </a:prstGeom>
          <a:noFill/>
        </p:spPr>
        <p:txBody>
          <a:bodyPr wrap="square" rtlCol="0">
            <a:spAutoFit/>
          </a:bodyPr>
          <a:lstStyle/>
          <a:p>
            <a:r>
              <a:rPr lang="en-US" altLang="ko-KR" sz="1352" b="1" dirty="0">
                <a:latin typeface="Helvetica" panose="020B0604020202020204" pitchFamily="34" charset="0"/>
                <a:cs typeface="Helvetica" panose="020B0604020202020204" pitchFamily="34" charset="0"/>
              </a:rPr>
              <a:t>B </a:t>
            </a:r>
            <a:r>
              <a:rPr lang="en-US" altLang="ko-KR" sz="1352" b="1" dirty="0" err="1">
                <a:latin typeface="Helvetica" panose="020B0604020202020204" pitchFamily="34" charset="0"/>
                <a:cs typeface="Helvetica" panose="020B0604020202020204" pitchFamily="34" charset="0"/>
              </a:rPr>
              <a:t>tv</a:t>
            </a:r>
            <a:r>
              <a:rPr lang="en-US" altLang="ko-KR" sz="1352" b="1" dirty="0">
                <a:latin typeface="Helvetica" panose="020B0604020202020204" pitchFamily="34" charset="0"/>
                <a:cs typeface="Helvetica" panose="020B0604020202020204" pitchFamily="34" charset="0"/>
              </a:rPr>
              <a:t> x NUGU FFV LED: </a:t>
            </a:r>
          </a:p>
          <a:p>
            <a:r>
              <a:rPr lang="en-US" altLang="ko-KR" sz="1352" dirty="0">
                <a:latin typeface="Helvetica" panose="020B0604020202020204" pitchFamily="34" charset="0"/>
                <a:cs typeface="Helvetica" panose="020B0604020202020204" pitchFamily="34" charset="0"/>
              </a:rPr>
              <a:t>It is indicate LEDs for STB</a:t>
            </a:r>
            <a:r>
              <a:rPr lang="ko-KR" altLang="en-US" sz="1352" dirty="0">
                <a:latin typeface="Helvetica" panose="020B0604020202020204" pitchFamily="34" charset="0"/>
                <a:cs typeface="Helvetica" panose="020B0604020202020204" pitchFamily="34" charset="0"/>
              </a:rPr>
              <a:t> </a:t>
            </a:r>
            <a:r>
              <a:rPr lang="en-US" altLang="ko-KR" sz="1352" dirty="0">
                <a:latin typeface="Helvetica" panose="020B0604020202020204" pitchFamily="34" charset="0"/>
                <a:cs typeface="Helvetica" panose="020B0604020202020204" pitchFamily="34" charset="0"/>
              </a:rPr>
              <a:t>Volume</a:t>
            </a:r>
            <a:r>
              <a:rPr lang="ko-KR" altLang="en-US" sz="1352" dirty="0">
                <a:latin typeface="Helvetica" panose="020B0604020202020204" pitchFamily="34" charset="0"/>
                <a:cs typeface="Helvetica" panose="020B0604020202020204" pitchFamily="34" charset="0"/>
              </a:rPr>
              <a:t> </a:t>
            </a:r>
            <a:r>
              <a:rPr lang="en-US" altLang="ko-KR" sz="1352" dirty="0">
                <a:latin typeface="Helvetica" panose="020B0604020202020204" pitchFamily="34" charset="0"/>
                <a:cs typeface="Helvetica" panose="020B0604020202020204" pitchFamily="34" charset="0"/>
              </a:rPr>
              <a:t>/ NUGU Volume </a:t>
            </a:r>
            <a:r>
              <a:rPr lang="ko-KR" altLang="en-US" sz="1352" dirty="0">
                <a:latin typeface="Helvetica" panose="020B0604020202020204" pitchFamily="34" charset="0"/>
                <a:cs typeface="Helvetica" panose="020B0604020202020204" pitchFamily="34" charset="0"/>
              </a:rPr>
              <a:t> </a:t>
            </a:r>
            <a:r>
              <a:rPr lang="en-US" altLang="ko-KR" sz="1352" dirty="0">
                <a:latin typeface="Helvetica" panose="020B0604020202020204" pitchFamily="34" charset="0"/>
                <a:cs typeface="Helvetica" panose="020B0604020202020204" pitchFamily="34" charset="0"/>
              </a:rPr>
              <a:t>and NUGU Status</a:t>
            </a:r>
            <a:r>
              <a:rPr lang="ko-KR" altLang="en-US" sz="1352" dirty="0">
                <a:latin typeface="Helvetica" panose="020B0604020202020204" pitchFamily="34" charset="0"/>
                <a:cs typeface="Helvetica" panose="020B0604020202020204" pitchFamily="34" charset="0"/>
              </a:rPr>
              <a:t> </a:t>
            </a:r>
            <a:r>
              <a:rPr lang="en-US" altLang="ko-KR" sz="1352" dirty="0">
                <a:latin typeface="Helvetica" panose="020B0604020202020204" pitchFamily="34" charset="0"/>
                <a:cs typeface="Helvetica" panose="020B0604020202020204" pitchFamily="34" charset="0"/>
              </a:rPr>
              <a:t>(full color) </a:t>
            </a:r>
            <a:endParaRPr lang="ko-KR" altLang="en-US" sz="1352" dirty="0">
              <a:latin typeface="Helvetica" panose="020B0604020202020204" pitchFamily="34" charset="0"/>
              <a:cs typeface="Helvetica" panose="020B0604020202020204" pitchFamily="34" charset="0"/>
            </a:endParaRPr>
          </a:p>
        </p:txBody>
      </p:sp>
      <p:sp>
        <p:nvSpPr>
          <p:cNvPr id="248" name="타원 247"/>
          <p:cNvSpPr/>
          <p:nvPr/>
        </p:nvSpPr>
        <p:spPr>
          <a:xfrm>
            <a:off x="1424019" y="3960556"/>
            <a:ext cx="278211" cy="278211"/>
          </a:xfrm>
          <a:prstGeom prst="ellipse">
            <a:avLst/>
          </a:prstGeom>
          <a:solidFill>
            <a:srgbClr val="2273FF"/>
          </a:solidFill>
          <a:ln w="28575">
            <a:solidFill>
              <a:schemeClr val="bg1"/>
            </a:solidFill>
          </a:ln>
          <a:effectLst>
            <a:outerShdw blurRad="88900" sx="103000" sy="103000" algn="ctr" rotWithShape="0">
              <a:srgbClr val="2273FF">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352" b="1" dirty="0">
                <a:effectLst>
                  <a:outerShdw blurRad="63500" sx="102000" sy="102000" algn="ctr" rotWithShape="0">
                    <a:prstClr val="black">
                      <a:alpha val="40000"/>
                    </a:prstClr>
                  </a:outerShdw>
                </a:effectLst>
                <a:latin typeface="Helvetica" panose="020B0604020202020204" pitchFamily="34" charset="0"/>
                <a:cs typeface="Helvetica" panose="020B0604020202020204" pitchFamily="34" charset="0"/>
              </a:rPr>
              <a:t>1</a:t>
            </a:r>
            <a:endParaRPr lang="ko-KR" altLang="en-US" sz="1352" b="1" dirty="0">
              <a:effectLst>
                <a:outerShdw blurRad="63500" sx="102000" sy="102000" algn="ctr" rotWithShape="0">
                  <a:prstClr val="black">
                    <a:alpha val="40000"/>
                  </a:prstClr>
                </a:outerShdw>
              </a:effectLst>
              <a:latin typeface="Helvetica" panose="020B0604020202020204" pitchFamily="34" charset="0"/>
              <a:cs typeface="Helvetica" panose="020B0604020202020204" pitchFamily="34" charset="0"/>
            </a:endParaRPr>
          </a:p>
        </p:txBody>
      </p:sp>
      <p:pic>
        <p:nvPicPr>
          <p:cNvPr id="167" name="Picture 4" descr="D:\C3X\프로젝트\SK Broadband\2020 Soundbox STB\LED 정의 0623\KakaoTalk_20200629_152407143.png"/>
          <p:cNvPicPr>
            <a:picLocks noChangeAspect="1" noChangeArrowheads="1"/>
          </p:cNvPicPr>
          <p:nvPr/>
        </p:nvPicPr>
        <p:blipFill rotWithShape="1">
          <a:blip r:embed="rId5">
            <a:extLst>
              <a:ext uri="{28A0092B-C50C-407E-A947-70E740481C1C}">
                <a14:useLocalDpi xmlns:a14="http://schemas.microsoft.com/office/drawing/2010/main" val="0"/>
              </a:ext>
            </a:extLst>
          </a:blip>
          <a:srcRect l="31939" t="36623" r="33947" b="37090"/>
          <a:stretch/>
        </p:blipFill>
        <p:spPr bwMode="auto">
          <a:xfrm>
            <a:off x="1325402" y="1118933"/>
            <a:ext cx="5634957" cy="2173259"/>
          </a:xfrm>
          <a:prstGeom prst="rect">
            <a:avLst/>
          </a:prstGeom>
          <a:noFill/>
          <a:extLst>
            <a:ext uri="{909E8E84-426E-40DD-AFC4-6F175D3DCCD1}">
              <a14:hiddenFill xmlns:a14="http://schemas.microsoft.com/office/drawing/2010/main">
                <a:solidFill>
                  <a:srgbClr val="FFFFFF"/>
                </a:solidFill>
              </a14:hiddenFill>
            </a:ext>
          </a:extLst>
        </p:spPr>
      </p:pic>
      <p:sp>
        <p:nvSpPr>
          <p:cNvPr id="239" name="모서리가 둥근 직사각형 238"/>
          <p:cNvSpPr/>
          <p:nvPr/>
        </p:nvSpPr>
        <p:spPr>
          <a:xfrm rot="10800000">
            <a:off x="2270273" y="2355614"/>
            <a:ext cx="3959984" cy="132812"/>
          </a:xfrm>
          <a:prstGeom prst="roundRect">
            <a:avLst>
              <a:gd name="adj" fmla="val 50000"/>
            </a:avLst>
          </a:prstGeom>
          <a:gradFill>
            <a:gsLst>
              <a:gs pos="1667">
                <a:schemeClr val="bg1"/>
              </a:gs>
              <a:gs pos="10000">
                <a:srgbClr val="07E9BD"/>
              </a:gs>
              <a:gs pos="100000">
                <a:schemeClr val="bg1"/>
              </a:gs>
              <a:gs pos="90000">
                <a:srgbClr val="2273FF"/>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39"/>
          </a:p>
        </p:txBody>
      </p:sp>
      <p:cxnSp>
        <p:nvCxnSpPr>
          <p:cNvPr id="205" name="직선 연결선 204"/>
          <p:cNvCxnSpPr/>
          <p:nvPr/>
        </p:nvCxnSpPr>
        <p:spPr>
          <a:xfrm>
            <a:off x="1815038" y="2430943"/>
            <a:ext cx="351327" cy="0"/>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06" name="직선 연결선 205"/>
          <p:cNvCxnSpPr/>
          <p:nvPr/>
        </p:nvCxnSpPr>
        <p:spPr>
          <a:xfrm>
            <a:off x="1815039" y="2625651"/>
            <a:ext cx="1955582" cy="0"/>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07" name="직선 연결선 206"/>
          <p:cNvCxnSpPr/>
          <p:nvPr/>
        </p:nvCxnSpPr>
        <p:spPr>
          <a:xfrm>
            <a:off x="1815039" y="3022762"/>
            <a:ext cx="2162051" cy="0"/>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08" name="직선 화살표 연결선 207"/>
          <p:cNvCxnSpPr/>
          <p:nvPr/>
        </p:nvCxnSpPr>
        <p:spPr>
          <a:xfrm>
            <a:off x="1990703" y="2053720"/>
            <a:ext cx="0" cy="377231"/>
          </a:xfrm>
          <a:prstGeom prst="straightConnector1">
            <a:avLst/>
          </a:prstGeom>
          <a:ln w="25400">
            <a:solidFill>
              <a:srgbClr val="FF0000">
                <a:alpha val="89000"/>
              </a:srgb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09" name="직선 화살표 연결선 208"/>
          <p:cNvCxnSpPr/>
          <p:nvPr/>
        </p:nvCxnSpPr>
        <p:spPr>
          <a:xfrm>
            <a:off x="2618163" y="2053722"/>
            <a:ext cx="0" cy="563305"/>
          </a:xfrm>
          <a:prstGeom prst="straightConnector1">
            <a:avLst/>
          </a:prstGeom>
          <a:ln w="25400">
            <a:solidFill>
              <a:srgbClr val="FF0000">
                <a:alpha val="89000"/>
              </a:srgb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10" name="직선 연결선 209"/>
          <p:cNvCxnSpPr/>
          <p:nvPr/>
        </p:nvCxnSpPr>
        <p:spPr>
          <a:xfrm flipH="1">
            <a:off x="5509702" y="3198206"/>
            <a:ext cx="144111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4" name="직선 연결선 213"/>
          <p:cNvCxnSpPr/>
          <p:nvPr/>
        </p:nvCxnSpPr>
        <p:spPr>
          <a:xfrm flipH="1">
            <a:off x="1815039" y="2053721"/>
            <a:ext cx="1955582" cy="0"/>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215" name="그룹 214"/>
          <p:cNvGrpSpPr/>
          <p:nvPr/>
        </p:nvGrpSpPr>
        <p:grpSpPr>
          <a:xfrm>
            <a:off x="3897397" y="2577179"/>
            <a:ext cx="498084" cy="79692"/>
            <a:chOff x="773234" y="3658043"/>
            <a:chExt cx="900000" cy="144000"/>
          </a:xfrm>
        </p:grpSpPr>
        <p:sp>
          <p:nvSpPr>
            <p:cNvPr id="216" name="타원 215"/>
            <p:cNvSpPr/>
            <p:nvPr/>
          </p:nvSpPr>
          <p:spPr>
            <a:xfrm>
              <a:off x="773234" y="3658043"/>
              <a:ext cx="144000" cy="144000"/>
            </a:xfrm>
            <a:prstGeom prst="ellipse">
              <a:avLst/>
            </a:prstGeom>
            <a:solidFill>
              <a:srgbClr val="1FC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39"/>
            </a:p>
          </p:txBody>
        </p:sp>
        <p:sp>
          <p:nvSpPr>
            <p:cNvPr id="217" name="타원 216"/>
            <p:cNvSpPr/>
            <p:nvPr/>
          </p:nvSpPr>
          <p:spPr>
            <a:xfrm>
              <a:off x="1025234" y="3658043"/>
              <a:ext cx="144000" cy="144000"/>
            </a:xfrm>
            <a:prstGeom prst="ellipse">
              <a:avLst/>
            </a:prstGeom>
            <a:solidFill>
              <a:srgbClr val="FF61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39"/>
            </a:p>
          </p:txBody>
        </p:sp>
        <p:sp>
          <p:nvSpPr>
            <p:cNvPr id="218" name="타원 217"/>
            <p:cNvSpPr/>
            <p:nvPr/>
          </p:nvSpPr>
          <p:spPr>
            <a:xfrm>
              <a:off x="1277234" y="3658043"/>
              <a:ext cx="144000" cy="144000"/>
            </a:xfrm>
            <a:prstGeom prst="ellipse">
              <a:avLst/>
            </a:prstGeom>
            <a:solidFill>
              <a:srgbClr val="FFD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39"/>
            </a:p>
          </p:txBody>
        </p:sp>
        <p:sp>
          <p:nvSpPr>
            <p:cNvPr id="219" name="타원 218"/>
            <p:cNvSpPr/>
            <p:nvPr/>
          </p:nvSpPr>
          <p:spPr>
            <a:xfrm>
              <a:off x="1529234" y="3658043"/>
              <a:ext cx="144000" cy="144000"/>
            </a:xfrm>
            <a:prstGeom prst="ellipse">
              <a:avLst/>
            </a:prstGeom>
            <a:solidFill>
              <a:srgbClr val="00BC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39"/>
            </a:p>
          </p:txBody>
        </p:sp>
      </p:grpSp>
      <p:sp>
        <p:nvSpPr>
          <p:cNvPr id="220" name="타원 219"/>
          <p:cNvSpPr/>
          <p:nvPr/>
        </p:nvSpPr>
        <p:spPr>
          <a:xfrm flipV="1">
            <a:off x="4122382" y="2976524"/>
            <a:ext cx="67902" cy="679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39"/>
          </a:p>
        </p:txBody>
      </p:sp>
      <p:cxnSp>
        <p:nvCxnSpPr>
          <p:cNvPr id="221" name="직선 화살표 연결선 220"/>
          <p:cNvCxnSpPr/>
          <p:nvPr/>
        </p:nvCxnSpPr>
        <p:spPr>
          <a:xfrm>
            <a:off x="3265045" y="2053722"/>
            <a:ext cx="0" cy="956753"/>
          </a:xfrm>
          <a:prstGeom prst="straightConnector1">
            <a:avLst/>
          </a:prstGeom>
          <a:ln w="25400">
            <a:solidFill>
              <a:srgbClr val="FF0000">
                <a:alpha val="89000"/>
              </a:srgb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222" name="TextBox 221"/>
          <p:cNvSpPr txBox="1"/>
          <p:nvPr/>
        </p:nvSpPr>
        <p:spPr bwMode="auto">
          <a:xfrm>
            <a:off x="2002093" y="2139665"/>
            <a:ext cx="611065" cy="270715"/>
          </a:xfrm>
          <a:prstGeom prst="rect">
            <a:avLst/>
          </a:prstGeom>
          <a:noFill/>
        </p:spPr>
        <p:txBody>
          <a:bodyPr wrap="none">
            <a:spAutoFit/>
          </a:bodyPr>
          <a:lstStyle/>
          <a:p>
            <a:pPr>
              <a:defRPr/>
            </a:pPr>
            <a:r>
              <a:rPr lang="en-US" altLang="ko-KR" sz="1159" dirty="0">
                <a:solidFill>
                  <a:schemeClr val="bg1"/>
                </a:solidFill>
                <a:latin typeface="+mn-ea"/>
              </a:rPr>
              <a:t>20mm</a:t>
            </a:r>
            <a:endParaRPr lang="ko-KR" altLang="en-US" sz="1159" dirty="0">
              <a:solidFill>
                <a:schemeClr val="bg1"/>
              </a:solidFill>
              <a:latin typeface="+mn-ea"/>
            </a:endParaRPr>
          </a:p>
        </p:txBody>
      </p:sp>
      <p:sp>
        <p:nvSpPr>
          <p:cNvPr id="223" name="TextBox 222"/>
          <p:cNvSpPr txBox="1"/>
          <p:nvPr/>
        </p:nvSpPr>
        <p:spPr bwMode="auto">
          <a:xfrm>
            <a:off x="2628116" y="2240111"/>
            <a:ext cx="611065" cy="270715"/>
          </a:xfrm>
          <a:prstGeom prst="rect">
            <a:avLst/>
          </a:prstGeom>
          <a:noFill/>
        </p:spPr>
        <p:txBody>
          <a:bodyPr wrap="none">
            <a:spAutoFit/>
          </a:bodyPr>
          <a:lstStyle/>
          <a:p>
            <a:pPr>
              <a:defRPr/>
            </a:pPr>
            <a:r>
              <a:rPr lang="en-US" altLang="ko-KR" sz="1159" dirty="0">
                <a:solidFill>
                  <a:schemeClr val="bg1"/>
                </a:solidFill>
                <a:latin typeface="+mn-ea"/>
              </a:rPr>
              <a:t>30mm</a:t>
            </a:r>
            <a:endParaRPr lang="ko-KR" altLang="en-US" sz="1159" dirty="0">
              <a:solidFill>
                <a:schemeClr val="bg1"/>
              </a:solidFill>
              <a:latin typeface="+mn-ea"/>
            </a:endParaRPr>
          </a:p>
        </p:txBody>
      </p:sp>
      <p:sp>
        <p:nvSpPr>
          <p:cNvPr id="224" name="TextBox 223"/>
          <p:cNvSpPr txBox="1"/>
          <p:nvPr/>
        </p:nvSpPr>
        <p:spPr bwMode="auto">
          <a:xfrm>
            <a:off x="3286501" y="2679150"/>
            <a:ext cx="611065" cy="270715"/>
          </a:xfrm>
          <a:prstGeom prst="rect">
            <a:avLst/>
          </a:prstGeom>
          <a:noFill/>
        </p:spPr>
        <p:txBody>
          <a:bodyPr wrap="none">
            <a:spAutoFit/>
          </a:bodyPr>
          <a:lstStyle/>
          <a:p>
            <a:pPr>
              <a:defRPr/>
            </a:pPr>
            <a:r>
              <a:rPr lang="en-US" altLang="ko-KR" sz="1159" dirty="0">
                <a:solidFill>
                  <a:schemeClr val="bg1"/>
                </a:solidFill>
                <a:latin typeface="+mn-ea"/>
              </a:rPr>
              <a:t>50mm</a:t>
            </a:r>
            <a:endParaRPr lang="ko-KR" altLang="en-US" sz="1159" dirty="0">
              <a:solidFill>
                <a:schemeClr val="bg1"/>
              </a:solidFill>
              <a:latin typeface="+mn-ea"/>
            </a:endParaRPr>
          </a:p>
        </p:txBody>
      </p:sp>
      <p:sp>
        <p:nvSpPr>
          <p:cNvPr id="243" name="타원 242"/>
          <p:cNvSpPr/>
          <p:nvPr/>
        </p:nvSpPr>
        <p:spPr>
          <a:xfrm>
            <a:off x="1552522" y="2306433"/>
            <a:ext cx="208658" cy="208658"/>
          </a:xfrm>
          <a:prstGeom prst="ellipse">
            <a:avLst/>
          </a:prstGeom>
          <a:solidFill>
            <a:srgbClr val="2273FF"/>
          </a:solidFill>
          <a:ln w="28575">
            <a:solidFill>
              <a:schemeClr val="bg1"/>
            </a:solidFill>
          </a:ln>
          <a:effectLst>
            <a:outerShdw blurRad="88900" sx="103000" sy="103000" algn="ctr" rotWithShape="0">
              <a:srgbClr val="2273FF">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59" b="1" dirty="0">
                <a:effectLst>
                  <a:outerShdw blurRad="63500" sx="102000" sy="102000" algn="ctr" rotWithShape="0">
                    <a:prstClr val="black">
                      <a:alpha val="40000"/>
                    </a:prstClr>
                  </a:outerShdw>
                </a:effectLst>
                <a:latin typeface="Helvetica" panose="020B0604020202020204" pitchFamily="34" charset="0"/>
                <a:cs typeface="Helvetica" panose="020B0604020202020204" pitchFamily="34" charset="0"/>
              </a:rPr>
              <a:t>1</a:t>
            </a:r>
            <a:endParaRPr lang="ko-KR" altLang="en-US" sz="1159" b="1" dirty="0">
              <a:effectLst>
                <a:outerShdw blurRad="63500" sx="102000" sy="102000" algn="ctr" rotWithShape="0">
                  <a:prstClr val="black">
                    <a:alpha val="40000"/>
                  </a:prstClr>
                </a:outerShdw>
              </a:effectLst>
              <a:latin typeface="Helvetica" panose="020B0604020202020204" pitchFamily="34" charset="0"/>
              <a:cs typeface="Helvetica" panose="020B0604020202020204" pitchFamily="34" charset="0"/>
            </a:endParaRPr>
          </a:p>
        </p:txBody>
      </p:sp>
      <p:sp>
        <p:nvSpPr>
          <p:cNvPr id="244" name="타원 243"/>
          <p:cNvSpPr/>
          <p:nvPr/>
        </p:nvSpPr>
        <p:spPr>
          <a:xfrm>
            <a:off x="1552522" y="2550058"/>
            <a:ext cx="208658" cy="208658"/>
          </a:xfrm>
          <a:prstGeom prst="ellipse">
            <a:avLst/>
          </a:prstGeom>
          <a:solidFill>
            <a:srgbClr val="2273FF"/>
          </a:solidFill>
          <a:ln w="28575">
            <a:solidFill>
              <a:schemeClr val="bg1"/>
            </a:solidFill>
          </a:ln>
          <a:effectLst>
            <a:outerShdw blurRad="88900" sx="103000" sy="103000" algn="ctr" rotWithShape="0">
              <a:srgbClr val="2273FF">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59" b="1" dirty="0">
                <a:effectLst>
                  <a:outerShdw blurRad="63500" sx="102000" sy="102000" algn="ctr" rotWithShape="0">
                    <a:prstClr val="black">
                      <a:alpha val="40000"/>
                    </a:prstClr>
                  </a:outerShdw>
                </a:effectLst>
                <a:latin typeface="Helvetica" panose="020B0604020202020204" pitchFamily="34" charset="0"/>
                <a:cs typeface="Helvetica" panose="020B0604020202020204" pitchFamily="34" charset="0"/>
              </a:rPr>
              <a:t>2</a:t>
            </a:r>
            <a:endParaRPr lang="ko-KR" altLang="en-US" sz="1159" b="1" dirty="0">
              <a:effectLst>
                <a:outerShdw blurRad="63500" sx="102000" sy="102000" algn="ctr" rotWithShape="0">
                  <a:prstClr val="black">
                    <a:alpha val="40000"/>
                  </a:prstClr>
                </a:outerShdw>
              </a:effectLst>
              <a:latin typeface="Helvetica" panose="020B0604020202020204" pitchFamily="34" charset="0"/>
              <a:cs typeface="Helvetica" panose="020B0604020202020204" pitchFamily="34" charset="0"/>
            </a:endParaRPr>
          </a:p>
        </p:txBody>
      </p:sp>
      <p:sp>
        <p:nvSpPr>
          <p:cNvPr id="245" name="타원 244"/>
          <p:cNvSpPr/>
          <p:nvPr/>
        </p:nvSpPr>
        <p:spPr>
          <a:xfrm>
            <a:off x="9974103" y="2231044"/>
            <a:ext cx="208658" cy="208658"/>
          </a:xfrm>
          <a:prstGeom prst="ellipse">
            <a:avLst/>
          </a:prstGeom>
          <a:solidFill>
            <a:srgbClr val="2273FF"/>
          </a:solidFill>
          <a:ln w="28575">
            <a:solidFill>
              <a:schemeClr val="bg1"/>
            </a:solidFill>
          </a:ln>
          <a:effectLst>
            <a:outerShdw blurRad="88900" sx="103000" sy="103000" algn="ctr" rotWithShape="0">
              <a:srgbClr val="2273FF">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59" b="1" dirty="0">
                <a:effectLst>
                  <a:outerShdw blurRad="63500" sx="102000" sy="102000" algn="ctr" rotWithShape="0">
                    <a:prstClr val="black">
                      <a:alpha val="40000"/>
                    </a:prstClr>
                  </a:outerShdw>
                </a:effectLst>
                <a:latin typeface="Helvetica" panose="020B0604020202020204" pitchFamily="34" charset="0"/>
                <a:cs typeface="Helvetica" panose="020B0604020202020204" pitchFamily="34" charset="0"/>
              </a:rPr>
              <a:t>4</a:t>
            </a:r>
            <a:endParaRPr lang="ko-KR" altLang="en-US" sz="1159" b="1" dirty="0">
              <a:effectLst>
                <a:outerShdw blurRad="63500" sx="102000" sy="102000" algn="ctr" rotWithShape="0">
                  <a:prstClr val="black">
                    <a:alpha val="40000"/>
                  </a:prstClr>
                </a:outerShdw>
              </a:effectLst>
              <a:latin typeface="Helvetica" panose="020B0604020202020204" pitchFamily="34" charset="0"/>
              <a:cs typeface="Helvetica" panose="020B0604020202020204" pitchFamily="34" charset="0"/>
            </a:endParaRPr>
          </a:p>
        </p:txBody>
      </p:sp>
      <p:sp>
        <p:nvSpPr>
          <p:cNvPr id="249" name="타원 248"/>
          <p:cNvSpPr/>
          <p:nvPr/>
        </p:nvSpPr>
        <p:spPr>
          <a:xfrm>
            <a:off x="1552522" y="2906146"/>
            <a:ext cx="208658" cy="208658"/>
          </a:xfrm>
          <a:prstGeom prst="ellipse">
            <a:avLst/>
          </a:prstGeom>
          <a:solidFill>
            <a:srgbClr val="2273FF"/>
          </a:solidFill>
          <a:ln w="28575">
            <a:solidFill>
              <a:schemeClr val="bg1"/>
            </a:solidFill>
          </a:ln>
          <a:effectLst>
            <a:outerShdw blurRad="88900" sx="103000" sy="103000" algn="ctr" rotWithShape="0">
              <a:srgbClr val="2273FF">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159" b="1" dirty="0">
                <a:effectLst>
                  <a:outerShdw blurRad="63500" sx="102000" sy="102000" algn="ctr" rotWithShape="0">
                    <a:prstClr val="black">
                      <a:alpha val="40000"/>
                    </a:prstClr>
                  </a:outerShdw>
                </a:effectLst>
                <a:latin typeface="Helvetica" panose="020B0604020202020204" pitchFamily="34" charset="0"/>
                <a:cs typeface="Helvetica" panose="020B0604020202020204" pitchFamily="34" charset="0"/>
              </a:rPr>
              <a:t>3</a:t>
            </a:r>
            <a:endParaRPr lang="ko-KR" altLang="en-US" sz="1159" b="1" dirty="0">
              <a:effectLst>
                <a:outerShdw blurRad="63500" sx="102000" sy="102000" algn="ctr" rotWithShape="0">
                  <a:prstClr val="black">
                    <a:alpha val="40000"/>
                  </a:prstClr>
                </a:outerShdw>
              </a:effectLst>
              <a:latin typeface="Helvetica" panose="020B0604020202020204" pitchFamily="34" charset="0"/>
              <a:cs typeface="Helvetica" panose="020B0604020202020204" pitchFamily="34" charset="0"/>
            </a:endParaRPr>
          </a:p>
        </p:txBody>
      </p:sp>
      <p:cxnSp>
        <p:nvCxnSpPr>
          <p:cNvPr id="250" name="직선 연결선 249"/>
          <p:cNvCxnSpPr/>
          <p:nvPr/>
        </p:nvCxnSpPr>
        <p:spPr>
          <a:xfrm flipV="1">
            <a:off x="9547901" y="2347831"/>
            <a:ext cx="365348" cy="1"/>
          </a:xfrm>
          <a:prstGeom prst="line">
            <a:avLst/>
          </a:prstGeom>
          <a:ln w="127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51" name="타원 250"/>
          <p:cNvSpPr/>
          <p:nvPr/>
        </p:nvSpPr>
        <p:spPr>
          <a:xfrm>
            <a:off x="1424019" y="6029132"/>
            <a:ext cx="278211" cy="278211"/>
          </a:xfrm>
          <a:prstGeom prst="ellipse">
            <a:avLst/>
          </a:prstGeom>
          <a:solidFill>
            <a:srgbClr val="2273FF"/>
          </a:solidFill>
          <a:ln w="28575">
            <a:solidFill>
              <a:schemeClr val="bg1"/>
            </a:solidFill>
          </a:ln>
          <a:effectLst>
            <a:outerShdw blurRad="88900" sx="103000" sy="103000" algn="ctr" rotWithShape="0">
              <a:srgbClr val="2273FF">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352" b="1" dirty="0">
                <a:effectLst>
                  <a:outerShdw blurRad="63500" sx="102000" sy="102000" algn="ctr" rotWithShape="0">
                    <a:prstClr val="black">
                      <a:alpha val="40000"/>
                    </a:prstClr>
                  </a:outerShdw>
                </a:effectLst>
                <a:latin typeface="Helvetica" panose="020B0604020202020204" pitchFamily="34" charset="0"/>
                <a:cs typeface="Helvetica" panose="020B0604020202020204" pitchFamily="34" charset="0"/>
              </a:rPr>
              <a:t>4</a:t>
            </a:r>
            <a:endParaRPr lang="ko-KR" altLang="en-US" sz="1352" b="1" dirty="0">
              <a:effectLst>
                <a:outerShdw blurRad="63500" sx="102000" sy="102000" algn="ctr" rotWithShape="0">
                  <a:prstClr val="black">
                    <a:alpha val="40000"/>
                  </a:prstClr>
                </a:outerShdw>
              </a:effectLst>
              <a:latin typeface="Helvetica" panose="020B0604020202020204" pitchFamily="34" charset="0"/>
              <a:cs typeface="Helvetica" panose="020B0604020202020204" pitchFamily="34" charset="0"/>
            </a:endParaRPr>
          </a:p>
        </p:txBody>
      </p:sp>
      <p:sp>
        <p:nvSpPr>
          <p:cNvPr id="252" name="TextBox 251"/>
          <p:cNvSpPr txBox="1"/>
          <p:nvPr/>
        </p:nvSpPr>
        <p:spPr>
          <a:xfrm>
            <a:off x="1736841" y="6014669"/>
            <a:ext cx="4489154" cy="505436"/>
          </a:xfrm>
          <a:prstGeom prst="rect">
            <a:avLst/>
          </a:prstGeom>
          <a:noFill/>
        </p:spPr>
        <p:txBody>
          <a:bodyPr wrap="none" rtlCol="0">
            <a:spAutoFit/>
          </a:bodyPr>
          <a:lstStyle/>
          <a:p>
            <a:r>
              <a:rPr lang="en-US" altLang="ko-KR" sz="1352" b="1" dirty="0">
                <a:latin typeface="Helvetica" panose="020B0604020202020204" pitchFamily="34" charset="0"/>
                <a:cs typeface="Helvetica" panose="020B0604020202020204" pitchFamily="34" charset="0"/>
              </a:rPr>
              <a:t>Sound Field Effect</a:t>
            </a:r>
            <a:r>
              <a:rPr lang="ko-KR" altLang="en-US" sz="1352" b="1" dirty="0">
                <a:latin typeface="Helvetica" panose="020B0604020202020204" pitchFamily="34" charset="0"/>
                <a:cs typeface="Helvetica" panose="020B0604020202020204" pitchFamily="34" charset="0"/>
              </a:rPr>
              <a:t> </a:t>
            </a:r>
            <a:r>
              <a:rPr lang="en-US" altLang="ko-KR" sz="1352" b="1" dirty="0">
                <a:latin typeface="Helvetica" panose="020B0604020202020204" pitchFamily="34" charset="0"/>
                <a:cs typeface="Helvetica" panose="020B0604020202020204" pitchFamily="34" charset="0"/>
              </a:rPr>
              <a:t>LED: </a:t>
            </a:r>
          </a:p>
          <a:p>
            <a:r>
              <a:rPr lang="en-US" altLang="ko-KR" sz="1352" dirty="0">
                <a:latin typeface="+mj-ea"/>
              </a:rPr>
              <a:t>It shows the mode of the sound field effect (full color)</a:t>
            </a:r>
            <a:endParaRPr lang="ko-KR" altLang="en-US" sz="1352" dirty="0">
              <a:latin typeface="+mj-ea"/>
            </a:endParaRPr>
          </a:p>
        </p:txBody>
      </p:sp>
    </p:spTree>
    <p:extLst>
      <p:ext uri="{BB962C8B-B14F-4D97-AF65-F5344CB8AC3E}">
        <p14:creationId xmlns:p14="http://schemas.microsoft.com/office/powerpoint/2010/main" val="369544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p:cNvSpPr>
            <a:spLocks noGrp="1"/>
          </p:cNvSpPr>
          <p:nvPr>
            <p:ph type="body" sz="quarter" idx="10"/>
          </p:nvPr>
        </p:nvSpPr>
        <p:spPr/>
        <p:txBody>
          <a:bodyPr/>
          <a:lstStyle/>
          <a:p>
            <a:r>
              <a:rPr lang="en-US" altLang="ko-KR" dirty="0"/>
              <a:t>1.2</a:t>
            </a:r>
            <a:r>
              <a:rPr lang="ko-KR" altLang="en-US" dirty="0"/>
              <a:t> </a:t>
            </a:r>
            <a:r>
              <a:rPr lang="en-US" altLang="ko-KR" dirty="0"/>
              <a:t>LEDs</a:t>
            </a:r>
            <a:r>
              <a:rPr lang="ko-KR" altLang="en-US" dirty="0"/>
              <a:t> </a:t>
            </a:r>
            <a:r>
              <a:rPr lang="en-US" altLang="ko-KR" dirty="0"/>
              <a:t>Hardware Spec.</a:t>
            </a:r>
            <a:endParaRPr lang="ko-KR" altLang="en-US" dirty="0"/>
          </a:p>
        </p:txBody>
      </p:sp>
      <p:sp>
        <p:nvSpPr>
          <p:cNvPr id="2" name="슬라이드 번호 개체 틀 1"/>
          <p:cNvSpPr>
            <a:spLocks noGrp="1"/>
          </p:cNvSpPr>
          <p:nvPr>
            <p:ph type="sldNum" sz="quarter" idx="4"/>
          </p:nvPr>
        </p:nvSpPr>
        <p:spPr/>
        <p:txBody>
          <a:bodyPr/>
          <a:lstStyle/>
          <a:p>
            <a:fld id="{B0F99801-E825-42EB-95E3-E664BF29AFB4}" type="slidenum">
              <a:rPr lang="ko-KR" altLang="en-US" smtClean="0"/>
              <a:pPr/>
              <a:t>8</a:t>
            </a:fld>
            <a:endParaRPr lang="ko-KR" altLang="en-US"/>
          </a:p>
        </p:txBody>
      </p:sp>
      <p:sp>
        <p:nvSpPr>
          <p:cNvPr id="40" name="직사각형 39"/>
          <p:cNvSpPr/>
          <p:nvPr/>
        </p:nvSpPr>
        <p:spPr>
          <a:xfrm>
            <a:off x="212316" y="2315941"/>
            <a:ext cx="5883683" cy="1599340"/>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1" name="직사각형 40"/>
          <p:cNvSpPr/>
          <p:nvPr/>
        </p:nvSpPr>
        <p:spPr>
          <a:xfrm>
            <a:off x="6221707" y="667132"/>
            <a:ext cx="5278731" cy="5962268"/>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TextBox 46"/>
          <p:cNvSpPr txBox="1"/>
          <p:nvPr/>
        </p:nvSpPr>
        <p:spPr>
          <a:xfrm>
            <a:off x="6375119" y="4291708"/>
            <a:ext cx="5001732" cy="2140073"/>
          </a:xfrm>
          <a:prstGeom prst="rect">
            <a:avLst/>
          </a:prstGeom>
          <a:noFill/>
        </p:spPr>
        <p:txBody>
          <a:bodyPr wrap="square">
            <a:spAutoFit/>
          </a:bodyPr>
          <a:lstStyle/>
          <a:p>
            <a:pPr indent="-171450" fontAlgn="base">
              <a:lnSpc>
                <a:spcPct val="150000"/>
              </a:lnSpc>
              <a:spcBef>
                <a:spcPct val="0"/>
              </a:spcBef>
              <a:spcAft>
                <a:spcPct val="0"/>
              </a:spcAft>
              <a:buFontTx/>
              <a:buChar char="-"/>
              <a:defRPr/>
            </a:pPr>
            <a:r>
              <a:rPr lang="en-US" altLang="ko-KR" sz="1000" dirty="0">
                <a:latin typeface="+mj-ea"/>
                <a:ea typeface="+mj-ea"/>
              </a:rPr>
              <a:t>Lighting area</a:t>
            </a:r>
            <a:r>
              <a:rPr lang="ko-KR" altLang="en-US" sz="1000" dirty="0">
                <a:latin typeface="+mj-ea"/>
                <a:ea typeface="+mj-ea"/>
              </a:rPr>
              <a:t> </a:t>
            </a:r>
            <a:r>
              <a:rPr lang="en-US" altLang="ko-KR" sz="1000" dirty="0">
                <a:latin typeface="+mj-ea"/>
                <a:ea typeface="+mj-ea"/>
              </a:rPr>
              <a:t>150mm x 2mm</a:t>
            </a:r>
          </a:p>
          <a:p>
            <a:pPr indent="-171450" fontAlgn="base">
              <a:lnSpc>
                <a:spcPct val="150000"/>
              </a:lnSpc>
              <a:spcBef>
                <a:spcPct val="0"/>
              </a:spcBef>
              <a:spcAft>
                <a:spcPct val="0"/>
              </a:spcAft>
              <a:buFontTx/>
              <a:buChar char="-"/>
              <a:defRPr/>
            </a:pPr>
            <a:r>
              <a:rPr lang="en-US" altLang="ko-KR" sz="1000" dirty="0">
                <a:latin typeface="+mj-ea"/>
                <a:ea typeface="+mj-ea"/>
              </a:rPr>
              <a:t>RGB Color</a:t>
            </a:r>
            <a:r>
              <a:rPr lang="ko-KR" altLang="en-US" sz="1000" dirty="0">
                <a:latin typeface="+mj-ea"/>
                <a:ea typeface="+mj-ea"/>
              </a:rPr>
              <a:t> </a:t>
            </a:r>
            <a:r>
              <a:rPr lang="en-US" altLang="ko-KR" sz="1000" dirty="0">
                <a:latin typeface="+mj-ea"/>
                <a:ea typeface="+mj-ea"/>
              </a:rPr>
              <a:t>21ea LED </a:t>
            </a:r>
          </a:p>
          <a:p>
            <a:pPr indent="-171450" fontAlgn="base">
              <a:lnSpc>
                <a:spcPct val="150000"/>
              </a:lnSpc>
              <a:spcBef>
                <a:spcPct val="0"/>
              </a:spcBef>
              <a:spcAft>
                <a:spcPct val="0"/>
              </a:spcAft>
              <a:buFontTx/>
              <a:buChar char="-"/>
              <a:defRPr/>
            </a:pPr>
            <a:r>
              <a:rPr lang="en-US" altLang="ko-KR" sz="1000" dirty="0">
                <a:latin typeface="+mj-ea"/>
                <a:ea typeface="+mj-ea"/>
              </a:rPr>
              <a:t>20mm position at top</a:t>
            </a:r>
            <a:r>
              <a:rPr lang="ko-KR" altLang="en-US" sz="1000" dirty="0">
                <a:latin typeface="+mj-ea"/>
                <a:ea typeface="+mj-ea"/>
              </a:rPr>
              <a:t> </a:t>
            </a:r>
            <a:endParaRPr lang="en-US" altLang="ko-KR" sz="1000" dirty="0">
              <a:latin typeface="+mj-ea"/>
              <a:ea typeface="+mj-ea"/>
            </a:endParaRPr>
          </a:p>
          <a:p>
            <a:pPr indent="-171450" fontAlgn="base">
              <a:lnSpc>
                <a:spcPct val="150000"/>
              </a:lnSpc>
              <a:spcBef>
                <a:spcPct val="0"/>
              </a:spcBef>
              <a:spcAft>
                <a:spcPct val="0"/>
              </a:spcAft>
              <a:buFontTx/>
              <a:buChar char="-"/>
              <a:defRPr/>
            </a:pPr>
            <a:r>
              <a:rPr lang="en-US" altLang="ko-KR" sz="1000" dirty="0">
                <a:latin typeface="+mj-ea"/>
                <a:ea typeface="+mj-ea"/>
              </a:rPr>
              <a:t>Lighting that is connected smoothly through the entire area without led spot(Ai 2 STB Lighting Connectivity Note </a:t>
            </a:r>
            <a:r>
              <a:rPr lang="ko-KR" altLang="en-US" sz="1000" dirty="0">
                <a:latin typeface="+mj-ea"/>
                <a:ea typeface="+mj-ea"/>
              </a:rPr>
              <a:t> </a:t>
            </a:r>
            <a:r>
              <a:rPr lang="en-US" altLang="ko-KR" sz="1000" dirty="0">
                <a:latin typeface="+mj-ea"/>
                <a:ea typeface="+mj-ea"/>
              </a:rPr>
              <a:t>) </a:t>
            </a:r>
            <a:r>
              <a:rPr lang="ko-KR" altLang="en-US" sz="1000" dirty="0">
                <a:latin typeface="+mj-ea"/>
                <a:ea typeface="+mj-ea"/>
              </a:rPr>
              <a:t> </a:t>
            </a:r>
            <a:endParaRPr lang="en-US" altLang="ko-KR" sz="1000" dirty="0">
              <a:latin typeface="+mj-ea"/>
              <a:ea typeface="+mj-ea"/>
            </a:endParaRPr>
          </a:p>
          <a:p>
            <a:pPr marL="448688" lvl="1" indent="-171450" fontAlgn="base">
              <a:lnSpc>
                <a:spcPct val="150000"/>
              </a:lnSpc>
              <a:spcBef>
                <a:spcPct val="0"/>
              </a:spcBef>
              <a:spcAft>
                <a:spcPct val="0"/>
              </a:spcAft>
              <a:buFontTx/>
              <a:buChar char="-"/>
              <a:defRPr/>
            </a:pPr>
            <a:r>
              <a:rPr lang="en-US" altLang="ko-KR" sz="1000" dirty="0">
                <a:solidFill>
                  <a:srgbClr val="FF0000"/>
                </a:solidFill>
                <a:latin typeface="+mj-ea"/>
                <a:ea typeface="+mj-ea"/>
              </a:rPr>
              <a:t>LED spacing is 7 to 7.3 mm (boundaries occur when 7.5 mm begins to cross)
LEDs are placed horizontally to reduce light spot 
</a:t>
            </a:r>
          </a:p>
        </p:txBody>
      </p:sp>
      <p:sp>
        <p:nvSpPr>
          <p:cNvPr id="68" name="제목 1"/>
          <p:cNvSpPr txBox="1">
            <a:spLocks/>
          </p:cNvSpPr>
          <p:nvPr/>
        </p:nvSpPr>
        <p:spPr>
          <a:xfrm>
            <a:off x="6328037" y="701976"/>
            <a:ext cx="3455547" cy="386602"/>
          </a:xfrm>
          <a:prstGeom prst="rect">
            <a:avLst/>
          </a:prstGeom>
        </p:spPr>
        <p:txBody>
          <a:bodyPr vert="horz" lIns="91440" tIns="45720" rIns="91440" bIns="45720" rtlCol="0" anchor="ctr" anchorCtr="0">
            <a:noAutofit/>
          </a:bodyPr>
          <a:lstStyle>
            <a:defPPr>
              <a:defRPr lang="ko-KR"/>
            </a:defPPr>
            <a:lvl1pPr defTabSz="946587">
              <a:lnSpc>
                <a:spcPct val="90000"/>
              </a:lnSpc>
              <a:spcBef>
                <a:spcPct val="0"/>
              </a:spcBef>
              <a:buNone/>
              <a:defRPr sz="1200" b="1">
                <a:latin typeface="+mn-ea"/>
                <a:cs typeface="+mj-cs"/>
              </a:defRPr>
            </a:lvl1pPr>
          </a:lstStyle>
          <a:p>
            <a:r>
              <a:rPr lang="en-US" altLang="ko-KR" dirty="0">
                <a:latin typeface="Helvetica" panose="020B0604020202020204" pitchFamily="34" charset="0"/>
                <a:cs typeface="Helvetica" panose="020B0604020202020204" pitchFamily="34" charset="0"/>
              </a:rPr>
              <a:t>2) NUGU FFV LED</a:t>
            </a:r>
            <a:endParaRPr lang="ko-KR" altLang="en-US" dirty="0">
              <a:latin typeface="Helvetica" panose="020B0604020202020204" pitchFamily="34" charset="0"/>
              <a:cs typeface="Helvetica" panose="020B0604020202020204" pitchFamily="34" charset="0"/>
            </a:endParaRPr>
          </a:p>
        </p:txBody>
      </p:sp>
      <p:sp>
        <p:nvSpPr>
          <p:cNvPr id="69" name="직사각형 68"/>
          <p:cNvSpPr/>
          <p:nvPr/>
        </p:nvSpPr>
        <p:spPr>
          <a:xfrm>
            <a:off x="212316" y="4041156"/>
            <a:ext cx="5883683" cy="2588243"/>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0" name="직사각형 69"/>
          <p:cNvSpPr/>
          <p:nvPr/>
        </p:nvSpPr>
        <p:spPr>
          <a:xfrm>
            <a:off x="212316" y="664852"/>
            <a:ext cx="5883683" cy="1525214"/>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1" name="제목 1"/>
          <p:cNvSpPr txBox="1">
            <a:spLocks/>
          </p:cNvSpPr>
          <p:nvPr/>
        </p:nvSpPr>
        <p:spPr>
          <a:xfrm>
            <a:off x="318647" y="4066826"/>
            <a:ext cx="3018719" cy="374468"/>
          </a:xfrm>
          <a:prstGeom prst="rect">
            <a:avLst/>
          </a:prstGeom>
        </p:spPr>
        <p:txBody>
          <a:bodyPr vert="horz" lIns="91440" tIns="45720" rIns="91440" bIns="45720" rtlCol="0" anchor="ctr" anchorCtr="0">
            <a:noAutofit/>
          </a:bodyPr>
          <a:lstStyle>
            <a:defPPr>
              <a:defRPr lang="ko-KR"/>
            </a:defPPr>
            <a:lvl1pPr defTabSz="946587">
              <a:lnSpc>
                <a:spcPct val="90000"/>
              </a:lnSpc>
              <a:spcBef>
                <a:spcPct val="0"/>
              </a:spcBef>
              <a:buNone/>
              <a:defRPr sz="1200" b="1">
                <a:latin typeface="+mn-ea"/>
                <a:cs typeface="+mj-cs"/>
              </a:defRPr>
            </a:lvl1pPr>
          </a:lstStyle>
          <a:p>
            <a:r>
              <a:rPr lang="en-US" altLang="ko-KR" dirty="0">
                <a:latin typeface="Helvetica" panose="020B0604020202020204" pitchFamily="34" charset="0"/>
                <a:cs typeface="Helvetica" panose="020B0604020202020204" pitchFamily="34" charset="0"/>
              </a:rPr>
              <a:t>4) Google Assistant LED</a:t>
            </a:r>
            <a:endParaRPr lang="ko-KR" altLang="en-US" dirty="0">
              <a:latin typeface="Helvetica" panose="020B0604020202020204" pitchFamily="34" charset="0"/>
              <a:cs typeface="Helvetica" panose="020B0604020202020204" pitchFamily="34" charset="0"/>
            </a:endParaRPr>
          </a:p>
        </p:txBody>
      </p:sp>
      <p:sp>
        <p:nvSpPr>
          <p:cNvPr id="74" name="제목 1"/>
          <p:cNvSpPr txBox="1">
            <a:spLocks/>
          </p:cNvSpPr>
          <p:nvPr/>
        </p:nvSpPr>
        <p:spPr>
          <a:xfrm>
            <a:off x="318647" y="705964"/>
            <a:ext cx="2668583" cy="393777"/>
          </a:xfrm>
          <a:prstGeom prst="rect">
            <a:avLst/>
          </a:prstGeom>
        </p:spPr>
        <p:txBody>
          <a:bodyPr vert="horz" lIns="91440" tIns="45720" rIns="91440" bIns="45720" rtlCol="0" anchor="ctr" anchorCtr="0">
            <a:noAutofit/>
          </a:bodyPr>
          <a:lstStyle>
            <a:lvl1pPr algn="l" defTabSz="946587" rtl="0" eaLnBrk="1" latinLnBrk="1" hangingPunct="1">
              <a:lnSpc>
                <a:spcPct val="90000"/>
              </a:lnSpc>
              <a:spcBef>
                <a:spcPct val="0"/>
              </a:spcBef>
              <a:buNone/>
              <a:defRPr sz="1400" kern="1200">
                <a:solidFill>
                  <a:schemeClr val="tx1"/>
                </a:solidFill>
                <a:latin typeface="+mn-ea"/>
                <a:ea typeface="+mn-ea"/>
                <a:cs typeface="+mj-cs"/>
              </a:defRPr>
            </a:lvl1pPr>
          </a:lstStyle>
          <a:p>
            <a:r>
              <a:rPr lang="en-US" altLang="ko-KR" sz="1200" b="1" dirty="0">
                <a:latin typeface="Helvetica" panose="020B0604020202020204" pitchFamily="34" charset="0"/>
                <a:cs typeface="Helvetica" panose="020B0604020202020204" pitchFamily="34" charset="0"/>
              </a:rPr>
              <a:t>1) STB</a:t>
            </a:r>
            <a:r>
              <a:rPr lang="ko-KR" altLang="en-US" sz="1200" b="1" dirty="0">
                <a:latin typeface="Helvetica" panose="020B0604020202020204" pitchFamily="34" charset="0"/>
                <a:cs typeface="Helvetica" panose="020B0604020202020204" pitchFamily="34" charset="0"/>
              </a:rPr>
              <a:t> </a:t>
            </a:r>
            <a:r>
              <a:rPr lang="en-US" altLang="ko-KR" sz="1200" b="1" dirty="0">
                <a:latin typeface="Helvetica" panose="020B0604020202020204" pitchFamily="34" charset="0"/>
                <a:cs typeface="Helvetica" panose="020B0604020202020204" pitchFamily="34" charset="0"/>
              </a:rPr>
              <a:t>Indicator LED</a:t>
            </a:r>
            <a:endParaRPr lang="ko-KR" altLang="en-US" sz="1200" b="1" dirty="0">
              <a:latin typeface="Helvetica" panose="020B0604020202020204" pitchFamily="34" charset="0"/>
              <a:cs typeface="Helvetica" panose="020B0604020202020204" pitchFamily="34" charset="0"/>
            </a:endParaRPr>
          </a:p>
        </p:txBody>
      </p:sp>
      <p:sp>
        <p:nvSpPr>
          <p:cNvPr id="75" name="TextBox 74"/>
          <p:cNvSpPr txBox="1"/>
          <p:nvPr/>
        </p:nvSpPr>
        <p:spPr>
          <a:xfrm>
            <a:off x="2398798" y="4269303"/>
            <a:ext cx="3369948" cy="1909241"/>
          </a:xfrm>
          <a:prstGeom prst="rect">
            <a:avLst/>
          </a:prstGeom>
          <a:noFill/>
        </p:spPr>
        <p:txBody>
          <a:bodyPr wrap="square">
            <a:spAutoFit/>
          </a:bodyPr>
          <a:lstStyle/>
          <a:p>
            <a:pPr indent="-171450" fontAlgn="base">
              <a:lnSpc>
                <a:spcPct val="150000"/>
              </a:lnSpc>
              <a:spcBef>
                <a:spcPct val="0"/>
              </a:spcBef>
              <a:spcAft>
                <a:spcPct val="0"/>
              </a:spcAft>
              <a:buFontTx/>
              <a:buChar char="-"/>
              <a:defRPr/>
            </a:pPr>
            <a:r>
              <a:rPr lang="en-US" altLang="ko-KR" sz="1000" dirty="0">
                <a:latin typeface="+mj-ea"/>
                <a:ea typeface="+mj-ea"/>
              </a:rPr>
              <a:t>30mm position at top
Diameter 3.5mm / Gap 3.5mm respectively 
RGB color</a:t>
            </a:r>
            <a:r>
              <a:rPr lang="ko-KR" altLang="en-US" sz="1000" dirty="0">
                <a:latin typeface="+mj-ea"/>
                <a:ea typeface="+mj-ea"/>
              </a:rPr>
              <a:t> </a:t>
            </a:r>
            <a:r>
              <a:rPr lang="en-US" altLang="ko-KR" sz="1000" dirty="0">
                <a:latin typeface="+mj-ea"/>
                <a:ea typeface="+mj-ea"/>
              </a:rPr>
              <a:t>4ea LED </a:t>
            </a:r>
          </a:p>
          <a:p>
            <a:pPr indent="-171450" fontAlgn="base">
              <a:lnSpc>
                <a:spcPct val="150000"/>
              </a:lnSpc>
              <a:spcBef>
                <a:spcPct val="0"/>
              </a:spcBef>
              <a:spcAft>
                <a:spcPct val="0"/>
              </a:spcAft>
              <a:buFontTx/>
              <a:buChar char="-"/>
              <a:defRPr/>
            </a:pPr>
            <a:r>
              <a:rPr lang="en-US" altLang="ko-KR" sz="1000" dirty="0">
                <a:latin typeface="+mj-ea"/>
                <a:ea typeface="+mj-ea"/>
              </a:rPr>
              <a:t>Four prototypes exposed as clearly as possible 
See Google Nest and Google Home device LED lights for motion behavior</a:t>
            </a:r>
            <a:r>
              <a:rPr lang="en-US" altLang="ko-KR" sz="1000" dirty="0">
                <a:hlinkClick r:id="rId2"/>
              </a:rPr>
              <a:t> https://support.google.com/googlenest/answer/7073219?hl=en</a:t>
            </a:r>
            <a:endParaRPr lang="ko-KR" altLang="en-US" sz="1000" b="1" dirty="0">
              <a:latin typeface="+mj-ea"/>
              <a:ea typeface="+mj-ea"/>
            </a:endParaRPr>
          </a:p>
        </p:txBody>
      </p:sp>
      <p:sp>
        <p:nvSpPr>
          <p:cNvPr id="76" name="TextBox 75"/>
          <p:cNvSpPr txBox="1"/>
          <p:nvPr/>
        </p:nvSpPr>
        <p:spPr>
          <a:xfrm>
            <a:off x="2398798" y="957282"/>
            <a:ext cx="3369948" cy="985911"/>
          </a:xfrm>
          <a:prstGeom prst="rect">
            <a:avLst/>
          </a:prstGeom>
          <a:noFill/>
        </p:spPr>
        <p:txBody>
          <a:bodyPr wrap="square">
            <a:spAutoFit/>
          </a:bodyPr>
          <a:lstStyle/>
          <a:p>
            <a:pPr indent="-171450" fontAlgn="base">
              <a:lnSpc>
                <a:spcPct val="150000"/>
              </a:lnSpc>
              <a:spcBef>
                <a:spcPct val="0"/>
              </a:spcBef>
              <a:spcAft>
                <a:spcPct val="0"/>
              </a:spcAft>
              <a:buFontTx/>
              <a:buChar char="-"/>
              <a:defRPr/>
            </a:pPr>
            <a:r>
              <a:rPr lang="en-US" altLang="ko-KR" sz="1000" dirty="0">
                <a:latin typeface="+mj-ea"/>
                <a:ea typeface="+mj-ea"/>
              </a:rPr>
              <a:t>50mm position/diameter 3mm from top  
RGB Color 1ea LED
Exposure as sharp as possible in a circular way  
See detailed guide for color/motion</a:t>
            </a:r>
            <a:endParaRPr lang="ko-KR" altLang="en-US" sz="1000" dirty="0">
              <a:latin typeface="+mj-ea"/>
              <a:ea typeface="+mj-ea"/>
            </a:endParaRPr>
          </a:p>
        </p:txBody>
      </p:sp>
      <p:grpSp>
        <p:nvGrpSpPr>
          <p:cNvPr id="77" name="그룹 76"/>
          <p:cNvGrpSpPr/>
          <p:nvPr/>
        </p:nvGrpSpPr>
        <p:grpSpPr>
          <a:xfrm>
            <a:off x="815149" y="4837214"/>
            <a:ext cx="936000" cy="144000"/>
            <a:chOff x="999834" y="4042087"/>
            <a:chExt cx="1008000" cy="144000"/>
          </a:xfrm>
        </p:grpSpPr>
        <p:sp>
          <p:nvSpPr>
            <p:cNvPr id="78" name="타원 77"/>
            <p:cNvSpPr/>
            <p:nvPr/>
          </p:nvSpPr>
          <p:spPr>
            <a:xfrm>
              <a:off x="999834" y="4042087"/>
              <a:ext cx="161280" cy="144000"/>
            </a:xfrm>
            <a:prstGeom prst="ellipse">
              <a:avLst/>
            </a:prstGeom>
            <a:solidFill>
              <a:srgbClr val="1FC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9" name="타원 78"/>
            <p:cNvSpPr/>
            <p:nvPr/>
          </p:nvSpPr>
          <p:spPr>
            <a:xfrm>
              <a:off x="1282074" y="4042087"/>
              <a:ext cx="161280" cy="144000"/>
            </a:xfrm>
            <a:prstGeom prst="ellipse">
              <a:avLst/>
            </a:prstGeom>
            <a:solidFill>
              <a:srgbClr val="FF61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6" name="타원 85"/>
            <p:cNvSpPr/>
            <p:nvPr/>
          </p:nvSpPr>
          <p:spPr>
            <a:xfrm>
              <a:off x="1564314" y="4042087"/>
              <a:ext cx="161280" cy="144000"/>
            </a:xfrm>
            <a:prstGeom prst="ellipse">
              <a:avLst/>
            </a:prstGeom>
            <a:solidFill>
              <a:srgbClr val="FFD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6" name="타원 95"/>
            <p:cNvSpPr/>
            <p:nvPr/>
          </p:nvSpPr>
          <p:spPr>
            <a:xfrm>
              <a:off x="1846554" y="4042087"/>
              <a:ext cx="161280" cy="144000"/>
            </a:xfrm>
            <a:prstGeom prst="ellipse">
              <a:avLst/>
            </a:prstGeom>
            <a:solidFill>
              <a:srgbClr val="00BC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pic>
        <p:nvPicPr>
          <p:cNvPr id="97" name="Picture 4" descr="D:\C3X\프로젝트\SK Broadband\2020 Soundbox STB\LED 정의 0623\KakaoTalk_20200629_152407143.png"/>
          <p:cNvPicPr>
            <a:picLocks noChangeAspect="1" noChangeArrowheads="1"/>
          </p:cNvPicPr>
          <p:nvPr/>
        </p:nvPicPr>
        <p:blipFill rotWithShape="1">
          <a:blip r:embed="rId3">
            <a:extLst>
              <a:ext uri="{28A0092B-C50C-407E-A947-70E740481C1C}">
                <a14:useLocalDpi xmlns:a14="http://schemas.microsoft.com/office/drawing/2010/main" val="0"/>
              </a:ext>
            </a:extLst>
          </a:blip>
          <a:srcRect l="31939" t="54251" r="60235" b="37090"/>
          <a:stretch/>
        </p:blipFill>
        <p:spPr bwMode="auto">
          <a:xfrm>
            <a:off x="418034" y="1088787"/>
            <a:ext cx="1679389" cy="929996"/>
          </a:xfrm>
          <a:prstGeom prst="rect">
            <a:avLst/>
          </a:prstGeom>
          <a:noFill/>
          <a:extLst>
            <a:ext uri="{909E8E84-426E-40DD-AFC4-6F175D3DCCD1}">
              <a14:hiddenFill xmlns:a14="http://schemas.microsoft.com/office/drawing/2010/main">
                <a:solidFill>
                  <a:srgbClr val="FFFFFF"/>
                </a:solidFill>
              </a14:hiddenFill>
            </a:ext>
          </a:extLst>
        </p:spPr>
      </p:pic>
      <p:sp>
        <p:nvSpPr>
          <p:cNvPr id="99" name="타원 98"/>
          <p:cNvSpPr/>
          <p:nvPr/>
        </p:nvSpPr>
        <p:spPr>
          <a:xfrm>
            <a:off x="1172051" y="1472750"/>
            <a:ext cx="162071" cy="162069"/>
          </a:xfrm>
          <a:prstGeom prst="ellipse">
            <a:avLst/>
          </a:prstGeom>
          <a:solidFill>
            <a:srgbClr val="FFFFFF">
              <a:alpha val="89804"/>
            </a:srgb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4" name="TextBox 103"/>
          <p:cNvSpPr txBox="1"/>
          <p:nvPr/>
        </p:nvSpPr>
        <p:spPr>
          <a:xfrm>
            <a:off x="384797" y="5424399"/>
            <a:ext cx="1846931" cy="688778"/>
          </a:xfrm>
          <a:prstGeom prst="rect">
            <a:avLst/>
          </a:prstGeom>
          <a:noFill/>
        </p:spPr>
        <p:txBody>
          <a:bodyPr wrap="square">
            <a:spAutoFit/>
          </a:bodyPr>
          <a:lstStyle/>
          <a:p>
            <a:pPr fontAlgn="base">
              <a:lnSpc>
                <a:spcPct val="150000"/>
              </a:lnSpc>
              <a:spcBef>
                <a:spcPct val="0"/>
              </a:spcBef>
              <a:spcAft>
                <a:spcPct val="0"/>
              </a:spcAft>
              <a:defRPr/>
            </a:pPr>
            <a:r>
              <a:rPr lang="en-US" altLang="ko-KR" sz="900" b="1" dirty="0">
                <a:latin typeface="+mj-ea"/>
                <a:ea typeface="+mj-ea"/>
              </a:rPr>
              <a:t>* Get the same as possible with Google Home mini
</a:t>
            </a:r>
            <a:endParaRPr lang="ko-KR" altLang="en-US" sz="900" b="1" dirty="0">
              <a:latin typeface="+mj-ea"/>
              <a:ea typeface="+mj-ea"/>
            </a:endParaRPr>
          </a:p>
        </p:txBody>
      </p:sp>
      <p:sp>
        <p:nvSpPr>
          <p:cNvPr id="105" name="제목 1"/>
          <p:cNvSpPr txBox="1">
            <a:spLocks/>
          </p:cNvSpPr>
          <p:nvPr/>
        </p:nvSpPr>
        <p:spPr>
          <a:xfrm>
            <a:off x="318647" y="2379063"/>
            <a:ext cx="3018719" cy="374468"/>
          </a:xfrm>
          <a:prstGeom prst="rect">
            <a:avLst/>
          </a:prstGeom>
        </p:spPr>
        <p:txBody>
          <a:bodyPr vert="horz" lIns="91440" tIns="45720" rIns="91440" bIns="45720" rtlCol="0" anchor="ctr" anchorCtr="0">
            <a:noAutofit/>
          </a:bodyPr>
          <a:lstStyle>
            <a:defPPr>
              <a:defRPr lang="ko-KR"/>
            </a:defPPr>
            <a:lvl1pPr defTabSz="946587">
              <a:lnSpc>
                <a:spcPct val="90000"/>
              </a:lnSpc>
              <a:spcBef>
                <a:spcPct val="0"/>
              </a:spcBef>
              <a:buNone/>
              <a:defRPr sz="1200" b="1">
                <a:latin typeface="+mn-ea"/>
                <a:cs typeface="+mj-cs"/>
              </a:defRPr>
            </a:lvl1pPr>
          </a:lstStyle>
          <a:p>
            <a:r>
              <a:rPr lang="en-US" altLang="ko-KR" dirty="0">
                <a:latin typeface="Helvetica" panose="020B0604020202020204" pitchFamily="34" charset="0"/>
                <a:cs typeface="Helvetica" panose="020B0604020202020204" pitchFamily="34" charset="0"/>
              </a:rPr>
              <a:t>3) Sound field</a:t>
            </a:r>
            <a:r>
              <a:rPr lang="ko-KR" altLang="en-US" dirty="0">
                <a:latin typeface="Helvetica" panose="020B0604020202020204" pitchFamily="34" charset="0"/>
                <a:cs typeface="Helvetica" panose="020B0604020202020204" pitchFamily="34" charset="0"/>
              </a:rPr>
              <a:t> </a:t>
            </a:r>
            <a:r>
              <a:rPr lang="en-US" altLang="ko-KR" dirty="0">
                <a:latin typeface="Helvetica" panose="020B0604020202020204" pitchFamily="34" charset="0"/>
                <a:cs typeface="Helvetica" panose="020B0604020202020204" pitchFamily="34" charset="0"/>
              </a:rPr>
              <a:t>LED</a:t>
            </a:r>
            <a:endParaRPr lang="ko-KR" altLang="en-US" dirty="0">
              <a:latin typeface="Helvetica" panose="020B0604020202020204" pitchFamily="34" charset="0"/>
              <a:cs typeface="Helvetica" panose="020B0604020202020204" pitchFamily="34" charset="0"/>
            </a:endParaRPr>
          </a:p>
        </p:txBody>
      </p:sp>
      <p:sp>
        <p:nvSpPr>
          <p:cNvPr id="106" name="TextBox 105"/>
          <p:cNvSpPr txBox="1"/>
          <p:nvPr/>
        </p:nvSpPr>
        <p:spPr>
          <a:xfrm>
            <a:off x="2384510" y="2709289"/>
            <a:ext cx="2922128" cy="524246"/>
          </a:xfrm>
          <a:prstGeom prst="rect">
            <a:avLst/>
          </a:prstGeom>
          <a:noFill/>
        </p:spPr>
        <p:txBody>
          <a:bodyPr wrap="square">
            <a:spAutoFit/>
          </a:bodyPr>
          <a:lstStyle/>
          <a:p>
            <a:pPr indent="-171450" fontAlgn="base">
              <a:lnSpc>
                <a:spcPct val="150000"/>
              </a:lnSpc>
              <a:spcBef>
                <a:spcPct val="0"/>
              </a:spcBef>
              <a:spcAft>
                <a:spcPct val="0"/>
              </a:spcAft>
              <a:buFontTx/>
              <a:buChar char="-"/>
              <a:defRPr/>
            </a:pPr>
            <a:r>
              <a:rPr lang="en-US" altLang="ko-KR" sz="1000" dirty="0">
                <a:latin typeface="+mj-ea"/>
                <a:ea typeface="+mj-ea"/>
              </a:rPr>
              <a:t>RGB Color</a:t>
            </a:r>
            <a:r>
              <a:rPr lang="ko-KR" altLang="en-US" sz="1000" dirty="0">
                <a:latin typeface="+mj-ea"/>
                <a:ea typeface="+mj-ea"/>
              </a:rPr>
              <a:t> </a:t>
            </a:r>
            <a:r>
              <a:rPr lang="en-US" altLang="ko-KR" sz="1000" dirty="0">
                <a:latin typeface="+mj-ea"/>
                <a:ea typeface="+mj-ea"/>
              </a:rPr>
              <a:t>2ea LED </a:t>
            </a:r>
          </a:p>
          <a:p>
            <a:pPr indent="-171450" fontAlgn="base">
              <a:lnSpc>
                <a:spcPct val="150000"/>
              </a:lnSpc>
              <a:spcBef>
                <a:spcPct val="0"/>
              </a:spcBef>
              <a:spcAft>
                <a:spcPct val="0"/>
              </a:spcAft>
              <a:buFontTx/>
              <a:buChar char="-"/>
              <a:defRPr/>
            </a:pPr>
            <a:r>
              <a:rPr lang="en-US" altLang="ko-KR" sz="1000" dirty="0">
                <a:latin typeface="+mj-ea"/>
                <a:ea typeface="+mj-ea"/>
              </a:rPr>
              <a:t>Place on left and right side</a:t>
            </a:r>
          </a:p>
        </p:txBody>
      </p:sp>
      <p:pic>
        <p:nvPicPr>
          <p:cNvPr id="107" name="그림 106"/>
          <p:cNvPicPr>
            <a:picLocks noChangeAspect="1"/>
          </p:cNvPicPr>
          <p:nvPr/>
        </p:nvPicPr>
        <p:blipFill rotWithShape="1">
          <a:blip r:embed="rId4"/>
          <a:srcRect l="4556" t="29503" r="9207" b="36657"/>
          <a:stretch/>
        </p:blipFill>
        <p:spPr>
          <a:xfrm>
            <a:off x="416816" y="2820576"/>
            <a:ext cx="1680607" cy="913312"/>
          </a:xfrm>
          <a:prstGeom prst="rect">
            <a:avLst/>
          </a:prstGeom>
        </p:spPr>
      </p:pic>
      <p:grpSp>
        <p:nvGrpSpPr>
          <p:cNvPr id="4" name="그룹 3"/>
          <p:cNvGrpSpPr/>
          <p:nvPr/>
        </p:nvGrpSpPr>
        <p:grpSpPr>
          <a:xfrm>
            <a:off x="5181600" y="1066449"/>
            <a:ext cx="7704900" cy="3117143"/>
            <a:chOff x="-1277404" y="1295856"/>
            <a:chExt cx="7704900" cy="3117143"/>
          </a:xfrm>
        </p:grpSpPr>
        <p:sp>
          <p:nvSpPr>
            <p:cNvPr id="42" name="모서리가 둥근 직사각형 41"/>
            <p:cNvSpPr/>
            <p:nvPr/>
          </p:nvSpPr>
          <p:spPr>
            <a:xfrm rot="10800000">
              <a:off x="549160" y="1563071"/>
              <a:ext cx="3417870" cy="192772"/>
            </a:xfrm>
            <a:prstGeom prst="roundRect">
              <a:avLst>
                <a:gd name="adj" fmla="val 50000"/>
              </a:avLst>
            </a:prstGeom>
            <a:gradFill>
              <a:gsLst>
                <a:gs pos="1667">
                  <a:schemeClr val="bg1"/>
                </a:gs>
                <a:gs pos="10000">
                  <a:srgbClr val="07E9BD"/>
                </a:gs>
                <a:gs pos="100000">
                  <a:schemeClr val="bg1"/>
                </a:gs>
                <a:gs pos="90000">
                  <a:srgbClr val="2273FF"/>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3" name="TextBox 42"/>
            <p:cNvSpPr txBox="1"/>
            <p:nvPr/>
          </p:nvSpPr>
          <p:spPr bwMode="auto">
            <a:xfrm>
              <a:off x="1411746" y="1295856"/>
              <a:ext cx="1850950" cy="215444"/>
            </a:xfrm>
            <a:prstGeom prst="rect">
              <a:avLst/>
            </a:prstGeom>
            <a:noFill/>
          </p:spPr>
          <p:txBody>
            <a:bodyPr wrap="square">
              <a:spAutoFit/>
            </a:bodyPr>
            <a:lstStyle/>
            <a:p>
              <a:pPr algn="ctr">
                <a:defRPr/>
              </a:pPr>
              <a:r>
                <a:rPr lang="en-US" altLang="ko-KR" sz="800" dirty="0">
                  <a:latin typeface="+mn-ea"/>
                  <a:ea typeface="+mn-ea"/>
                </a:rPr>
                <a:t>150mm (</a:t>
              </a:r>
              <a:r>
                <a:rPr lang="en-US" altLang="ko-KR" sz="800">
                  <a:latin typeface="+mn-ea"/>
                </a:rPr>
                <a:t>Minimum 145mm</a:t>
              </a:r>
              <a:r>
                <a:rPr lang="en-US" altLang="ko-KR" sz="800">
                  <a:latin typeface="+mn-ea"/>
                  <a:ea typeface="+mn-ea"/>
                </a:rPr>
                <a:t>)</a:t>
              </a:r>
              <a:endParaRPr lang="ko-KR" altLang="en-US" sz="800" dirty="0">
                <a:latin typeface="+mn-ea"/>
                <a:ea typeface="+mn-ea"/>
              </a:endParaRPr>
            </a:p>
          </p:txBody>
        </p:sp>
        <p:sp>
          <p:nvSpPr>
            <p:cNvPr id="44" name="TextBox 43"/>
            <p:cNvSpPr txBox="1"/>
            <p:nvPr/>
          </p:nvSpPr>
          <p:spPr bwMode="auto">
            <a:xfrm>
              <a:off x="4061835" y="1551735"/>
              <a:ext cx="420308" cy="215444"/>
            </a:xfrm>
            <a:prstGeom prst="rect">
              <a:avLst/>
            </a:prstGeom>
            <a:noFill/>
          </p:spPr>
          <p:txBody>
            <a:bodyPr wrap="none">
              <a:spAutoFit/>
            </a:bodyPr>
            <a:lstStyle/>
            <a:p>
              <a:pPr>
                <a:defRPr/>
              </a:pPr>
              <a:r>
                <a:rPr lang="en-US" altLang="ko-KR" sz="800">
                  <a:latin typeface="+mn-ea"/>
                  <a:ea typeface="+mn-ea"/>
                </a:rPr>
                <a:t>2mm</a:t>
              </a:r>
              <a:endParaRPr lang="ko-KR" altLang="en-US" sz="800" dirty="0">
                <a:latin typeface="+mn-ea"/>
                <a:ea typeface="+mn-ea"/>
              </a:endParaRPr>
            </a:p>
          </p:txBody>
        </p:sp>
        <p:cxnSp>
          <p:nvCxnSpPr>
            <p:cNvPr id="45" name="직선 연결선 172"/>
            <p:cNvCxnSpPr/>
            <p:nvPr/>
          </p:nvCxnSpPr>
          <p:spPr>
            <a:xfrm>
              <a:off x="609554" y="1508900"/>
              <a:ext cx="3297082" cy="0"/>
            </a:xfrm>
            <a:prstGeom prst="line">
              <a:avLst/>
            </a:prstGeom>
            <a:ln w="9525">
              <a:solidFill>
                <a:srgbClr val="FF0000"/>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46" name="직선 연결선 173"/>
            <p:cNvCxnSpPr/>
            <p:nvPr/>
          </p:nvCxnSpPr>
          <p:spPr>
            <a:xfrm>
              <a:off x="3970593" y="1578560"/>
              <a:ext cx="0" cy="161795"/>
            </a:xfrm>
            <a:prstGeom prst="line">
              <a:avLst/>
            </a:prstGeom>
            <a:ln w="9525">
              <a:solidFill>
                <a:srgbClr val="FF0000"/>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48" name="직사각형 47"/>
            <p:cNvSpPr/>
            <p:nvPr/>
          </p:nvSpPr>
          <p:spPr>
            <a:xfrm>
              <a:off x="2994599" y="2211532"/>
              <a:ext cx="45719" cy="52938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9" name="직사각형 48"/>
            <p:cNvSpPr/>
            <p:nvPr/>
          </p:nvSpPr>
          <p:spPr>
            <a:xfrm>
              <a:off x="3356258" y="2373275"/>
              <a:ext cx="128817" cy="205903"/>
            </a:xfrm>
            <a:prstGeom prst="rect">
              <a:avLst/>
            </a:prstGeom>
            <a:solidFill>
              <a:srgbClr val="009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0" name="TextBox 49"/>
            <p:cNvSpPr txBox="1"/>
            <p:nvPr/>
          </p:nvSpPr>
          <p:spPr bwMode="auto">
            <a:xfrm>
              <a:off x="2349813" y="2335170"/>
              <a:ext cx="494046" cy="261610"/>
            </a:xfrm>
            <a:prstGeom prst="rect">
              <a:avLst/>
            </a:prstGeom>
            <a:noFill/>
          </p:spPr>
          <p:txBody>
            <a:bodyPr wrap="none">
              <a:spAutoFit/>
            </a:bodyPr>
            <a:lstStyle/>
            <a:p>
              <a:pPr>
                <a:defRPr/>
              </a:pPr>
              <a:r>
                <a:rPr lang="en-US" altLang="ko-KR" sz="1100">
                  <a:latin typeface="+mn-ea"/>
                </a:rPr>
                <a:t>front</a:t>
              </a:r>
              <a:endParaRPr lang="ko-KR" altLang="en-US" sz="1100" dirty="0">
                <a:latin typeface="+mn-ea"/>
              </a:endParaRPr>
            </a:p>
          </p:txBody>
        </p:sp>
        <p:sp>
          <p:nvSpPr>
            <p:cNvPr id="51" name="타원 50"/>
            <p:cNvSpPr/>
            <p:nvPr/>
          </p:nvSpPr>
          <p:spPr>
            <a:xfrm>
              <a:off x="2942016" y="2037053"/>
              <a:ext cx="144015" cy="14401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50">
                  <a:latin typeface="+mj-ea"/>
                  <a:ea typeface="+mj-ea"/>
                </a:rPr>
                <a:t>1</a:t>
              </a:r>
              <a:endParaRPr lang="ko-KR" altLang="en-US" sz="1050">
                <a:latin typeface="+mj-ea"/>
                <a:ea typeface="+mj-ea"/>
              </a:endParaRPr>
            </a:p>
          </p:txBody>
        </p:sp>
        <p:sp>
          <p:nvSpPr>
            <p:cNvPr id="52" name="타원 51"/>
            <p:cNvSpPr/>
            <p:nvPr/>
          </p:nvSpPr>
          <p:spPr>
            <a:xfrm>
              <a:off x="3148013" y="2037053"/>
              <a:ext cx="144015" cy="144015"/>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50">
                  <a:solidFill>
                    <a:schemeClr val="bg1">
                      <a:lumMod val="50000"/>
                    </a:schemeClr>
                  </a:solidFill>
                  <a:latin typeface="+mj-ea"/>
                  <a:ea typeface="+mj-ea"/>
                </a:rPr>
                <a:t>2</a:t>
              </a:r>
              <a:endParaRPr lang="ko-KR" altLang="en-US" sz="1050">
                <a:solidFill>
                  <a:schemeClr val="bg1">
                    <a:lumMod val="50000"/>
                  </a:schemeClr>
                </a:solidFill>
                <a:latin typeface="+mj-ea"/>
                <a:ea typeface="+mj-ea"/>
              </a:endParaRPr>
            </a:p>
          </p:txBody>
        </p:sp>
        <p:sp>
          <p:nvSpPr>
            <p:cNvPr id="53" name="타원 52"/>
            <p:cNvSpPr/>
            <p:nvPr/>
          </p:nvSpPr>
          <p:spPr>
            <a:xfrm>
              <a:off x="3354009" y="2037053"/>
              <a:ext cx="144015" cy="144015"/>
            </a:xfrm>
            <a:prstGeom prst="ellipse">
              <a:avLst/>
            </a:prstGeom>
            <a:solidFill>
              <a:srgbClr val="009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50">
                  <a:latin typeface="+mj-ea"/>
                  <a:ea typeface="+mj-ea"/>
                </a:rPr>
                <a:t>3</a:t>
              </a:r>
              <a:endParaRPr lang="ko-KR" altLang="en-US" sz="1050">
                <a:latin typeface="+mj-ea"/>
                <a:ea typeface="+mj-ea"/>
              </a:endParaRPr>
            </a:p>
          </p:txBody>
        </p:sp>
        <p:sp>
          <p:nvSpPr>
            <p:cNvPr id="54" name="이등변 삼각형 181"/>
            <p:cNvSpPr/>
            <p:nvPr/>
          </p:nvSpPr>
          <p:spPr>
            <a:xfrm rot="5400000">
              <a:off x="2655278" y="1915283"/>
              <a:ext cx="509846" cy="1121887"/>
            </a:xfrm>
            <a:prstGeom prst="triangle">
              <a:avLst/>
            </a:prstGeom>
            <a:gradFill>
              <a:gsLst>
                <a:gs pos="0">
                  <a:srgbClr val="009DFF">
                    <a:alpha val="50000"/>
                  </a:srgbClr>
                </a:gs>
                <a:gs pos="100000">
                  <a:srgbClr val="009D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5" name="직사각형 54"/>
            <p:cNvSpPr/>
            <p:nvPr/>
          </p:nvSpPr>
          <p:spPr>
            <a:xfrm>
              <a:off x="3133879" y="2373275"/>
              <a:ext cx="128817" cy="205903"/>
            </a:xfrm>
            <a:prstGeom prst="rect">
              <a:avLst/>
            </a:prstGeom>
            <a:solidFill>
              <a:srgbClr val="FFFFFF">
                <a:alpha val="67059"/>
              </a:srgb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56" name="TextBox 55"/>
            <p:cNvSpPr txBox="1"/>
            <p:nvPr/>
          </p:nvSpPr>
          <p:spPr>
            <a:xfrm>
              <a:off x="3341831" y="3227953"/>
              <a:ext cx="628241" cy="271869"/>
            </a:xfrm>
            <a:prstGeom prst="rect">
              <a:avLst/>
            </a:prstGeom>
            <a:noFill/>
          </p:spPr>
          <p:txBody>
            <a:bodyPr wrap="square">
              <a:spAutoFit/>
            </a:bodyPr>
            <a:lstStyle/>
            <a:p>
              <a:pPr fontAlgn="base">
                <a:lnSpc>
                  <a:spcPts val="1380"/>
                </a:lnSpc>
                <a:spcBef>
                  <a:spcPct val="0"/>
                </a:spcBef>
                <a:spcAft>
                  <a:spcPct val="0"/>
                </a:spcAft>
                <a:defRPr/>
              </a:pPr>
              <a:r>
                <a:rPr lang="en-US" altLang="ko-KR" sz="1000" b="1">
                  <a:latin typeface="+mj-ea"/>
                  <a:ea typeface="+mj-ea"/>
                </a:rPr>
                <a:t>LED</a:t>
              </a:r>
              <a:endParaRPr lang="ko-KR" altLang="en-US" sz="1000" b="1" dirty="0">
                <a:latin typeface="+mj-ea"/>
                <a:ea typeface="+mj-ea"/>
              </a:endParaRPr>
            </a:p>
          </p:txBody>
        </p:sp>
        <p:cxnSp>
          <p:nvCxnSpPr>
            <p:cNvPr id="57" name="직선 연결선 184"/>
            <p:cNvCxnSpPr/>
            <p:nvPr/>
          </p:nvCxnSpPr>
          <p:spPr>
            <a:xfrm>
              <a:off x="2756696" y="3188697"/>
              <a:ext cx="754367" cy="0"/>
            </a:xfrm>
            <a:prstGeom prst="line">
              <a:avLst/>
            </a:prstGeom>
          </p:spPr>
          <p:style>
            <a:lnRef idx="1">
              <a:schemeClr val="accent1"/>
            </a:lnRef>
            <a:fillRef idx="0">
              <a:schemeClr val="accent1"/>
            </a:fillRef>
            <a:effectRef idx="0">
              <a:schemeClr val="accent1"/>
            </a:effectRef>
            <a:fontRef idx="minor">
              <a:schemeClr val="tx1"/>
            </a:fontRef>
          </p:style>
        </p:cxnSp>
        <p:sp>
          <p:nvSpPr>
            <p:cNvPr id="58" name="타원 57"/>
            <p:cNvSpPr/>
            <p:nvPr/>
          </p:nvSpPr>
          <p:spPr>
            <a:xfrm>
              <a:off x="3511063" y="3113665"/>
              <a:ext cx="144015" cy="144015"/>
            </a:xfrm>
            <a:prstGeom prst="ellipse">
              <a:avLst/>
            </a:prstGeom>
            <a:solidFill>
              <a:srgbClr val="009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50">
                  <a:latin typeface="+mj-ea"/>
                  <a:ea typeface="+mj-ea"/>
                </a:rPr>
                <a:t>3</a:t>
              </a:r>
              <a:endParaRPr lang="ko-KR" altLang="en-US" sz="1050">
                <a:latin typeface="+mj-ea"/>
                <a:ea typeface="+mj-ea"/>
              </a:endParaRPr>
            </a:p>
          </p:txBody>
        </p:sp>
        <p:pic>
          <p:nvPicPr>
            <p:cNvPr id="5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8893" y="2868526"/>
              <a:ext cx="6737350" cy="274637"/>
            </a:xfrm>
            <a:prstGeom prst="rect">
              <a:avLst/>
            </a:prstGeom>
            <a:noFill/>
            <a:ln>
              <a:noFill/>
            </a:ln>
            <a:effectLst/>
            <a:scene3d>
              <a:camera prst="isometricOffAxis1Left"/>
              <a:lightRig rig="threePt" dir="t"/>
            </a:scene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0" name="모서리가 둥근 직사각형 59"/>
            <p:cNvSpPr/>
            <p:nvPr/>
          </p:nvSpPr>
          <p:spPr>
            <a:xfrm>
              <a:off x="-1083892" y="2920162"/>
              <a:ext cx="6939280" cy="279136"/>
            </a:xfrm>
            <a:prstGeom prst="roundRect">
              <a:avLst>
                <a:gd name="adj" fmla="val 50000"/>
              </a:avLst>
            </a:prstGeom>
            <a:solidFill>
              <a:srgbClr val="FFFFFF">
                <a:alpha val="67059"/>
              </a:srgbClr>
            </a:solidFill>
            <a:ln>
              <a:solidFill>
                <a:srgbClr val="92D050"/>
              </a:solidFill>
            </a:ln>
            <a:scene3d>
              <a:camera prst="isometricOffAxis1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1" name="그룹 60"/>
            <p:cNvGrpSpPr/>
            <p:nvPr/>
          </p:nvGrpSpPr>
          <p:grpSpPr>
            <a:xfrm>
              <a:off x="507828" y="3194799"/>
              <a:ext cx="1124027" cy="436592"/>
              <a:chOff x="6397351" y="2913318"/>
              <a:chExt cx="1124027" cy="436592"/>
            </a:xfrm>
          </p:grpSpPr>
          <p:cxnSp>
            <p:nvCxnSpPr>
              <p:cNvPr id="62" name="직선 연결선 190"/>
              <p:cNvCxnSpPr/>
              <p:nvPr/>
            </p:nvCxnSpPr>
            <p:spPr>
              <a:xfrm>
                <a:off x="6807944" y="2985326"/>
                <a:ext cx="507256"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3" name="타원 62"/>
              <p:cNvSpPr/>
              <p:nvPr/>
            </p:nvSpPr>
            <p:spPr>
              <a:xfrm>
                <a:off x="6672845" y="2913318"/>
                <a:ext cx="144015" cy="14401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50">
                    <a:latin typeface="+mj-ea"/>
                    <a:ea typeface="+mj-ea"/>
                  </a:rPr>
                  <a:t>1</a:t>
                </a:r>
                <a:endParaRPr lang="ko-KR" altLang="en-US" sz="1050">
                  <a:latin typeface="+mj-ea"/>
                  <a:ea typeface="+mj-ea"/>
                </a:endParaRPr>
              </a:p>
            </p:txBody>
          </p:sp>
          <p:sp>
            <p:nvSpPr>
              <p:cNvPr id="64" name="TextBox 63"/>
              <p:cNvSpPr txBox="1"/>
              <p:nvPr/>
            </p:nvSpPr>
            <p:spPr>
              <a:xfrm>
                <a:off x="6397351" y="3078041"/>
                <a:ext cx="1124027" cy="271869"/>
              </a:xfrm>
              <a:prstGeom prst="rect">
                <a:avLst/>
              </a:prstGeom>
              <a:noFill/>
            </p:spPr>
            <p:txBody>
              <a:bodyPr wrap="square">
                <a:spAutoFit/>
              </a:bodyPr>
              <a:lstStyle/>
              <a:p>
                <a:pPr fontAlgn="base">
                  <a:lnSpc>
                    <a:spcPts val="1380"/>
                  </a:lnSpc>
                  <a:spcBef>
                    <a:spcPct val="0"/>
                  </a:spcBef>
                  <a:spcAft>
                    <a:spcPct val="0"/>
                  </a:spcAft>
                  <a:defRPr/>
                </a:pPr>
                <a:r>
                  <a:rPr lang="ko-KR" altLang="en-US" sz="1000" b="1">
                    <a:latin typeface="+mj-ea"/>
                    <a:ea typeface="+mj-ea"/>
                  </a:rPr>
                  <a:t>스피커 패브릭</a:t>
                </a:r>
                <a:endParaRPr lang="en-US" altLang="ko-KR" sz="1000" b="1">
                  <a:latin typeface="+mj-ea"/>
                  <a:ea typeface="+mj-ea"/>
                </a:endParaRPr>
              </a:p>
            </p:txBody>
          </p:sp>
        </p:grpSp>
        <p:cxnSp>
          <p:nvCxnSpPr>
            <p:cNvPr id="65" name="직선 연결선 193"/>
            <p:cNvCxnSpPr/>
            <p:nvPr/>
          </p:nvCxnSpPr>
          <p:spPr>
            <a:xfrm>
              <a:off x="2112522" y="4005872"/>
              <a:ext cx="1371600" cy="0"/>
            </a:xfrm>
            <a:prstGeom prst="line">
              <a:avLst/>
            </a:prstGeom>
            <a:ln w="9525">
              <a:solidFill>
                <a:srgbClr val="92D050"/>
              </a:solidFill>
            </a:ln>
          </p:spPr>
          <p:style>
            <a:lnRef idx="1">
              <a:schemeClr val="accent1"/>
            </a:lnRef>
            <a:fillRef idx="0">
              <a:schemeClr val="accent1"/>
            </a:fillRef>
            <a:effectRef idx="0">
              <a:schemeClr val="accent1"/>
            </a:effectRef>
            <a:fontRef idx="minor">
              <a:schemeClr val="tx1"/>
            </a:fontRef>
          </p:style>
        </p:cxnSp>
        <p:sp>
          <p:nvSpPr>
            <p:cNvPr id="66" name="타원 65"/>
            <p:cNvSpPr/>
            <p:nvPr/>
          </p:nvSpPr>
          <p:spPr>
            <a:xfrm>
              <a:off x="1944125" y="3933864"/>
              <a:ext cx="144015" cy="144015"/>
            </a:xfrm>
            <a:prstGeom prst="ellipse">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50">
                  <a:solidFill>
                    <a:schemeClr val="bg1">
                      <a:lumMod val="50000"/>
                    </a:schemeClr>
                  </a:solidFill>
                  <a:latin typeface="+mj-ea"/>
                  <a:ea typeface="+mj-ea"/>
                </a:rPr>
                <a:t>2</a:t>
              </a:r>
              <a:endParaRPr lang="ko-KR" altLang="en-US" sz="1050">
                <a:solidFill>
                  <a:schemeClr val="bg1">
                    <a:lumMod val="50000"/>
                  </a:schemeClr>
                </a:solidFill>
                <a:latin typeface="+mj-ea"/>
                <a:ea typeface="+mj-ea"/>
              </a:endParaRPr>
            </a:p>
          </p:txBody>
        </p:sp>
        <p:sp>
          <p:nvSpPr>
            <p:cNvPr id="67" name="TextBox 66"/>
            <p:cNvSpPr txBox="1"/>
            <p:nvPr/>
          </p:nvSpPr>
          <p:spPr>
            <a:xfrm>
              <a:off x="1950770" y="4158057"/>
              <a:ext cx="1124027" cy="254942"/>
            </a:xfrm>
            <a:prstGeom prst="rect">
              <a:avLst/>
            </a:prstGeom>
            <a:noFill/>
          </p:spPr>
          <p:txBody>
            <a:bodyPr wrap="square">
              <a:spAutoFit/>
            </a:bodyPr>
            <a:lstStyle/>
            <a:p>
              <a:pPr fontAlgn="base">
                <a:lnSpc>
                  <a:spcPts val="1380"/>
                </a:lnSpc>
                <a:spcBef>
                  <a:spcPct val="0"/>
                </a:spcBef>
                <a:spcAft>
                  <a:spcPct val="0"/>
                </a:spcAft>
                <a:defRPr/>
              </a:pPr>
              <a:r>
                <a:rPr lang="ko-KR" altLang="en-US" sz="1000" b="1">
                  <a:latin typeface="+mj-ea"/>
                  <a:ea typeface="+mj-ea"/>
                </a:rPr>
                <a:t>확산판</a:t>
              </a:r>
              <a:endParaRPr lang="en-US" altLang="ko-KR" sz="1000" b="1">
                <a:latin typeface="+mj-ea"/>
                <a:ea typeface="+mj-ea"/>
              </a:endParaRPr>
            </a:p>
          </p:txBody>
        </p:sp>
        <p:sp>
          <p:nvSpPr>
            <p:cNvPr id="108" name="직사각형 107"/>
            <p:cNvSpPr/>
            <p:nvPr/>
          </p:nvSpPr>
          <p:spPr>
            <a:xfrm>
              <a:off x="-1277404" y="3122790"/>
              <a:ext cx="7704900" cy="1059994"/>
            </a:xfrm>
            <a:prstGeom prst="rect">
              <a:avLst/>
            </a:prstGeom>
            <a:solidFill>
              <a:srgbClr val="000000">
                <a:alpha val="14118"/>
              </a:srgbClr>
            </a:solidFill>
            <a:ln>
              <a:noFill/>
            </a:ln>
            <a:scene3d>
              <a:camera prst="isometricOffAxis1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pic>
        <p:nvPicPr>
          <p:cNvPr id="5" name="그림 4"/>
          <p:cNvPicPr>
            <a:picLocks noChangeAspect="1"/>
          </p:cNvPicPr>
          <p:nvPr/>
        </p:nvPicPr>
        <p:blipFill>
          <a:blip r:embed="rId6"/>
          <a:stretch>
            <a:fillRect/>
          </a:stretch>
        </p:blipFill>
        <p:spPr>
          <a:xfrm>
            <a:off x="6925472" y="6257480"/>
            <a:ext cx="3583253" cy="298604"/>
          </a:xfrm>
          <a:prstGeom prst="rect">
            <a:avLst/>
          </a:prstGeom>
        </p:spPr>
      </p:pic>
    </p:spTree>
    <p:extLst>
      <p:ext uri="{BB962C8B-B14F-4D97-AF65-F5344CB8AC3E}">
        <p14:creationId xmlns:p14="http://schemas.microsoft.com/office/powerpoint/2010/main" val="1962323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p:txBody>
          <a:bodyPr/>
          <a:lstStyle/>
          <a:p>
            <a:r>
              <a:rPr lang="en-US" altLang="ko-KR" dirty="0"/>
              <a:t>2. Indicator LED</a:t>
            </a:r>
            <a:endParaRPr lang="ko-KR" altLang="en-US" dirty="0"/>
          </a:p>
        </p:txBody>
      </p:sp>
    </p:spTree>
    <p:extLst>
      <p:ext uri="{BB962C8B-B14F-4D97-AF65-F5344CB8AC3E}">
        <p14:creationId xmlns:p14="http://schemas.microsoft.com/office/powerpoint/2010/main" val="7923828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p:cNvSpPr>
            <a:spLocks noGrp="1"/>
          </p:cNvSpPr>
          <p:nvPr>
            <p:ph type="body" sz="quarter" idx="10"/>
          </p:nvPr>
        </p:nvSpPr>
        <p:spPr>
          <a:xfrm>
            <a:off x="262960" y="209539"/>
            <a:ext cx="8368192" cy="259534"/>
          </a:xfrm>
        </p:spPr>
        <p:txBody>
          <a:bodyPr/>
          <a:lstStyle/>
          <a:p>
            <a:r>
              <a:rPr lang="en-US" altLang="ko-KR" dirty="0"/>
              <a:t>2.1 Indicator LED </a:t>
            </a:r>
            <a:r>
              <a:rPr lang="mr-IN" altLang="ko-KR" dirty="0"/>
              <a:t>–</a:t>
            </a:r>
            <a:r>
              <a:rPr lang="en-US" altLang="ko-KR" dirty="0"/>
              <a:t> Defining interactions</a:t>
            </a:r>
            <a:r>
              <a:rPr lang="ko-KR" altLang="en-US" dirty="0"/>
              <a:t> </a:t>
            </a:r>
          </a:p>
        </p:txBody>
      </p:sp>
      <p:sp>
        <p:nvSpPr>
          <p:cNvPr id="2" name="슬라이드 번호 개체 틀 1"/>
          <p:cNvSpPr>
            <a:spLocks noGrp="1"/>
          </p:cNvSpPr>
          <p:nvPr>
            <p:ph type="sldNum" sz="quarter" idx="4"/>
          </p:nvPr>
        </p:nvSpPr>
        <p:spPr/>
        <p:txBody>
          <a:bodyPr/>
          <a:lstStyle/>
          <a:p>
            <a:fld id="{B0F99801-E825-42EB-95E3-E664BF29AFB4}" type="slidenum">
              <a:rPr lang="ko-KR" altLang="en-US" smtClean="0"/>
              <a:pPr/>
              <a:t>10</a:t>
            </a:fld>
            <a:endParaRPr lang="ko-KR" altLang="en-US"/>
          </a:p>
        </p:txBody>
      </p:sp>
      <p:graphicFrame>
        <p:nvGraphicFramePr>
          <p:cNvPr id="40" name="표 39"/>
          <p:cNvGraphicFramePr>
            <a:graphicFrameLocks noGrp="1"/>
          </p:cNvGraphicFramePr>
          <p:nvPr>
            <p:extLst>
              <p:ext uri="{D42A27DB-BD31-4B8C-83A1-F6EECF244321}">
                <p14:modId xmlns:p14="http://schemas.microsoft.com/office/powerpoint/2010/main" val="1680740179"/>
              </p:ext>
            </p:extLst>
          </p:nvPr>
        </p:nvGraphicFramePr>
        <p:xfrm>
          <a:off x="543248" y="2209800"/>
          <a:ext cx="9933166" cy="3802581"/>
        </p:xfrm>
        <a:graphic>
          <a:graphicData uri="http://schemas.openxmlformats.org/drawingml/2006/table">
            <a:tbl>
              <a:tblPr>
                <a:tableStyleId>{5C22544A-7EE6-4342-B048-85BDC9FD1C3A}</a:tableStyleId>
              </a:tblPr>
              <a:tblGrid>
                <a:gridCol w="444748">
                  <a:extLst>
                    <a:ext uri="{9D8B030D-6E8A-4147-A177-3AD203B41FA5}">
                      <a16:colId xmlns:a16="http://schemas.microsoft.com/office/drawing/2014/main" val="20000"/>
                    </a:ext>
                  </a:extLst>
                </a:gridCol>
                <a:gridCol w="3709838">
                  <a:extLst>
                    <a:ext uri="{9D8B030D-6E8A-4147-A177-3AD203B41FA5}">
                      <a16:colId xmlns:a16="http://schemas.microsoft.com/office/drawing/2014/main" val="20001"/>
                    </a:ext>
                  </a:extLst>
                </a:gridCol>
                <a:gridCol w="5778580">
                  <a:extLst>
                    <a:ext uri="{9D8B030D-6E8A-4147-A177-3AD203B41FA5}">
                      <a16:colId xmlns:a16="http://schemas.microsoft.com/office/drawing/2014/main" val="20002"/>
                    </a:ext>
                  </a:extLst>
                </a:gridCol>
              </a:tblGrid>
              <a:tr h="327273">
                <a:tc rowSpan="2">
                  <a:txBody>
                    <a:bodyPr/>
                    <a:lstStyle/>
                    <a:p>
                      <a:pPr marL="0" algn="ctr" defTabSz="946587" rtl="0" eaLnBrk="1" fontAlgn="ctr" latinLnBrk="1" hangingPunct="1"/>
                      <a:r>
                        <a:rPr lang="ko-KR" altLang="en-US" sz="1000" b="1" u="none" strike="noStrike" kern="1200" dirty="0">
                          <a:solidFill>
                            <a:schemeClr val="bg1"/>
                          </a:solidFill>
                          <a:effectLst/>
                          <a:latin typeface="Malgun Gothic" charset="-127"/>
                          <a:ea typeface="Malgun Gothic" charset="-127"/>
                          <a:cs typeface="Malgun Gothic" charset="-127"/>
                        </a:rPr>
                        <a:t>구분</a:t>
                      </a:r>
                      <a:endParaRPr lang="da-DK" sz="1000" b="1" u="none" strike="noStrike" kern="1200" dirty="0">
                        <a:solidFill>
                          <a:schemeClr val="bg1"/>
                        </a:solidFill>
                        <a:effectLst/>
                        <a:latin typeface="Malgun Gothic" charset="-127"/>
                        <a:ea typeface="Malgun Gothic" charset="-127"/>
                        <a:cs typeface="Malgun Gothic" charset="-127"/>
                      </a:endParaRPr>
                    </a:p>
                  </a:txBody>
                  <a:tcPr marL="36000" marR="36000" marT="826" marB="0" anchor="ctr">
                    <a:lnL w="3175" cap="flat" cmpd="sng" algn="ctr">
                      <a:solidFill>
                        <a:schemeClr val="tx1"/>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tx1">
                        <a:lumMod val="65000"/>
                        <a:lumOff val="35000"/>
                      </a:schemeClr>
                    </a:solidFill>
                  </a:tcPr>
                </a:tc>
                <a:tc rowSpan="2">
                  <a:txBody>
                    <a:bodyPr/>
                    <a:lstStyle/>
                    <a:p>
                      <a:pPr marL="0" algn="ctr" defTabSz="946587" rtl="0" eaLnBrk="1" fontAlgn="ctr" latinLnBrk="1" hangingPunct="1"/>
                      <a:r>
                        <a:rPr lang="da-DK" sz="1000" b="1" u="none" strike="noStrike" kern="1200" dirty="0">
                          <a:solidFill>
                            <a:schemeClr val="bg1"/>
                          </a:solidFill>
                          <a:effectLst/>
                          <a:latin typeface="Malgun Gothic" charset="-127"/>
                          <a:ea typeface="Malgun Gothic" charset="-127"/>
                          <a:cs typeface="Malgun Gothic" charset="-127"/>
                        </a:rPr>
                        <a:t>Situation</a:t>
                      </a:r>
                    </a:p>
                  </a:txBody>
                  <a:tcPr marL="36000" marR="36000" marT="826"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tx1">
                        <a:lumMod val="65000"/>
                        <a:lumOff val="35000"/>
                      </a:schemeClr>
                    </a:solidFill>
                  </a:tcPr>
                </a:tc>
                <a:tc>
                  <a:txBody>
                    <a:bodyPr/>
                    <a:lstStyle/>
                    <a:p>
                      <a:pPr marL="0" algn="ctr" defTabSz="946587" rtl="0" eaLnBrk="1" fontAlgn="ctr" latinLnBrk="1" hangingPunct="1"/>
                      <a:r>
                        <a:rPr lang="en-US" altLang="ko-KR" sz="1000" b="1" u="none" strike="noStrike" kern="1200" dirty="0">
                          <a:solidFill>
                            <a:schemeClr val="bg1"/>
                          </a:solidFill>
                          <a:effectLst/>
                          <a:latin typeface="Malgun Gothic" charset="-127"/>
                          <a:ea typeface="Malgun Gothic" charset="-127"/>
                          <a:cs typeface="Malgun Gothic" charset="-127"/>
                        </a:rPr>
                        <a:t>LED</a:t>
                      </a:r>
                      <a:endParaRPr lang="ko-KR" altLang="en-US" sz="1000" b="1" u="none" strike="noStrike" kern="1200" dirty="0">
                        <a:solidFill>
                          <a:schemeClr val="bg1"/>
                        </a:solidFill>
                        <a:effectLst/>
                        <a:latin typeface="Malgun Gothic" charset="-127"/>
                        <a:ea typeface="Malgun Gothic" charset="-127"/>
                        <a:cs typeface="Malgun Gothic" charset="-127"/>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0"/>
                  </a:ext>
                </a:extLst>
              </a:tr>
              <a:tr h="327273">
                <a:tc vMerge="1">
                  <a:txBody>
                    <a:bodyPr/>
                    <a:lstStyle/>
                    <a:p>
                      <a:pPr marL="0" algn="ctr" defTabSz="946587" rtl="0" eaLnBrk="1" fontAlgn="ctr" latinLnBrk="1" hangingPunct="1"/>
                      <a:endParaRPr lang="da-DK" sz="1000" b="1" u="none" strike="noStrike" kern="1200" dirty="0">
                        <a:solidFill>
                          <a:schemeClr val="bg1"/>
                        </a:solidFill>
                        <a:effectLst/>
                        <a:latin typeface="Malgun Gothic" charset="-127"/>
                        <a:ea typeface="Malgun Gothic" charset="-127"/>
                        <a:cs typeface="Malgun Gothic" charset="-127"/>
                      </a:endParaRPr>
                    </a:p>
                  </a:txBody>
                  <a:tcPr marL="36000" marR="36000" marT="826" marB="0" anchor="ctr">
                    <a:lnL w="3175" cap="flat" cmpd="sng" algn="ctr">
                      <a:solidFill>
                        <a:schemeClr val="tx1"/>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lumMod val="50000"/>
                      </a:schemeClr>
                    </a:solidFill>
                  </a:tcPr>
                </a:tc>
                <a:tc vMerge="1">
                  <a:txBody>
                    <a:bodyPr/>
                    <a:lstStyle/>
                    <a:p>
                      <a:pPr marL="0" algn="ctr" defTabSz="946587" rtl="0" eaLnBrk="1" fontAlgn="ctr" latinLnBrk="1" hangingPunct="1"/>
                      <a:endParaRPr lang="da-DK" sz="1000" b="1" u="none" strike="noStrike" kern="1200" dirty="0">
                        <a:solidFill>
                          <a:schemeClr val="bg1"/>
                        </a:solidFill>
                        <a:effectLst/>
                        <a:latin typeface="Malgun Gothic" charset="-127"/>
                        <a:ea typeface="Malgun Gothic" charset="-127"/>
                        <a:cs typeface="Malgun Gothic" charset="-127"/>
                      </a:endParaRPr>
                    </a:p>
                  </a:txBody>
                  <a:tcPr marL="36000" marR="36000" marT="826"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lumMod val="50000"/>
                      </a:schemeClr>
                    </a:solidFill>
                  </a:tcPr>
                </a:tc>
                <a:tc>
                  <a:txBody>
                    <a:bodyPr/>
                    <a:lstStyle/>
                    <a:p>
                      <a:pPr marL="0" algn="ctr" defTabSz="946587" rtl="0" eaLnBrk="1" fontAlgn="ctr" latinLnBrk="1" hangingPunct="1"/>
                      <a:r>
                        <a:rPr lang="ko-KR" altLang="en-US" sz="1000" b="1" u="none" strike="noStrike" kern="1200" dirty="0" err="1">
                          <a:solidFill>
                            <a:schemeClr val="bg1"/>
                          </a:solidFill>
                          <a:effectLst/>
                          <a:latin typeface="Malgun Gothic" charset="-127"/>
                          <a:ea typeface="Malgun Gothic" charset="-127"/>
                          <a:cs typeface="Malgun Gothic" charset="-127"/>
                        </a:rPr>
                        <a:t>셋톱박스</a:t>
                      </a:r>
                      <a:r>
                        <a:rPr lang="ko-KR" altLang="en-US" sz="1000" b="1" u="none" strike="noStrike" kern="1200" dirty="0">
                          <a:solidFill>
                            <a:schemeClr val="bg1"/>
                          </a:solidFill>
                          <a:effectLst/>
                          <a:latin typeface="Malgun Gothic" charset="-127"/>
                          <a:ea typeface="Malgun Gothic" charset="-127"/>
                          <a:cs typeface="Malgun Gothic" charset="-127"/>
                        </a:rPr>
                        <a:t> </a:t>
                      </a:r>
                      <a:r>
                        <a:rPr lang="en-US" altLang="ko-KR" sz="1000" b="1" u="none" strike="noStrike" kern="1200" dirty="0">
                          <a:solidFill>
                            <a:schemeClr val="bg1"/>
                          </a:solidFill>
                          <a:effectLst/>
                          <a:latin typeface="Malgun Gothic" charset="-127"/>
                          <a:ea typeface="Malgun Gothic" charset="-127"/>
                          <a:cs typeface="Malgun Gothic" charset="-127"/>
                        </a:rPr>
                        <a:t>status LED (RGBW)</a:t>
                      </a:r>
                      <a:endParaRPr lang="ko-KR" altLang="en-US" sz="1000" b="1" u="none" strike="noStrike" kern="1200" dirty="0">
                        <a:solidFill>
                          <a:schemeClr val="bg1"/>
                        </a:solidFill>
                        <a:effectLst/>
                        <a:latin typeface="Malgun Gothic" charset="-127"/>
                        <a:ea typeface="Malgun Gothic" charset="-127"/>
                        <a:cs typeface="Malgun Gothic" charset="-127"/>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427640944"/>
                  </a:ext>
                </a:extLst>
              </a:tr>
              <a:tr h="327273">
                <a:tc>
                  <a:txBody>
                    <a:bodyPr/>
                    <a:lstStyle/>
                    <a:p>
                      <a:pPr marL="0" marR="0" indent="0" algn="ctr" defTabSz="946587" rtl="0" eaLnBrk="1" fontAlgn="ctr" latinLnBrk="1" hangingPunct="1">
                        <a:lnSpc>
                          <a:spcPct val="150000"/>
                        </a:lnSpc>
                        <a:spcBef>
                          <a:spcPts val="0"/>
                        </a:spcBef>
                        <a:spcAft>
                          <a:spcPts val="0"/>
                        </a:spcAft>
                        <a:buClrTx/>
                        <a:buSzTx/>
                        <a:buFontTx/>
                        <a:buNone/>
                        <a:tabLst/>
                        <a:defRPr/>
                      </a:pPr>
                      <a:r>
                        <a:rPr lang="en-US" altLang="ko-KR" sz="1000" b="1" kern="1200" dirty="0">
                          <a:solidFill>
                            <a:schemeClr val="dk1"/>
                          </a:solidFill>
                          <a:latin typeface="+mj-ea"/>
                          <a:ea typeface="+mn-ea"/>
                          <a:cs typeface="+mn-cs"/>
                        </a:rPr>
                        <a:t>1</a:t>
                      </a:r>
                      <a:endParaRPr lang="ko-KR" altLang="en-US" sz="1000" b="1" kern="1200" dirty="0">
                        <a:solidFill>
                          <a:schemeClr val="dk1"/>
                        </a:solidFill>
                        <a:latin typeface="+mj-ea"/>
                        <a:ea typeface="+mn-ea"/>
                        <a:cs typeface="+mn-cs"/>
                      </a:endParaRPr>
                    </a:p>
                  </a:txBody>
                  <a:tcPr marL="36000" marR="36000" marT="826" marB="0" anchor="ctr">
                    <a:lnL w="3175" cap="flat" cmpd="sng" algn="ctr">
                      <a:solidFill>
                        <a:schemeClr val="tx1"/>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0" marR="0" lvl="0" indent="0" algn="l" defTabSz="946587" rtl="0" eaLnBrk="1" fontAlgn="auto" latinLnBrk="1" hangingPunct="1">
                        <a:lnSpc>
                          <a:spcPct val="150000"/>
                        </a:lnSpc>
                        <a:spcBef>
                          <a:spcPts val="0"/>
                        </a:spcBef>
                        <a:spcAft>
                          <a:spcPts val="0"/>
                        </a:spcAft>
                        <a:buClrTx/>
                        <a:buSzTx/>
                        <a:buFontTx/>
                        <a:buNone/>
                        <a:tabLst/>
                        <a:defRPr/>
                      </a:pPr>
                      <a:r>
                        <a:rPr lang="en-US" altLang="ko-KR" sz="1000" b="1" kern="1200" dirty="0">
                          <a:solidFill>
                            <a:schemeClr val="dk1"/>
                          </a:solidFill>
                          <a:latin typeface="+mj-ea"/>
                          <a:ea typeface="+mn-ea"/>
                          <a:cs typeface="+mn-cs"/>
                        </a:rPr>
                        <a:t>Power Off</a:t>
                      </a:r>
                      <a:endParaRPr lang="ko-KR" altLang="en-US" sz="1000" b="1" kern="1200" dirty="0">
                        <a:solidFill>
                          <a:schemeClr val="dk1"/>
                        </a:solidFill>
                        <a:latin typeface="+mj-ea"/>
                        <a:ea typeface="+mn-ea"/>
                        <a:cs typeface="+mn-cs"/>
                      </a:endParaRPr>
                    </a:p>
                  </a:txBody>
                  <a:tcPr marL="108000" marR="36000" marT="826"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180000" marR="0" lvl="0" indent="0" algn="l" defTabSz="946587" rtl="0" eaLnBrk="1" fontAlgn="auto" latinLnBrk="1" hangingPunct="1">
                        <a:lnSpc>
                          <a:spcPct val="150000"/>
                        </a:lnSpc>
                        <a:spcBef>
                          <a:spcPts val="0"/>
                        </a:spcBef>
                        <a:spcAft>
                          <a:spcPts val="0"/>
                        </a:spcAft>
                        <a:buClrTx/>
                        <a:buSzTx/>
                        <a:buFont typeface="Arial" panose="020B0604020202020204" pitchFamily="34" charset="0"/>
                        <a:buNone/>
                        <a:tabLst/>
                        <a:defRPr/>
                      </a:pPr>
                      <a:r>
                        <a:rPr lang="ko-KR" altLang="en-US" sz="1000" b="1" kern="1200" dirty="0">
                          <a:solidFill>
                            <a:schemeClr val="tx1"/>
                          </a:solidFill>
                          <a:latin typeface="+mj-ea"/>
                          <a:ea typeface="+mn-ea"/>
                          <a:cs typeface="+mn-cs"/>
                        </a:rPr>
                        <a:t>○ </a:t>
                      </a:r>
                      <a:r>
                        <a:rPr lang="en-US" altLang="ko-KR" sz="1000" b="1" kern="1200" dirty="0">
                          <a:solidFill>
                            <a:schemeClr val="tx1"/>
                          </a:solidFill>
                          <a:latin typeface="+mj-ea"/>
                          <a:ea typeface="+mn-ea"/>
                          <a:cs typeface="+mn-cs"/>
                        </a:rPr>
                        <a:t>Off</a:t>
                      </a:r>
                      <a:endParaRPr lang="ko-KR" altLang="en-US" sz="1000" b="1" kern="1200" dirty="0">
                        <a:solidFill>
                          <a:schemeClr val="tx1"/>
                        </a:solidFill>
                        <a:latin typeface="+mj-ea"/>
                        <a:ea typeface="+mn-ea"/>
                        <a:cs typeface="+mn-cs"/>
                      </a:endParaRPr>
                    </a:p>
                  </a:txBody>
                  <a:tcPr marL="0" marR="36000" marT="826"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27273">
                <a:tc>
                  <a:txBody>
                    <a:bodyPr/>
                    <a:lstStyle/>
                    <a:p>
                      <a:pPr marL="0" marR="0" indent="0" algn="ctr" defTabSz="946587" rtl="0" eaLnBrk="1" fontAlgn="ctr" latinLnBrk="1" hangingPunct="1">
                        <a:lnSpc>
                          <a:spcPct val="150000"/>
                        </a:lnSpc>
                        <a:spcBef>
                          <a:spcPts val="0"/>
                        </a:spcBef>
                        <a:spcAft>
                          <a:spcPts val="0"/>
                        </a:spcAft>
                        <a:buClrTx/>
                        <a:buSzTx/>
                        <a:buFontTx/>
                        <a:buNone/>
                        <a:tabLst/>
                        <a:defRPr/>
                      </a:pPr>
                      <a:r>
                        <a:rPr lang="en-US" altLang="ko-KR" sz="1000" b="1" kern="1200" dirty="0">
                          <a:solidFill>
                            <a:schemeClr val="dk1"/>
                          </a:solidFill>
                          <a:latin typeface="+mj-ea"/>
                          <a:ea typeface="+mn-ea"/>
                          <a:cs typeface="+mn-cs"/>
                        </a:rPr>
                        <a:t>2</a:t>
                      </a:r>
                      <a:endParaRPr lang="ko-KR" altLang="en-US" sz="1000" b="1" kern="1200" dirty="0">
                        <a:solidFill>
                          <a:schemeClr val="dk1"/>
                        </a:solidFill>
                        <a:latin typeface="+mj-ea"/>
                        <a:ea typeface="+mn-ea"/>
                        <a:cs typeface="+mn-cs"/>
                      </a:endParaRPr>
                    </a:p>
                  </a:txBody>
                  <a:tcPr marL="36000" marR="36000" marT="826" marB="0" anchor="ctr">
                    <a:lnL w="3175" cap="flat" cmpd="sng" algn="ctr">
                      <a:solidFill>
                        <a:schemeClr val="tx1"/>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0" marR="0" lvl="0" indent="0" algn="l" defTabSz="946587" rtl="0" eaLnBrk="1" fontAlgn="auto" latinLnBrk="1" hangingPunct="1">
                        <a:lnSpc>
                          <a:spcPct val="150000"/>
                        </a:lnSpc>
                        <a:spcBef>
                          <a:spcPts val="0"/>
                        </a:spcBef>
                        <a:spcAft>
                          <a:spcPts val="0"/>
                        </a:spcAft>
                        <a:buClrTx/>
                        <a:buSzTx/>
                        <a:buFontTx/>
                        <a:buNone/>
                        <a:tabLst/>
                        <a:defRPr/>
                      </a:pPr>
                      <a:r>
                        <a:rPr lang="en-US" altLang="ko-KR" sz="1000" b="1" kern="1200" dirty="0">
                          <a:solidFill>
                            <a:schemeClr val="dk1"/>
                          </a:solidFill>
                          <a:latin typeface="+mj-ea"/>
                          <a:ea typeface="+mn-ea"/>
                          <a:cs typeface="+mn-cs"/>
                        </a:rPr>
                        <a:t>STB Booting</a:t>
                      </a:r>
                      <a:endParaRPr lang="ko-KR" altLang="en-US" sz="1000" b="1" kern="1200" dirty="0">
                        <a:solidFill>
                          <a:schemeClr val="dk1"/>
                        </a:solidFill>
                        <a:latin typeface="+mj-ea"/>
                        <a:ea typeface="+mn-ea"/>
                        <a:cs typeface="+mn-cs"/>
                      </a:endParaRPr>
                    </a:p>
                  </a:txBody>
                  <a:tcPr marL="108000" marR="36000" marT="826"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rowSpan="3">
                  <a:txBody>
                    <a:bodyPr/>
                    <a:lstStyle/>
                    <a:p>
                      <a:pPr marL="180000" marR="0" lvl="0" indent="0" algn="l" defTabSz="946587" rtl="0" eaLnBrk="1" fontAlgn="auto" latinLnBrk="1" hangingPunct="1">
                        <a:lnSpc>
                          <a:spcPct val="150000"/>
                        </a:lnSpc>
                        <a:spcBef>
                          <a:spcPts val="0"/>
                        </a:spcBef>
                        <a:spcAft>
                          <a:spcPts val="0"/>
                        </a:spcAft>
                        <a:buClrTx/>
                        <a:buSzTx/>
                        <a:buFont typeface="Arial" panose="020B0604020202020204" pitchFamily="34" charset="0"/>
                        <a:buNone/>
                        <a:tabLst/>
                        <a:defRPr/>
                      </a:pPr>
                      <a:r>
                        <a:rPr lang="ko-KR" altLang="en-US" sz="1000" b="1" kern="1200" dirty="0">
                          <a:solidFill>
                            <a:schemeClr val="tx1"/>
                          </a:solidFill>
                          <a:latin typeface="+mj-ea"/>
                          <a:ea typeface="+mn-ea"/>
                          <a:cs typeface="+mn-cs"/>
                        </a:rPr>
                        <a:t>● </a:t>
                      </a:r>
                      <a:r>
                        <a:rPr lang="en-US" altLang="ko-KR" sz="1000" kern="1200" dirty="0">
                          <a:solidFill>
                            <a:schemeClr val="tx1"/>
                          </a:solidFill>
                          <a:latin typeface="+mn-lt"/>
                          <a:ea typeface="+mn-ea"/>
                          <a:cs typeface="+mn-cs"/>
                        </a:rPr>
                        <a:t>White</a:t>
                      </a:r>
                      <a:r>
                        <a:rPr lang="ko-KR" altLang="en-US" sz="1000" b="1" kern="1200" dirty="0">
                          <a:solidFill>
                            <a:schemeClr val="tx1"/>
                          </a:solidFill>
                          <a:latin typeface="+mj-ea"/>
                          <a:ea typeface="+mn-ea"/>
                          <a:cs typeface="+mn-cs"/>
                        </a:rPr>
                        <a:t> </a:t>
                      </a:r>
                      <a:r>
                        <a:rPr lang="en-US" altLang="ko-KR" sz="1000" b="1" kern="1200" dirty="0">
                          <a:solidFill>
                            <a:schemeClr val="tx1"/>
                          </a:solidFill>
                          <a:latin typeface="+mj-ea"/>
                          <a:ea typeface="+mn-ea"/>
                          <a:cs typeface="+mn-cs"/>
                        </a:rPr>
                        <a:t>Light on </a:t>
                      </a:r>
                      <a:r>
                        <a:rPr lang="en-US" altLang="ko-KR" sz="1000" b="1" kern="1200" baseline="0" dirty="0">
                          <a:solidFill>
                            <a:schemeClr val="accent6"/>
                          </a:solidFill>
                          <a:latin typeface="+mj-ea"/>
                          <a:ea typeface="+mn-ea"/>
                          <a:cs typeface="+mn-cs"/>
                        </a:rPr>
                        <a:t>(To be reflected)</a:t>
                      </a:r>
                      <a:endParaRPr lang="ko-KR" altLang="en-US" sz="1000" kern="1200" dirty="0">
                        <a:solidFill>
                          <a:schemeClr val="accent6"/>
                        </a:solidFill>
                        <a:latin typeface="+mn-lt"/>
                        <a:ea typeface="+mn-ea"/>
                        <a:cs typeface="+mn-cs"/>
                      </a:endParaRPr>
                    </a:p>
                  </a:txBody>
                  <a:tcPr marL="0" marR="36000" marT="826"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19847830"/>
                  </a:ext>
                </a:extLst>
              </a:tr>
              <a:tr h="327273">
                <a:tc>
                  <a:txBody>
                    <a:bodyPr/>
                    <a:lstStyle/>
                    <a:p>
                      <a:pPr marL="0" marR="0" indent="0" algn="ctr" defTabSz="946587" rtl="0" eaLnBrk="1" fontAlgn="ctr" latinLnBrk="1" hangingPunct="1">
                        <a:lnSpc>
                          <a:spcPct val="150000"/>
                        </a:lnSpc>
                        <a:spcBef>
                          <a:spcPts val="0"/>
                        </a:spcBef>
                        <a:spcAft>
                          <a:spcPts val="0"/>
                        </a:spcAft>
                        <a:buClrTx/>
                        <a:buSzTx/>
                        <a:buFontTx/>
                        <a:buNone/>
                        <a:tabLst/>
                        <a:defRPr/>
                      </a:pPr>
                      <a:r>
                        <a:rPr lang="en-US" altLang="ko-KR" sz="1000" b="1" kern="1200" dirty="0">
                          <a:solidFill>
                            <a:schemeClr val="dk1"/>
                          </a:solidFill>
                          <a:latin typeface="+mj-ea"/>
                          <a:ea typeface="+mn-ea"/>
                          <a:cs typeface="+mn-cs"/>
                        </a:rPr>
                        <a:t>2-1</a:t>
                      </a:r>
                      <a:endParaRPr lang="ko-KR" altLang="en-US" sz="1000" b="1" kern="1200" dirty="0">
                        <a:solidFill>
                          <a:schemeClr val="dk1"/>
                        </a:solidFill>
                        <a:latin typeface="+mj-ea"/>
                        <a:ea typeface="+mn-ea"/>
                        <a:cs typeface="+mn-cs"/>
                      </a:endParaRPr>
                    </a:p>
                  </a:txBody>
                  <a:tcPr marL="36000" marR="36000" marT="826" marB="0" anchor="ctr">
                    <a:lnL w="3175" cap="flat" cmpd="sng" algn="ctr">
                      <a:solidFill>
                        <a:schemeClr val="tx1"/>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0" marR="0" lvl="0" indent="0" algn="l" defTabSz="946587" rtl="0" eaLnBrk="1" fontAlgn="auto" latinLnBrk="1" hangingPunct="1">
                        <a:lnSpc>
                          <a:spcPct val="150000"/>
                        </a:lnSpc>
                        <a:spcBef>
                          <a:spcPts val="0"/>
                        </a:spcBef>
                        <a:spcAft>
                          <a:spcPts val="0"/>
                        </a:spcAft>
                        <a:buClrTx/>
                        <a:buSzTx/>
                        <a:buFontTx/>
                        <a:buNone/>
                        <a:tabLst/>
                        <a:defRPr/>
                      </a:pPr>
                      <a:r>
                        <a:rPr lang="en-US" altLang="ko-KR" sz="1000" b="1" kern="1200" dirty="0">
                          <a:solidFill>
                            <a:schemeClr val="dk1"/>
                          </a:solidFill>
                          <a:latin typeface="+mj-ea"/>
                          <a:ea typeface="+mn-ea"/>
                          <a:cs typeface="+mn-cs"/>
                        </a:rPr>
                        <a:t>[STB active standby mode -&gt; STB normal operation] switching</a:t>
                      </a:r>
                      <a:endParaRPr lang="ko-KR" altLang="en-US" sz="1000" b="1" kern="1200" dirty="0">
                        <a:solidFill>
                          <a:schemeClr val="dk1"/>
                        </a:solidFill>
                        <a:latin typeface="+mj-ea"/>
                        <a:ea typeface="+mn-ea"/>
                        <a:cs typeface="+mn-cs"/>
                      </a:endParaRPr>
                    </a:p>
                  </a:txBody>
                  <a:tcPr marL="108000" marR="36000" marT="826"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vMerge="1">
                  <a:txBody>
                    <a:bodyPr/>
                    <a:lstStyle/>
                    <a:p>
                      <a:pPr marL="180000" marR="0" lvl="0" indent="0" algn="l" defTabSz="946587" rtl="0" eaLnBrk="1" fontAlgn="auto" latinLnBrk="1" hangingPunct="1">
                        <a:lnSpc>
                          <a:spcPct val="150000"/>
                        </a:lnSpc>
                        <a:spcBef>
                          <a:spcPts val="0"/>
                        </a:spcBef>
                        <a:spcAft>
                          <a:spcPts val="0"/>
                        </a:spcAft>
                        <a:buClrTx/>
                        <a:buSzTx/>
                        <a:buFont typeface="Arial" panose="020B0604020202020204" pitchFamily="34" charset="0"/>
                        <a:buNone/>
                        <a:tabLst/>
                        <a:defRPr/>
                      </a:pPr>
                      <a:endParaRPr lang="ko-KR" altLang="en-US" sz="1000" u="sng" strike="sngStrike" kern="1200" dirty="0">
                        <a:solidFill>
                          <a:schemeClr val="bg1">
                            <a:lumMod val="50000"/>
                          </a:schemeClr>
                        </a:solidFill>
                        <a:latin typeface="+mn-lt"/>
                        <a:ea typeface="+mn-ea"/>
                        <a:cs typeface="+mn-cs"/>
                      </a:endParaRPr>
                    </a:p>
                  </a:txBody>
                  <a:tcPr marL="0" marR="36000" marT="826"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683702770"/>
                  </a:ext>
                </a:extLst>
              </a:tr>
              <a:tr h="327273">
                <a:tc>
                  <a:txBody>
                    <a:bodyPr/>
                    <a:lstStyle/>
                    <a:p>
                      <a:pPr marL="0" marR="0" indent="0" algn="ctr" defTabSz="946587" rtl="0" eaLnBrk="1" fontAlgn="auto" latinLnBrk="1" hangingPunct="1">
                        <a:lnSpc>
                          <a:spcPct val="150000"/>
                        </a:lnSpc>
                        <a:spcBef>
                          <a:spcPts val="0"/>
                        </a:spcBef>
                        <a:spcAft>
                          <a:spcPts val="0"/>
                        </a:spcAft>
                        <a:buClrTx/>
                        <a:buSzTx/>
                        <a:buFontTx/>
                        <a:buNone/>
                        <a:tabLst/>
                        <a:defRPr/>
                      </a:pPr>
                      <a:r>
                        <a:rPr lang="en-US" altLang="ko-KR" sz="1000" b="1" kern="1200" dirty="0">
                          <a:solidFill>
                            <a:schemeClr val="dk1"/>
                          </a:solidFill>
                          <a:latin typeface="+mj-ea"/>
                          <a:ea typeface="+mn-ea"/>
                          <a:cs typeface="+mn-cs"/>
                        </a:rPr>
                        <a:t>2-2</a:t>
                      </a:r>
                    </a:p>
                  </a:txBody>
                  <a:tcPr marL="36000" marR="36000" marT="826" marB="0" anchor="ctr">
                    <a:lnL w="3175" cap="flat" cmpd="sng" algn="ctr">
                      <a:solidFill>
                        <a:schemeClr val="tx1"/>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0" marR="0" lvl="0" indent="0" algn="l" defTabSz="946587" rtl="0" eaLnBrk="1" fontAlgn="auto" latinLnBrk="1" hangingPunct="1">
                        <a:lnSpc>
                          <a:spcPct val="150000"/>
                        </a:lnSpc>
                        <a:spcBef>
                          <a:spcPts val="0"/>
                        </a:spcBef>
                        <a:spcAft>
                          <a:spcPts val="0"/>
                        </a:spcAft>
                        <a:buClrTx/>
                        <a:buSzTx/>
                        <a:buFontTx/>
                        <a:buNone/>
                        <a:tabLst/>
                        <a:defRPr/>
                      </a:pPr>
                      <a:r>
                        <a:rPr lang="en-US" altLang="ko-KR" sz="1000" b="1" kern="1200" dirty="0">
                          <a:solidFill>
                            <a:schemeClr val="dk1"/>
                          </a:solidFill>
                          <a:latin typeface="+mj-ea"/>
                          <a:ea typeface="+mn-ea"/>
                          <a:cs typeface="+mn-cs"/>
                        </a:rPr>
                        <a:t>[STB low power standby mode  STB normal operation] conversion</a:t>
                      </a:r>
                      <a:endParaRPr lang="ko-KR" altLang="en-US" sz="1000" b="1" kern="1200" dirty="0">
                        <a:solidFill>
                          <a:schemeClr val="dk1"/>
                        </a:solidFill>
                        <a:latin typeface="+mj-ea"/>
                        <a:ea typeface="+mn-ea"/>
                        <a:cs typeface="+mn-cs"/>
                      </a:endParaRPr>
                    </a:p>
                  </a:txBody>
                  <a:tcPr marL="108000" marR="36000" marT="826"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vMerge="1">
                  <a:txBody>
                    <a:bodyPr/>
                    <a:lstStyle/>
                    <a:p>
                      <a:pPr marL="180000" marR="0" lvl="0" indent="0" algn="l" defTabSz="946587" rtl="0" eaLnBrk="1" fontAlgn="auto" latinLnBrk="1" hangingPunct="1">
                        <a:lnSpc>
                          <a:spcPct val="150000"/>
                        </a:lnSpc>
                        <a:spcBef>
                          <a:spcPts val="0"/>
                        </a:spcBef>
                        <a:spcAft>
                          <a:spcPts val="0"/>
                        </a:spcAft>
                        <a:buClrTx/>
                        <a:buSzTx/>
                        <a:buFont typeface="Arial" panose="020B0604020202020204" pitchFamily="34" charset="0"/>
                        <a:buNone/>
                        <a:tabLst/>
                        <a:defRPr/>
                      </a:pPr>
                      <a:endParaRPr lang="ko-KR" altLang="en-US" sz="1000" u="sng" strike="sngStrike" kern="1200" dirty="0">
                        <a:solidFill>
                          <a:schemeClr val="bg1">
                            <a:lumMod val="50000"/>
                          </a:schemeClr>
                        </a:solidFill>
                        <a:latin typeface="+mn-lt"/>
                        <a:ea typeface="+mn-ea"/>
                        <a:cs typeface="+mn-cs"/>
                      </a:endParaRPr>
                    </a:p>
                  </a:txBody>
                  <a:tcPr marL="0" marR="36000" marT="826"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528663534"/>
                  </a:ext>
                </a:extLst>
              </a:tr>
              <a:tr h="327273">
                <a:tc>
                  <a:txBody>
                    <a:bodyPr/>
                    <a:lstStyle/>
                    <a:p>
                      <a:pPr marL="0" marR="0" indent="0" algn="ctr" defTabSz="946587" rtl="0" eaLnBrk="1" fontAlgn="ctr" latinLnBrk="1" hangingPunct="1">
                        <a:lnSpc>
                          <a:spcPct val="150000"/>
                        </a:lnSpc>
                        <a:spcBef>
                          <a:spcPts val="0"/>
                        </a:spcBef>
                        <a:spcAft>
                          <a:spcPts val="0"/>
                        </a:spcAft>
                        <a:buClrTx/>
                        <a:buSzTx/>
                        <a:buFontTx/>
                        <a:buNone/>
                        <a:tabLst/>
                        <a:defRPr/>
                      </a:pPr>
                      <a:r>
                        <a:rPr lang="en-US" altLang="ko-KR" sz="1000" b="1" kern="1200" dirty="0">
                          <a:solidFill>
                            <a:schemeClr val="dk1"/>
                          </a:solidFill>
                          <a:latin typeface="+mj-ea"/>
                          <a:ea typeface="+mn-ea"/>
                          <a:cs typeface="+mn-cs"/>
                        </a:rPr>
                        <a:t>3</a:t>
                      </a:r>
                      <a:endParaRPr lang="ko-KR" altLang="en-US" sz="1000" b="1" kern="1200" dirty="0">
                        <a:solidFill>
                          <a:schemeClr val="dk1"/>
                        </a:solidFill>
                        <a:latin typeface="+mj-ea"/>
                        <a:ea typeface="+mn-ea"/>
                        <a:cs typeface="+mn-cs"/>
                      </a:endParaRPr>
                    </a:p>
                  </a:txBody>
                  <a:tcPr marL="36000" marR="36000" marT="826" marB="0" anchor="ctr">
                    <a:lnL w="3175" cap="flat" cmpd="sng" algn="ctr">
                      <a:solidFill>
                        <a:schemeClr val="tx1"/>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0" marR="0" lvl="0" indent="0" algn="l" defTabSz="946587" rtl="0" eaLnBrk="1" fontAlgn="auto" latinLnBrk="1" hangingPunct="1">
                        <a:lnSpc>
                          <a:spcPct val="150000"/>
                        </a:lnSpc>
                        <a:spcBef>
                          <a:spcPts val="0"/>
                        </a:spcBef>
                        <a:spcAft>
                          <a:spcPts val="0"/>
                        </a:spcAft>
                        <a:buClrTx/>
                        <a:buSzTx/>
                        <a:buFontTx/>
                        <a:buNone/>
                        <a:tabLst/>
                        <a:defRPr/>
                      </a:pPr>
                      <a:r>
                        <a:rPr lang="en-US" altLang="ko-KR" sz="1000" b="1" kern="1200" dirty="0">
                          <a:solidFill>
                            <a:schemeClr val="dk1"/>
                          </a:solidFill>
                          <a:latin typeface="+mj-ea"/>
                          <a:ea typeface="+mn-ea"/>
                          <a:cs typeface="+mn-cs"/>
                        </a:rPr>
                        <a:t>STB normal operation (including network normal)</a:t>
                      </a:r>
                      <a:endParaRPr lang="ko-KR" altLang="en-US" sz="1000" b="1" kern="1200" dirty="0">
                        <a:solidFill>
                          <a:schemeClr val="dk1"/>
                        </a:solidFill>
                        <a:latin typeface="+mj-ea"/>
                        <a:ea typeface="+mn-ea"/>
                        <a:cs typeface="+mn-cs"/>
                      </a:endParaRPr>
                    </a:p>
                  </a:txBody>
                  <a:tcPr marL="108000" marR="36000" marT="826"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180000" marR="0" indent="0" algn="l" defTabSz="946587" rtl="0" eaLnBrk="1" fontAlgn="auto" latinLnBrk="1" hangingPunct="1">
                        <a:lnSpc>
                          <a:spcPct val="150000"/>
                        </a:lnSpc>
                        <a:spcBef>
                          <a:spcPts val="0"/>
                        </a:spcBef>
                        <a:spcAft>
                          <a:spcPts val="0"/>
                        </a:spcAft>
                        <a:buClrTx/>
                        <a:buSzTx/>
                        <a:buFont typeface="Arial" panose="020B0604020202020204" pitchFamily="34" charset="0"/>
                        <a:buNone/>
                        <a:tabLst/>
                        <a:defRPr/>
                      </a:pPr>
                      <a:r>
                        <a:rPr lang="ko-KR" altLang="en-US" sz="1000" b="1" kern="1200" dirty="0">
                          <a:solidFill>
                            <a:schemeClr val="tx1"/>
                          </a:solidFill>
                          <a:latin typeface="+mj-ea"/>
                          <a:ea typeface="+mn-ea"/>
                          <a:cs typeface="+mn-cs"/>
                        </a:rPr>
                        <a:t>● </a:t>
                      </a:r>
                      <a:r>
                        <a:rPr lang="en-US" altLang="ko-KR" sz="1000" kern="1200" dirty="0">
                          <a:solidFill>
                            <a:schemeClr val="tx1"/>
                          </a:solidFill>
                          <a:latin typeface="+mn-lt"/>
                          <a:ea typeface="+mn-ea"/>
                          <a:cs typeface="+mn-cs"/>
                        </a:rPr>
                        <a:t>White</a:t>
                      </a:r>
                      <a:r>
                        <a:rPr lang="ko-KR" altLang="en-US" sz="1000" b="1" kern="1200" dirty="0">
                          <a:solidFill>
                            <a:schemeClr val="tx1"/>
                          </a:solidFill>
                          <a:latin typeface="+mj-ea"/>
                          <a:ea typeface="+mn-ea"/>
                          <a:cs typeface="+mn-cs"/>
                        </a:rPr>
                        <a:t> </a:t>
                      </a:r>
                      <a:r>
                        <a:rPr lang="en-US" altLang="ko-KR" sz="1000" b="1" kern="1200" dirty="0">
                          <a:solidFill>
                            <a:schemeClr val="tx1"/>
                          </a:solidFill>
                          <a:latin typeface="+mj-ea"/>
                          <a:ea typeface="+mn-ea"/>
                          <a:cs typeface="+mn-cs"/>
                        </a:rPr>
                        <a:t>Light</a:t>
                      </a:r>
                      <a:r>
                        <a:rPr lang="ko-KR" altLang="en-US" sz="1000" b="1" kern="1200" dirty="0">
                          <a:solidFill>
                            <a:schemeClr val="tx1"/>
                          </a:solidFill>
                          <a:latin typeface="+mj-ea"/>
                          <a:ea typeface="+mn-ea"/>
                          <a:cs typeface="+mn-cs"/>
                        </a:rPr>
                        <a:t> </a:t>
                      </a:r>
                      <a:r>
                        <a:rPr lang="en-US" altLang="ko-KR" sz="1000" b="1" kern="1200" dirty="0">
                          <a:solidFill>
                            <a:schemeClr val="tx1"/>
                          </a:solidFill>
                          <a:latin typeface="+mj-ea"/>
                          <a:ea typeface="+mn-ea"/>
                          <a:cs typeface="+mn-cs"/>
                        </a:rPr>
                        <a:t>on</a:t>
                      </a:r>
                      <a:endParaRPr lang="ko-KR" altLang="en-US" sz="1000" kern="1200" dirty="0">
                        <a:solidFill>
                          <a:schemeClr val="tx1"/>
                        </a:solidFill>
                        <a:latin typeface="+mn-lt"/>
                        <a:ea typeface="+mn-ea"/>
                        <a:cs typeface="+mn-cs"/>
                      </a:endParaRPr>
                    </a:p>
                  </a:txBody>
                  <a:tcPr marL="0" marR="36000" marT="826"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99127575"/>
                  </a:ext>
                </a:extLst>
              </a:tr>
              <a:tr h="327273">
                <a:tc>
                  <a:txBody>
                    <a:bodyPr/>
                    <a:lstStyle/>
                    <a:p>
                      <a:pPr marL="0" marR="0" indent="0" algn="ctr" defTabSz="946587" rtl="0" eaLnBrk="1" fontAlgn="ctr" latinLnBrk="1" hangingPunct="1">
                        <a:lnSpc>
                          <a:spcPct val="150000"/>
                        </a:lnSpc>
                        <a:spcBef>
                          <a:spcPts val="0"/>
                        </a:spcBef>
                        <a:spcAft>
                          <a:spcPts val="0"/>
                        </a:spcAft>
                        <a:buClrTx/>
                        <a:buSzTx/>
                        <a:buFontTx/>
                        <a:buNone/>
                        <a:tabLst/>
                        <a:defRPr/>
                      </a:pPr>
                      <a:r>
                        <a:rPr lang="en-US" altLang="ko-KR" sz="1000" b="1" kern="1200" dirty="0">
                          <a:solidFill>
                            <a:schemeClr val="dk1"/>
                          </a:solidFill>
                          <a:latin typeface="+mj-ea"/>
                          <a:ea typeface="+mn-ea"/>
                          <a:cs typeface="+mn-cs"/>
                        </a:rPr>
                        <a:t>4</a:t>
                      </a:r>
                      <a:endParaRPr lang="ko-KR" altLang="en-US" sz="1000" b="1" kern="1200" dirty="0">
                        <a:solidFill>
                          <a:schemeClr val="dk1"/>
                        </a:solidFill>
                        <a:latin typeface="+mj-ea"/>
                        <a:ea typeface="+mn-ea"/>
                        <a:cs typeface="+mn-cs"/>
                      </a:endParaRPr>
                    </a:p>
                  </a:txBody>
                  <a:tcPr marL="36000" marR="36000" marT="826" marB="0" anchor="ctr">
                    <a:lnL w="3175" cap="flat" cmpd="sng" algn="ctr">
                      <a:solidFill>
                        <a:schemeClr val="tx1"/>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0" marR="0" lvl="0" indent="0" algn="l" defTabSz="946587" rtl="0" eaLnBrk="1" fontAlgn="auto" latinLnBrk="1" hangingPunct="1">
                        <a:lnSpc>
                          <a:spcPct val="150000"/>
                        </a:lnSpc>
                        <a:spcBef>
                          <a:spcPts val="0"/>
                        </a:spcBef>
                        <a:spcAft>
                          <a:spcPts val="0"/>
                        </a:spcAft>
                        <a:buClrTx/>
                        <a:buSzTx/>
                        <a:buFontTx/>
                        <a:buNone/>
                        <a:tabLst/>
                        <a:defRPr/>
                      </a:pPr>
                      <a:r>
                        <a:rPr lang="en-US" altLang="ko-KR" sz="1000" b="1" kern="1200" dirty="0">
                          <a:solidFill>
                            <a:schemeClr val="dk1"/>
                          </a:solidFill>
                          <a:latin typeface="+mj-ea"/>
                          <a:ea typeface="+mn-ea"/>
                          <a:cs typeface="+mn-cs"/>
                        </a:rPr>
                        <a:t>STB network abnormal</a:t>
                      </a:r>
                      <a:endParaRPr lang="ko-KR" altLang="en-US" sz="1000" b="1" kern="1200" dirty="0">
                        <a:solidFill>
                          <a:schemeClr val="dk1"/>
                        </a:solidFill>
                        <a:latin typeface="+mj-ea"/>
                        <a:ea typeface="+mn-ea"/>
                        <a:cs typeface="+mn-cs"/>
                      </a:endParaRPr>
                    </a:p>
                  </a:txBody>
                  <a:tcPr marL="108000" marR="36000" marT="826"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180000" marR="0" lvl="0" indent="0" algn="l" defTabSz="946587" rtl="0" eaLnBrk="1" fontAlgn="auto" latinLnBrk="1" hangingPunct="1">
                        <a:lnSpc>
                          <a:spcPct val="150000"/>
                        </a:lnSpc>
                        <a:spcBef>
                          <a:spcPts val="0"/>
                        </a:spcBef>
                        <a:spcAft>
                          <a:spcPts val="0"/>
                        </a:spcAft>
                        <a:buClrTx/>
                        <a:buSzTx/>
                        <a:buFont typeface="Arial" panose="020B0604020202020204" pitchFamily="34" charset="0"/>
                        <a:buNone/>
                        <a:tabLst/>
                        <a:defRPr/>
                      </a:pPr>
                      <a:r>
                        <a:rPr lang="ko-KR" altLang="en-US" sz="1000" b="1" kern="1200" dirty="0">
                          <a:solidFill>
                            <a:srgbClr val="C00000"/>
                          </a:solidFill>
                          <a:latin typeface="+mj-ea"/>
                          <a:ea typeface="+mn-ea"/>
                          <a:cs typeface="+mn-cs"/>
                        </a:rPr>
                        <a:t>● </a:t>
                      </a:r>
                      <a:r>
                        <a:rPr lang="en-US" altLang="ko-KR" sz="1000" b="1" kern="1200" dirty="0">
                          <a:solidFill>
                            <a:srgbClr val="C00000"/>
                          </a:solidFill>
                          <a:latin typeface="+mj-ea"/>
                          <a:ea typeface="+mn-ea"/>
                          <a:cs typeface="+mn-cs"/>
                        </a:rPr>
                        <a:t>Red</a:t>
                      </a:r>
                      <a:r>
                        <a:rPr lang="ko-KR" altLang="en-US" sz="1000" b="1" kern="1200" dirty="0">
                          <a:solidFill>
                            <a:srgbClr val="C00000"/>
                          </a:solidFill>
                          <a:latin typeface="+mj-ea"/>
                          <a:ea typeface="+mn-ea"/>
                          <a:cs typeface="+mn-cs"/>
                        </a:rPr>
                        <a:t> </a:t>
                      </a:r>
                      <a:r>
                        <a:rPr lang="en-US" altLang="ko-KR" sz="1000" b="1" kern="1200" dirty="0">
                          <a:solidFill>
                            <a:srgbClr val="C00000"/>
                          </a:solidFill>
                          <a:latin typeface="+mj-ea"/>
                          <a:ea typeface="+mn-ea"/>
                          <a:cs typeface="+mn-cs"/>
                        </a:rPr>
                        <a:t>flashing</a:t>
                      </a:r>
                      <a:endParaRPr lang="ko-KR" altLang="en-US" sz="1000" i="0" u="sng" kern="1200" dirty="0">
                        <a:solidFill>
                          <a:srgbClr val="C00000"/>
                        </a:solidFill>
                        <a:latin typeface="+mn-lt"/>
                        <a:ea typeface="+mn-ea"/>
                        <a:cs typeface="+mn-cs"/>
                      </a:endParaRPr>
                    </a:p>
                  </a:txBody>
                  <a:tcPr marL="0" marR="36000" marT="826"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396200442"/>
                  </a:ext>
                </a:extLst>
              </a:tr>
              <a:tr h="327273">
                <a:tc>
                  <a:txBody>
                    <a:bodyPr/>
                    <a:lstStyle/>
                    <a:p>
                      <a:pPr marL="0" marR="0" indent="0" algn="ctr" defTabSz="946587" rtl="0" eaLnBrk="1" fontAlgn="ctr" latinLnBrk="1" hangingPunct="1">
                        <a:lnSpc>
                          <a:spcPct val="150000"/>
                        </a:lnSpc>
                        <a:spcBef>
                          <a:spcPts val="0"/>
                        </a:spcBef>
                        <a:spcAft>
                          <a:spcPts val="0"/>
                        </a:spcAft>
                        <a:buClrTx/>
                        <a:buSzTx/>
                        <a:buFontTx/>
                        <a:buNone/>
                        <a:tabLst/>
                        <a:defRPr/>
                      </a:pPr>
                      <a:r>
                        <a:rPr lang="en-US" altLang="ko-KR" sz="1000" b="1" kern="1200" dirty="0">
                          <a:solidFill>
                            <a:schemeClr val="dk1"/>
                          </a:solidFill>
                          <a:latin typeface="+mj-ea"/>
                          <a:ea typeface="+mn-ea"/>
                          <a:cs typeface="+mn-cs"/>
                        </a:rPr>
                        <a:t>5</a:t>
                      </a:r>
                      <a:endParaRPr lang="ko-KR" altLang="en-US" sz="1000" b="1" kern="1200" dirty="0">
                        <a:solidFill>
                          <a:schemeClr val="dk1"/>
                        </a:solidFill>
                        <a:latin typeface="+mj-ea"/>
                        <a:ea typeface="+mn-ea"/>
                        <a:cs typeface="+mn-cs"/>
                      </a:endParaRPr>
                    </a:p>
                  </a:txBody>
                  <a:tcPr marL="36000" marR="36000" marT="826" marB="0" anchor="ctr">
                    <a:lnL w="3175" cap="flat" cmpd="sng" algn="ctr">
                      <a:solidFill>
                        <a:schemeClr val="tx1"/>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0" marR="0" lvl="0" indent="0" algn="l" defTabSz="946587" rtl="0" eaLnBrk="1" fontAlgn="auto" latinLnBrk="1" hangingPunct="1">
                        <a:lnSpc>
                          <a:spcPct val="150000"/>
                        </a:lnSpc>
                        <a:spcBef>
                          <a:spcPts val="0"/>
                        </a:spcBef>
                        <a:spcAft>
                          <a:spcPts val="0"/>
                        </a:spcAft>
                        <a:buClrTx/>
                        <a:buSzTx/>
                        <a:buFontTx/>
                        <a:buNone/>
                        <a:tabLst/>
                        <a:defRPr/>
                      </a:pPr>
                      <a:r>
                        <a:rPr lang="en-US" altLang="ko-KR" sz="1000" b="1" kern="1200" dirty="0">
                          <a:solidFill>
                            <a:schemeClr val="dk1"/>
                          </a:solidFill>
                          <a:latin typeface="+mj-ea"/>
                          <a:ea typeface="+mn-ea"/>
                          <a:cs typeface="+mn-cs"/>
                        </a:rPr>
                        <a:t>Receiving RCU keys (only during STB normal operation)</a:t>
                      </a:r>
                      <a:endParaRPr lang="ko-KR" altLang="en-US" sz="1000" b="1" kern="1200" dirty="0">
                        <a:solidFill>
                          <a:schemeClr val="dk1"/>
                        </a:solidFill>
                        <a:latin typeface="+mj-ea"/>
                        <a:ea typeface="+mn-ea"/>
                        <a:cs typeface="+mn-cs"/>
                      </a:endParaRPr>
                    </a:p>
                  </a:txBody>
                  <a:tcPr marL="108000" marR="36000" marT="826"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180000" marR="0" indent="0" algn="l" defTabSz="946587" rtl="0" eaLnBrk="1" fontAlgn="auto" latinLnBrk="1" hangingPunct="1">
                        <a:lnSpc>
                          <a:spcPct val="150000"/>
                        </a:lnSpc>
                        <a:spcBef>
                          <a:spcPts val="0"/>
                        </a:spcBef>
                        <a:spcAft>
                          <a:spcPts val="0"/>
                        </a:spcAft>
                        <a:buClrTx/>
                        <a:buSzTx/>
                        <a:buFont typeface="Arial" panose="020B0604020202020204" pitchFamily="34" charset="0"/>
                        <a:buNone/>
                        <a:tabLst/>
                        <a:defRPr/>
                      </a:pPr>
                      <a:r>
                        <a:rPr lang="ko-KR" altLang="en-US" sz="1000" b="1" kern="1200" dirty="0">
                          <a:solidFill>
                            <a:schemeClr val="tx1"/>
                          </a:solidFill>
                          <a:latin typeface="+mj-ea"/>
                          <a:ea typeface="+mn-ea"/>
                          <a:cs typeface="+mn-cs"/>
                        </a:rPr>
                        <a:t>● </a:t>
                      </a:r>
                      <a:r>
                        <a:rPr lang="en-US" altLang="ko-KR" sz="1000" kern="1200" dirty="0">
                          <a:solidFill>
                            <a:schemeClr val="tx1"/>
                          </a:solidFill>
                          <a:latin typeface="+mn-lt"/>
                          <a:ea typeface="+mn-ea"/>
                          <a:cs typeface="+mn-cs"/>
                        </a:rPr>
                        <a:t>White</a:t>
                      </a:r>
                      <a:r>
                        <a:rPr lang="ko-KR" altLang="en-US" sz="1000" b="1" kern="1200" baseline="0" dirty="0">
                          <a:solidFill>
                            <a:schemeClr val="tx1"/>
                          </a:solidFill>
                          <a:latin typeface="+mj-ea"/>
                          <a:ea typeface="+mn-ea"/>
                          <a:cs typeface="+mn-cs"/>
                        </a:rPr>
                        <a:t> </a:t>
                      </a:r>
                      <a:r>
                        <a:rPr lang="en-US" altLang="ko-KR" sz="1000" b="1" kern="1200" baseline="0" dirty="0">
                          <a:solidFill>
                            <a:schemeClr val="tx1"/>
                          </a:solidFill>
                          <a:latin typeface="+mj-ea"/>
                          <a:ea typeface="+mn-ea"/>
                          <a:cs typeface="+mn-cs"/>
                        </a:rPr>
                        <a:t>1 time flashing</a:t>
                      </a:r>
                      <a:r>
                        <a:rPr lang="ko-KR" altLang="en-US" sz="1000" b="1" kern="1200" baseline="0" dirty="0">
                          <a:solidFill>
                            <a:schemeClr val="tx1"/>
                          </a:solidFill>
                          <a:latin typeface="+mj-ea"/>
                          <a:ea typeface="+mn-ea"/>
                          <a:cs typeface="+mn-cs"/>
                        </a:rPr>
                        <a:t> </a:t>
                      </a:r>
                      <a:r>
                        <a:rPr lang="en-US" altLang="ko-KR" sz="1000" b="1" kern="1200" baseline="0" dirty="0">
                          <a:solidFill>
                            <a:schemeClr val="accent6"/>
                          </a:solidFill>
                          <a:latin typeface="+mj-ea"/>
                          <a:ea typeface="+mn-ea"/>
                          <a:cs typeface="+mn-cs"/>
                        </a:rPr>
                        <a:t>(To be reflected)</a:t>
                      </a:r>
                      <a:endParaRPr lang="ko-KR" altLang="en-US" sz="1000" u="sng" kern="1200" dirty="0">
                        <a:solidFill>
                          <a:schemeClr val="accent6"/>
                        </a:solidFill>
                        <a:latin typeface="+mn-lt"/>
                        <a:ea typeface="+mn-ea"/>
                        <a:cs typeface="+mn-cs"/>
                      </a:endParaRPr>
                    </a:p>
                  </a:txBody>
                  <a:tcPr marL="0" marR="36000" marT="826"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606956296"/>
                  </a:ext>
                </a:extLst>
              </a:tr>
              <a:tr h="327273">
                <a:tc>
                  <a:txBody>
                    <a:bodyPr/>
                    <a:lstStyle/>
                    <a:p>
                      <a:pPr marL="0" marR="0" indent="0" algn="ctr" defTabSz="946587" rtl="0" eaLnBrk="1" fontAlgn="ctr" latinLnBrk="1" hangingPunct="1">
                        <a:lnSpc>
                          <a:spcPct val="150000"/>
                        </a:lnSpc>
                        <a:spcBef>
                          <a:spcPts val="0"/>
                        </a:spcBef>
                        <a:spcAft>
                          <a:spcPts val="0"/>
                        </a:spcAft>
                        <a:buClrTx/>
                        <a:buSzTx/>
                        <a:buFontTx/>
                        <a:buNone/>
                        <a:tabLst/>
                        <a:defRPr/>
                      </a:pPr>
                      <a:r>
                        <a:rPr lang="en-US" altLang="ko-KR" sz="1000" b="1" kern="1200" dirty="0">
                          <a:solidFill>
                            <a:schemeClr val="dk1"/>
                          </a:solidFill>
                          <a:latin typeface="+mj-ea"/>
                          <a:ea typeface="+mn-ea"/>
                          <a:cs typeface="+mn-cs"/>
                        </a:rPr>
                        <a:t>6</a:t>
                      </a:r>
                      <a:endParaRPr lang="ko-KR" altLang="en-US" sz="1000" b="1" kern="1200" dirty="0">
                        <a:solidFill>
                          <a:schemeClr val="dk1"/>
                        </a:solidFill>
                        <a:latin typeface="+mj-ea"/>
                        <a:ea typeface="+mn-ea"/>
                        <a:cs typeface="+mn-cs"/>
                      </a:endParaRPr>
                    </a:p>
                  </a:txBody>
                  <a:tcPr marL="36000" marR="36000" marT="826" marB="0" anchor="ctr">
                    <a:lnL w="3175" cap="flat" cmpd="sng" algn="ctr">
                      <a:solidFill>
                        <a:schemeClr val="tx1"/>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0" marR="0" lvl="0" indent="0" algn="l" defTabSz="946587" rtl="0" eaLnBrk="1" fontAlgn="auto" latinLnBrk="1" hangingPunct="1">
                        <a:lnSpc>
                          <a:spcPct val="150000"/>
                        </a:lnSpc>
                        <a:spcBef>
                          <a:spcPts val="0"/>
                        </a:spcBef>
                        <a:spcAft>
                          <a:spcPts val="0"/>
                        </a:spcAft>
                        <a:buClrTx/>
                        <a:buSzTx/>
                        <a:buFontTx/>
                        <a:buNone/>
                        <a:tabLst/>
                        <a:defRPr/>
                      </a:pPr>
                      <a:r>
                        <a:rPr lang="en-US" altLang="ko-KR" sz="1000" b="1" kern="1200" dirty="0">
                          <a:solidFill>
                            <a:schemeClr val="dk1"/>
                          </a:solidFill>
                          <a:latin typeface="+mj-ea"/>
                          <a:ea typeface="+mn-ea"/>
                          <a:cs typeface="+mn-cs"/>
                        </a:rPr>
                        <a:t>STB Active Standby Mode</a:t>
                      </a:r>
                      <a:endParaRPr lang="ko-KR" altLang="en-US" sz="1000" b="1" kern="1200" dirty="0">
                        <a:solidFill>
                          <a:schemeClr val="dk1"/>
                        </a:solidFill>
                        <a:latin typeface="+mj-ea"/>
                        <a:ea typeface="+mn-ea"/>
                        <a:cs typeface="+mn-cs"/>
                      </a:endParaRPr>
                    </a:p>
                  </a:txBody>
                  <a:tcPr marL="108000" marR="36000" marT="826"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180000" marR="0" indent="0" algn="l" defTabSz="946587" rtl="0" eaLnBrk="1" fontAlgn="auto" latinLnBrk="1" hangingPunct="1">
                        <a:lnSpc>
                          <a:spcPct val="150000"/>
                        </a:lnSpc>
                        <a:spcBef>
                          <a:spcPts val="0"/>
                        </a:spcBef>
                        <a:spcAft>
                          <a:spcPts val="0"/>
                        </a:spcAft>
                        <a:buClrTx/>
                        <a:buSzTx/>
                        <a:buFont typeface="Arial" panose="020B0604020202020204" pitchFamily="34" charset="0"/>
                        <a:buNone/>
                        <a:tabLst/>
                        <a:defRPr/>
                      </a:pPr>
                      <a:r>
                        <a:rPr lang="ko-KR" altLang="en-US" sz="1000" b="1" kern="1200" dirty="0">
                          <a:solidFill>
                            <a:srgbClr val="00B050"/>
                          </a:solidFill>
                          <a:latin typeface="+mj-ea"/>
                          <a:ea typeface="+mn-ea"/>
                          <a:cs typeface="+mn-cs"/>
                        </a:rPr>
                        <a:t>● </a:t>
                      </a:r>
                      <a:r>
                        <a:rPr lang="en-US" altLang="ko-KR" sz="1000" b="1" kern="1200" dirty="0">
                          <a:solidFill>
                            <a:srgbClr val="00B050"/>
                          </a:solidFill>
                          <a:latin typeface="+mn-lt"/>
                          <a:ea typeface="+mn-ea"/>
                          <a:cs typeface="+mn-cs"/>
                        </a:rPr>
                        <a:t>Green</a:t>
                      </a:r>
                      <a:r>
                        <a:rPr lang="ko-KR" altLang="en-US" sz="1000" b="1" kern="1200" dirty="0">
                          <a:solidFill>
                            <a:srgbClr val="00B050"/>
                          </a:solidFill>
                          <a:latin typeface="+mj-ea"/>
                          <a:ea typeface="+mn-ea"/>
                          <a:cs typeface="+mn-cs"/>
                        </a:rPr>
                        <a:t> </a:t>
                      </a:r>
                      <a:r>
                        <a:rPr lang="en-US" altLang="ko-KR" sz="1000" b="1" kern="1200" dirty="0">
                          <a:solidFill>
                            <a:srgbClr val="00B050"/>
                          </a:solidFill>
                          <a:latin typeface="+mj-ea"/>
                          <a:ea typeface="+mn-ea"/>
                          <a:cs typeface="+mn-cs"/>
                        </a:rPr>
                        <a:t>Light on </a:t>
                      </a:r>
                      <a:endParaRPr lang="ko-KR" altLang="en-US" sz="1000" b="1" kern="1200" dirty="0">
                        <a:solidFill>
                          <a:srgbClr val="00B050"/>
                        </a:solidFill>
                        <a:latin typeface="+mn-lt"/>
                        <a:ea typeface="+mn-ea"/>
                        <a:cs typeface="+mn-cs"/>
                      </a:endParaRPr>
                    </a:p>
                  </a:txBody>
                  <a:tcPr marL="0" marR="36000" marT="826"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27273">
                <a:tc>
                  <a:txBody>
                    <a:bodyPr/>
                    <a:lstStyle/>
                    <a:p>
                      <a:pPr marL="0" marR="0" indent="0" algn="ctr" defTabSz="946587" rtl="0" eaLnBrk="1" fontAlgn="auto" latinLnBrk="1" hangingPunct="1">
                        <a:lnSpc>
                          <a:spcPct val="150000"/>
                        </a:lnSpc>
                        <a:spcBef>
                          <a:spcPts val="0"/>
                        </a:spcBef>
                        <a:spcAft>
                          <a:spcPts val="0"/>
                        </a:spcAft>
                        <a:buClrTx/>
                        <a:buSzTx/>
                        <a:buFontTx/>
                        <a:buNone/>
                        <a:tabLst/>
                        <a:defRPr/>
                      </a:pPr>
                      <a:r>
                        <a:rPr lang="en-US" altLang="ko-KR" sz="1000" b="1" kern="1200" dirty="0">
                          <a:solidFill>
                            <a:schemeClr val="dk1"/>
                          </a:solidFill>
                          <a:latin typeface="+mj-ea"/>
                          <a:ea typeface="+mn-ea"/>
                          <a:cs typeface="+mn-cs"/>
                        </a:rPr>
                        <a:t>7</a:t>
                      </a:r>
                    </a:p>
                  </a:txBody>
                  <a:tcPr marL="36000" marR="36000" marT="826" marB="0" anchor="ctr">
                    <a:lnL w="3175" cap="flat" cmpd="sng" algn="ctr">
                      <a:solidFill>
                        <a:schemeClr val="tx1"/>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0" marR="0" lvl="0" indent="0" algn="l" defTabSz="946587" rtl="0" eaLnBrk="1" fontAlgn="auto" latinLnBrk="1" hangingPunct="1">
                        <a:lnSpc>
                          <a:spcPct val="150000"/>
                        </a:lnSpc>
                        <a:spcBef>
                          <a:spcPts val="0"/>
                        </a:spcBef>
                        <a:spcAft>
                          <a:spcPts val="0"/>
                        </a:spcAft>
                        <a:buClrTx/>
                        <a:buSzTx/>
                        <a:buFontTx/>
                        <a:buNone/>
                        <a:tabLst/>
                        <a:defRPr/>
                      </a:pPr>
                      <a:r>
                        <a:rPr lang="en-US" altLang="ko-KR" sz="1000" b="1" kern="1200" dirty="0">
                          <a:solidFill>
                            <a:schemeClr val="dk1"/>
                          </a:solidFill>
                          <a:latin typeface="+mj-ea"/>
                          <a:ea typeface="+mn-ea"/>
                          <a:cs typeface="+mn-cs"/>
                        </a:rPr>
                        <a:t>STB Low Power Standby Mode</a:t>
                      </a:r>
                      <a:endParaRPr lang="ko-KR" altLang="en-US" sz="1000" b="1" kern="1200" dirty="0">
                        <a:solidFill>
                          <a:schemeClr val="dk1"/>
                        </a:solidFill>
                        <a:latin typeface="+mj-ea"/>
                        <a:ea typeface="+mn-ea"/>
                        <a:cs typeface="+mn-cs"/>
                      </a:endParaRPr>
                    </a:p>
                  </a:txBody>
                  <a:tcPr marL="108000" marR="36000" marT="826"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180000" marR="0" indent="0" algn="l" defTabSz="946587" rtl="0" eaLnBrk="1" fontAlgn="auto" latinLnBrk="1" hangingPunct="1">
                        <a:lnSpc>
                          <a:spcPct val="150000"/>
                        </a:lnSpc>
                        <a:spcBef>
                          <a:spcPts val="0"/>
                        </a:spcBef>
                        <a:spcAft>
                          <a:spcPts val="0"/>
                        </a:spcAft>
                        <a:buClrTx/>
                        <a:buSzTx/>
                        <a:buFont typeface="Arial" panose="020B0604020202020204" pitchFamily="34" charset="0"/>
                        <a:buNone/>
                        <a:tabLst/>
                        <a:defRPr/>
                      </a:pPr>
                      <a:r>
                        <a:rPr lang="ko-KR" altLang="en-US" sz="1000" b="1" kern="1200" dirty="0">
                          <a:solidFill>
                            <a:schemeClr val="accent5"/>
                          </a:solidFill>
                          <a:latin typeface="+mj-ea"/>
                          <a:ea typeface="+mn-ea"/>
                          <a:cs typeface="+mn-cs"/>
                        </a:rPr>
                        <a:t>● </a:t>
                      </a:r>
                      <a:r>
                        <a:rPr lang="en-US" altLang="ko-KR" sz="1000" b="1" kern="1200" dirty="0">
                          <a:solidFill>
                            <a:schemeClr val="accent5"/>
                          </a:solidFill>
                          <a:latin typeface="+mj-ea"/>
                          <a:ea typeface="+mn-ea"/>
                          <a:cs typeface="+mn-cs"/>
                        </a:rPr>
                        <a:t>Blue</a:t>
                      </a:r>
                      <a:r>
                        <a:rPr lang="en-US" altLang="ko-KR" sz="1000" b="1" kern="1200" dirty="0">
                          <a:solidFill>
                            <a:schemeClr val="accent5"/>
                          </a:solidFill>
                          <a:latin typeface="+mn-lt"/>
                          <a:ea typeface="+mn-ea"/>
                          <a:cs typeface="+mn-cs"/>
                        </a:rPr>
                        <a:t> Light on</a:t>
                      </a:r>
                      <a:endParaRPr lang="ko-KR" altLang="en-US" sz="1000" b="1" kern="1200" dirty="0">
                        <a:solidFill>
                          <a:schemeClr val="accent5"/>
                        </a:solidFill>
                        <a:latin typeface="+mn-lt"/>
                        <a:ea typeface="+mn-ea"/>
                        <a:cs typeface="+mn-cs"/>
                      </a:endParaRPr>
                    </a:p>
                  </a:txBody>
                  <a:tcPr marL="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383777750"/>
                  </a:ext>
                </a:extLst>
              </a:tr>
            </a:tbl>
          </a:graphicData>
        </a:graphic>
      </p:graphicFrame>
      <p:graphicFrame>
        <p:nvGraphicFramePr>
          <p:cNvPr id="41" name="표 40"/>
          <p:cNvGraphicFramePr>
            <a:graphicFrameLocks noGrp="1"/>
          </p:cNvGraphicFramePr>
          <p:nvPr>
            <p:extLst>
              <p:ext uri="{D42A27DB-BD31-4B8C-83A1-F6EECF244321}">
                <p14:modId xmlns:p14="http://schemas.microsoft.com/office/powerpoint/2010/main" val="4189138735"/>
              </p:ext>
            </p:extLst>
          </p:nvPr>
        </p:nvGraphicFramePr>
        <p:xfrm>
          <a:off x="543248" y="1041991"/>
          <a:ext cx="9933166" cy="1049968"/>
        </p:xfrm>
        <a:graphic>
          <a:graphicData uri="http://schemas.openxmlformats.org/drawingml/2006/table">
            <a:tbl>
              <a:tblPr>
                <a:tableStyleId>{5C22544A-7EE6-4342-B048-85BDC9FD1C3A}</a:tableStyleId>
              </a:tblPr>
              <a:tblGrid>
                <a:gridCol w="4122058">
                  <a:extLst>
                    <a:ext uri="{9D8B030D-6E8A-4147-A177-3AD203B41FA5}">
                      <a16:colId xmlns:a16="http://schemas.microsoft.com/office/drawing/2014/main" val="20000"/>
                    </a:ext>
                  </a:extLst>
                </a:gridCol>
                <a:gridCol w="1937036">
                  <a:extLst>
                    <a:ext uri="{9D8B030D-6E8A-4147-A177-3AD203B41FA5}">
                      <a16:colId xmlns:a16="http://schemas.microsoft.com/office/drawing/2014/main" val="20002"/>
                    </a:ext>
                  </a:extLst>
                </a:gridCol>
                <a:gridCol w="2462145">
                  <a:extLst>
                    <a:ext uri="{9D8B030D-6E8A-4147-A177-3AD203B41FA5}">
                      <a16:colId xmlns:a16="http://schemas.microsoft.com/office/drawing/2014/main" val="20003"/>
                    </a:ext>
                  </a:extLst>
                </a:gridCol>
                <a:gridCol w="1411927">
                  <a:extLst>
                    <a:ext uri="{9D8B030D-6E8A-4147-A177-3AD203B41FA5}">
                      <a16:colId xmlns:a16="http://schemas.microsoft.com/office/drawing/2014/main" val="2714379693"/>
                    </a:ext>
                  </a:extLst>
                </a:gridCol>
              </a:tblGrid>
              <a:tr h="302192">
                <a:tc rowSpan="2">
                  <a:txBody>
                    <a:bodyPr/>
                    <a:lstStyle/>
                    <a:p>
                      <a:pPr marL="0" marR="0" indent="0" algn="ctr" defTabSz="946587" rtl="0" eaLnBrk="1" fontAlgn="auto" latinLnBrk="1" hangingPunct="1">
                        <a:lnSpc>
                          <a:spcPct val="150000"/>
                        </a:lnSpc>
                        <a:spcBef>
                          <a:spcPts val="0"/>
                        </a:spcBef>
                        <a:spcAft>
                          <a:spcPts val="0"/>
                        </a:spcAft>
                        <a:buClrTx/>
                        <a:buSzTx/>
                        <a:buFontTx/>
                        <a:buNone/>
                        <a:tabLst/>
                        <a:defRPr/>
                      </a:pPr>
                      <a:r>
                        <a:rPr lang="en-US" altLang="ko-KR" sz="1100" b="1" kern="1200" dirty="0">
                          <a:solidFill>
                            <a:schemeClr val="dk1"/>
                          </a:solidFill>
                          <a:latin typeface="+mj-ea"/>
                          <a:ea typeface="+mn-ea"/>
                          <a:cs typeface="+mn-cs"/>
                        </a:rPr>
                        <a:t>Defining LED Status</a:t>
                      </a:r>
                    </a:p>
                  </a:txBody>
                  <a:tcPr marL="36000" marR="36000" marT="826" marB="0" anchor="ctr">
                    <a:lnL w="3175" cap="flat" cmpd="sng" algn="ctr">
                      <a:solidFill>
                        <a:schemeClr val="tx1"/>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lumMod val="95000"/>
                      </a:schemeClr>
                    </a:solidFill>
                  </a:tcPr>
                </a:tc>
                <a:tc>
                  <a:txBody>
                    <a:bodyPr/>
                    <a:lstStyle/>
                    <a:p>
                      <a:pPr marL="0" algn="ctr" defTabSz="946587" rtl="0" eaLnBrk="1" fontAlgn="ctr" latinLnBrk="1" hangingPunct="1"/>
                      <a:r>
                        <a:rPr lang="en-US" altLang="ko-KR" sz="1000" b="1" u="none" strike="noStrike" kern="1200" dirty="0">
                          <a:solidFill>
                            <a:schemeClr val="tx1"/>
                          </a:solidFill>
                          <a:effectLst/>
                          <a:latin typeface="Malgun Gothic" charset="-127"/>
                          <a:ea typeface="Malgun Gothic" charset="-127"/>
                          <a:cs typeface="Malgun Gothic" charset="-127"/>
                        </a:rPr>
                        <a:t>Light on</a:t>
                      </a:r>
                      <a:endParaRPr lang="ko-KR" altLang="en-US" sz="1000" b="1" u="none" strike="noStrike" kern="1200" dirty="0">
                        <a:solidFill>
                          <a:schemeClr val="tx1"/>
                        </a:solidFill>
                        <a:effectLst/>
                        <a:latin typeface="Malgun Gothic" charset="-127"/>
                        <a:ea typeface="Malgun Gothic" charset="-127"/>
                        <a:cs typeface="Malgun Gothic" charset="-127"/>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lumMod val="95000"/>
                      </a:schemeClr>
                    </a:solidFill>
                  </a:tcPr>
                </a:tc>
                <a:tc>
                  <a:txBody>
                    <a:bodyPr/>
                    <a:lstStyle/>
                    <a:p>
                      <a:pPr marL="0" algn="ctr" defTabSz="946587" rtl="0" eaLnBrk="1" fontAlgn="ctr" latinLnBrk="1" hangingPunct="1"/>
                      <a:r>
                        <a:rPr lang="en-US" altLang="ko-KR" sz="1000" b="1" u="none" strike="noStrike" kern="1200" dirty="0">
                          <a:solidFill>
                            <a:schemeClr val="tx1"/>
                          </a:solidFill>
                          <a:effectLst/>
                          <a:latin typeface="Malgun Gothic" charset="-127"/>
                          <a:ea typeface="Malgun Gothic" charset="-127"/>
                          <a:cs typeface="Malgun Gothic" charset="-127"/>
                        </a:rPr>
                        <a:t>Flashing</a:t>
                      </a:r>
                      <a:endParaRPr lang="ko-KR" altLang="en-US" sz="1000" b="1" u="none" strike="noStrike" kern="1200" dirty="0">
                        <a:solidFill>
                          <a:schemeClr val="tx1"/>
                        </a:solidFill>
                        <a:effectLst/>
                        <a:latin typeface="Malgun Gothic" charset="-127"/>
                        <a:ea typeface="Malgun Gothic" charset="-127"/>
                        <a:cs typeface="Malgun Gothic" charset="-127"/>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lumMod val="95000"/>
                      </a:schemeClr>
                    </a:solidFill>
                  </a:tcPr>
                </a:tc>
                <a:tc>
                  <a:txBody>
                    <a:bodyPr/>
                    <a:lstStyle/>
                    <a:p>
                      <a:pPr marL="0" algn="ctr" defTabSz="946587" rtl="0" eaLnBrk="1" fontAlgn="ctr" latinLnBrk="1" hangingPunct="1"/>
                      <a:r>
                        <a:rPr lang="en-US" altLang="ko-KR" sz="1000" b="1" u="none" strike="noStrike" kern="1200" dirty="0">
                          <a:solidFill>
                            <a:schemeClr val="tx1"/>
                          </a:solidFill>
                          <a:effectLst/>
                          <a:latin typeface="Malgun Gothic" charset="-127"/>
                          <a:ea typeface="Malgun Gothic" charset="-127"/>
                          <a:cs typeface="Malgun Gothic" charset="-127"/>
                        </a:rPr>
                        <a:t>Lights off</a:t>
                      </a:r>
                      <a:endParaRPr lang="ko-KR" altLang="en-US" sz="1000" b="1" u="none" strike="noStrike" kern="1200" dirty="0">
                        <a:solidFill>
                          <a:schemeClr val="tx1"/>
                        </a:solidFill>
                        <a:effectLst/>
                        <a:latin typeface="Malgun Gothic" charset="-127"/>
                        <a:ea typeface="Malgun Gothic" charset="-127"/>
                        <a:cs typeface="Malgun Gothic" charset="-127"/>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r h="567633">
                <a:tc vMerge="1">
                  <a:txBody>
                    <a:bodyPr/>
                    <a:lstStyle/>
                    <a:p>
                      <a:pPr marL="0" marR="0" indent="0" algn="ctr" defTabSz="946587" rtl="0" eaLnBrk="1" fontAlgn="auto" latinLnBrk="1" hangingPunct="1">
                        <a:lnSpc>
                          <a:spcPct val="150000"/>
                        </a:lnSpc>
                        <a:spcBef>
                          <a:spcPts val="0"/>
                        </a:spcBef>
                        <a:spcAft>
                          <a:spcPts val="0"/>
                        </a:spcAft>
                        <a:buClrTx/>
                        <a:buSzTx/>
                        <a:buFontTx/>
                        <a:buNone/>
                        <a:tabLst/>
                        <a:defRPr/>
                      </a:pPr>
                      <a:endParaRPr lang="en-US" altLang="ko-KR" sz="1000" b="1" kern="1200" dirty="0">
                        <a:solidFill>
                          <a:schemeClr val="dk1"/>
                        </a:solidFill>
                        <a:latin typeface="+mj-ea"/>
                        <a:ea typeface="+mn-ea"/>
                        <a:cs typeface="+mn-cs"/>
                      </a:endParaRPr>
                    </a:p>
                  </a:txBody>
                  <a:tcPr marL="36000" marR="36000" marT="826" marB="0" anchor="ctr">
                    <a:lnL w="3175" cap="flat" cmpd="sng" algn="ctr">
                      <a:solidFill>
                        <a:schemeClr val="tx1"/>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lumMod val="95000"/>
                      </a:schemeClr>
                    </a:solidFill>
                  </a:tcPr>
                </a:tc>
                <a:tc>
                  <a:txBody>
                    <a:bodyPr/>
                    <a:lstStyle/>
                    <a:p>
                      <a:pPr marL="0" marR="0" lvl="0" indent="0" algn="ctr" defTabSz="946587" rtl="0" eaLnBrk="1" fontAlgn="auto" latinLnBrk="1" hangingPunct="1">
                        <a:lnSpc>
                          <a:spcPct val="150000"/>
                        </a:lnSpc>
                        <a:spcBef>
                          <a:spcPts val="0"/>
                        </a:spcBef>
                        <a:spcAft>
                          <a:spcPts val="0"/>
                        </a:spcAft>
                        <a:buClrTx/>
                        <a:buSzTx/>
                        <a:buFontTx/>
                        <a:buNone/>
                        <a:tabLst/>
                        <a:defRPr/>
                      </a:pPr>
                      <a:r>
                        <a:rPr lang="en-US" altLang="ko-KR" sz="1000" b="1" kern="1200" dirty="0">
                          <a:solidFill>
                            <a:schemeClr val="tx1"/>
                          </a:solidFill>
                          <a:latin typeface="+mj-ea"/>
                          <a:ea typeface="+mn-ea"/>
                          <a:cs typeface="+mn-cs"/>
                        </a:rPr>
                        <a:t>ON</a:t>
                      </a:r>
                    </a:p>
                  </a:txBody>
                  <a:tcPr marL="108000" marR="36000" marT="826"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180000" marR="0" indent="0" algn="ctr" defTabSz="946587" rtl="0" eaLnBrk="1" fontAlgn="auto" latinLnBrk="1" hangingPunct="1">
                        <a:lnSpc>
                          <a:spcPct val="150000"/>
                        </a:lnSpc>
                        <a:spcBef>
                          <a:spcPts val="0"/>
                        </a:spcBef>
                        <a:spcAft>
                          <a:spcPts val="0"/>
                        </a:spcAft>
                        <a:buClrTx/>
                        <a:buSzTx/>
                        <a:buFont typeface="Arial" panose="020B0604020202020204" pitchFamily="34" charset="0"/>
                        <a:buNone/>
                        <a:tabLst/>
                        <a:defRPr/>
                      </a:pPr>
                      <a:r>
                        <a:rPr lang="en-US" altLang="ko-KR" sz="1000" b="1" kern="1200" dirty="0">
                          <a:solidFill>
                            <a:srgbClr val="FF0000"/>
                          </a:solidFill>
                          <a:latin typeface="+mn-lt"/>
                          <a:ea typeface="+mn-ea"/>
                          <a:cs typeface="+mn-cs"/>
                        </a:rPr>
                        <a:t>1000ms</a:t>
                      </a:r>
                      <a:r>
                        <a:rPr lang="ko-KR" altLang="en-US" sz="1000" b="1" kern="1200" dirty="0">
                          <a:solidFill>
                            <a:srgbClr val="FF0000"/>
                          </a:solidFill>
                          <a:latin typeface="+mn-lt"/>
                          <a:ea typeface="+mn-ea"/>
                          <a:cs typeface="+mn-cs"/>
                        </a:rPr>
                        <a:t> </a:t>
                      </a:r>
                      <a:r>
                        <a:rPr lang="en-US" altLang="ko-KR" sz="1000" b="1" kern="1200" dirty="0">
                          <a:solidFill>
                            <a:srgbClr val="FF0000"/>
                          </a:solidFill>
                          <a:latin typeface="+mn-lt"/>
                          <a:ea typeface="+mn-ea"/>
                          <a:cs typeface="+mn-cs"/>
                        </a:rPr>
                        <a:t>light on</a:t>
                      </a:r>
                      <a:r>
                        <a:rPr lang="ko-KR" altLang="en-US" sz="1000" b="1" kern="1200" dirty="0">
                          <a:solidFill>
                            <a:srgbClr val="FF0000"/>
                          </a:solidFill>
                          <a:latin typeface="+mn-lt"/>
                          <a:ea typeface="+mn-ea"/>
                          <a:cs typeface="+mn-cs"/>
                        </a:rPr>
                        <a:t> </a:t>
                      </a:r>
                      <a:r>
                        <a:rPr lang="en-US" altLang="ko-KR" sz="1000" b="1" kern="1200" dirty="0">
                          <a:solidFill>
                            <a:srgbClr val="FF0000"/>
                          </a:solidFill>
                          <a:latin typeface="+mn-lt"/>
                          <a:ea typeface="+mn-ea"/>
                          <a:cs typeface="+mn-cs"/>
                        </a:rPr>
                        <a:t>– 500ms</a:t>
                      </a:r>
                      <a:r>
                        <a:rPr lang="ko-KR" altLang="en-US" sz="1000" b="1" kern="1200" dirty="0">
                          <a:solidFill>
                            <a:srgbClr val="FF0000"/>
                          </a:solidFill>
                          <a:latin typeface="+mn-lt"/>
                          <a:ea typeface="+mn-ea"/>
                          <a:cs typeface="+mn-cs"/>
                        </a:rPr>
                        <a:t> </a:t>
                      </a:r>
                      <a:r>
                        <a:rPr lang="en-US" altLang="ko-KR" sz="1000" b="1" kern="1200" dirty="0">
                          <a:solidFill>
                            <a:srgbClr val="FF0000"/>
                          </a:solidFill>
                          <a:latin typeface="+mn-lt"/>
                          <a:ea typeface="+mn-ea"/>
                          <a:cs typeface="+mn-cs"/>
                        </a:rPr>
                        <a:t>light off</a:t>
                      </a:r>
                      <a:br>
                        <a:rPr lang="en-US" altLang="ko-KR" sz="1000" b="1" kern="1200" dirty="0">
                          <a:solidFill>
                            <a:schemeClr val="tx1"/>
                          </a:solidFill>
                          <a:latin typeface="+mn-lt"/>
                          <a:ea typeface="+mn-ea"/>
                          <a:cs typeface="+mn-cs"/>
                        </a:rPr>
                      </a:br>
                      <a:r>
                        <a:rPr lang="en-US" altLang="ko-KR" sz="1000" kern="1200" dirty="0">
                          <a:solidFill>
                            <a:schemeClr val="tx1"/>
                          </a:solidFill>
                          <a:latin typeface="+mn-lt"/>
                          <a:ea typeface="+mn-ea"/>
                          <a:cs typeface="+mn-cs"/>
                        </a:rPr>
                        <a:t>Repeat until the end of the situation
</a:t>
                      </a:r>
                      <a:endParaRPr lang="ko-KR" altLang="en-US" sz="1000" kern="1200" dirty="0">
                        <a:solidFill>
                          <a:schemeClr val="tx1"/>
                        </a:solidFill>
                        <a:latin typeface="+mn-lt"/>
                        <a:ea typeface="+mn-ea"/>
                        <a:cs typeface="+mn-cs"/>
                      </a:endParaRPr>
                    </a:p>
                  </a:txBody>
                  <a:tcPr marL="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180000" marR="0" indent="0" algn="ctr" defTabSz="946587" rtl="0" eaLnBrk="1" fontAlgn="auto" latinLnBrk="1" hangingPunct="1">
                        <a:lnSpc>
                          <a:spcPct val="150000"/>
                        </a:lnSpc>
                        <a:spcBef>
                          <a:spcPts val="0"/>
                        </a:spcBef>
                        <a:spcAft>
                          <a:spcPts val="0"/>
                        </a:spcAft>
                        <a:buClrTx/>
                        <a:buSzTx/>
                        <a:buFont typeface="Arial" panose="020B0604020202020204" pitchFamily="34" charset="0"/>
                        <a:buNone/>
                        <a:tabLst/>
                        <a:defRPr/>
                      </a:pPr>
                      <a:r>
                        <a:rPr lang="en-US" altLang="ko-KR" sz="1000" kern="1200" dirty="0">
                          <a:solidFill>
                            <a:schemeClr val="tx1"/>
                          </a:solidFill>
                          <a:latin typeface="+mn-lt"/>
                          <a:ea typeface="+mn-ea"/>
                          <a:cs typeface="+mn-cs"/>
                        </a:rPr>
                        <a:t>OFF</a:t>
                      </a:r>
                      <a:endParaRPr lang="ko-KR" altLang="en-US" sz="1000" kern="1200" dirty="0">
                        <a:solidFill>
                          <a:schemeClr val="tx1"/>
                        </a:solidFill>
                        <a:latin typeface="+mn-lt"/>
                        <a:ea typeface="+mn-ea"/>
                        <a:cs typeface="+mn-cs"/>
                      </a:endParaRPr>
                    </a:p>
                  </a:txBody>
                  <a:tcPr marL="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557369373"/>
                  </a:ext>
                </a:extLst>
              </a:tr>
            </a:tbl>
          </a:graphicData>
        </a:graphic>
      </p:graphicFrame>
    </p:spTree>
    <p:extLst>
      <p:ext uri="{BB962C8B-B14F-4D97-AF65-F5344CB8AC3E}">
        <p14:creationId xmlns:p14="http://schemas.microsoft.com/office/powerpoint/2010/main" val="1437197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p:cNvSpPr>
            <a:spLocks noGrp="1"/>
          </p:cNvSpPr>
          <p:nvPr>
            <p:ph type="body" sz="quarter" idx="10"/>
          </p:nvPr>
        </p:nvSpPr>
        <p:spPr/>
        <p:txBody>
          <a:bodyPr/>
          <a:lstStyle/>
          <a:p>
            <a:r>
              <a:rPr lang="en-US" altLang="ko-KR" dirty="0"/>
              <a:t>2.2 Indicator LED </a:t>
            </a:r>
            <a:r>
              <a:rPr lang="mr-IN" altLang="ko-KR" dirty="0"/>
              <a:t>–</a:t>
            </a:r>
            <a:r>
              <a:rPr lang="en-US" altLang="ko-KR" dirty="0"/>
              <a:t> Color</a:t>
            </a:r>
            <a:endParaRPr lang="ko-KR" altLang="en-US" dirty="0"/>
          </a:p>
        </p:txBody>
      </p:sp>
      <p:sp>
        <p:nvSpPr>
          <p:cNvPr id="2" name="슬라이드 번호 개체 틀 1"/>
          <p:cNvSpPr>
            <a:spLocks noGrp="1"/>
          </p:cNvSpPr>
          <p:nvPr>
            <p:ph type="sldNum" sz="quarter" idx="4"/>
          </p:nvPr>
        </p:nvSpPr>
        <p:spPr/>
        <p:txBody>
          <a:bodyPr/>
          <a:lstStyle/>
          <a:p>
            <a:fld id="{B0F99801-E825-42EB-95E3-E664BF29AFB4}" type="slidenum">
              <a:rPr lang="ko-KR" altLang="en-US" smtClean="0"/>
              <a:pPr/>
              <a:t>11</a:t>
            </a:fld>
            <a:endParaRPr lang="ko-KR" altLang="en-US"/>
          </a:p>
        </p:txBody>
      </p:sp>
      <p:graphicFrame>
        <p:nvGraphicFramePr>
          <p:cNvPr id="10" name="표 9"/>
          <p:cNvGraphicFramePr>
            <a:graphicFrameLocks noGrp="1"/>
          </p:cNvGraphicFramePr>
          <p:nvPr>
            <p:extLst>
              <p:ext uri="{D42A27DB-BD31-4B8C-83A1-F6EECF244321}">
                <p14:modId xmlns:p14="http://schemas.microsoft.com/office/powerpoint/2010/main" val="2401494266"/>
              </p:ext>
            </p:extLst>
          </p:nvPr>
        </p:nvGraphicFramePr>
        <p:xfrm>
          <a:off x="543248" y="1446253"/>
          <a:ext cx="9862347" cy="2260206"/>
        </p:xfrm>
        <a:graphic>
          <a:graphicData uri="http://schemas.openxmlformats.org/drawingml/2006/table">
            <a:tbl>
              <a:tblPr>
                <a:tableStyleId>{5C22544A-7EE6-4342-B048-85BDC9FD1C3A}</a:tableStyleId>
              </a:tblPr>
              <a:tblGrid>
                <a:gridCol w="370450">
                  <a:extLst>
                    <a:ext uri="{9D8B030D-6E8A-4147-A177-3AD203B41FA5}">
                      <a16:colId xmlns:a16="http://schemas.microsoft.com/office/drawing/2014/main" val="20000"/>
                    </a:ext>
                  </a:extLst>
                </a:gridCol>
                <a:gridCol w="5792651">
                  <a:extLst>
                    <a:ext uri="{9D8B030D-6E8A-4147-A177-3AD203B41FA5}">
                      <a16:colId xmlns:a16="http://schemas.microsoft.com/office/drawing/2014/main" val="20001"/>
                    </a:ext>
                  </a:extLst>
                </a:gridCol>
                <a:gridCol w="3699246">
                  <a:extLst>
                    <a:ext uri="{9D8B030D-6E8A-4147-A177-3AD203B41FA5}">
                      <a16:colId xmlns:a16="http://schemas.microsoft.com/office/drawing/2014/main" val="20003"/>
                    </a:ext>
                  </a:extLst>
                </a:gridCol>
              </a:tblGrid>
              <a:tr h="296126">
                <a:tc>
                  <a:txBody>
                    <a:bodyPr/>
                    <a:lstStyle/>
                    <a:p>
                      <a:pPr marL="0" algn="ctr" defTabSz="946587" rtl="0" eaLnBrk="1" fontAlgn="ctr" latinLnBrk="1" hangingPunct="1"/>
                      <a:endParaRPr lang="da-DK" sz="1000" b="1" u="none" strike="noStrike" kern="1200" dirty="0">
                        <a:solidFill>
                          <a:schemeClr val="bg1"/>
                        </a:solidFill>
                        <a:effectLst/>
                        <a:latin typeface="Malgun Gothic" charset="-127"/>
                        <a:ea typeface="Malgun Gothic" charset="-127"/>
                        <a:cs typeface="Malgun Gothic" charset="-127"/>
                      </a:endParaRPr>
                    </a:p>
                  </a:txBody>
                  <a:tcPr marL="36000" marR="36000" marT="826" marB="0" anchor="ctr">
                    <a:lnL w="3175" cap="flat" cmpd="sng" algn="ctr">
                      <a:solidFill>
                        <a:schemeClr val="tx1"/>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tx1">
                        <a:lumMod val="65000"/>
                        <a:lumOff val="35000"/>
                      </a:schemeClr>
                    </a:solidFill>
                  </a:tcPr>
                </a:tc>
                <a:tc>
                  <a:txBody>
                    <a:bodyPr/>
                    <a:lstStyle/>
                    <a:p>
                      <a:pPr marL="0" algn="ctr" defTabSz="946587" rtl="0" eaLnBrk="1" fontAlgn="ctr" latinLnBrk="1" hangingPunct="1"/>
                      <a:r>
                        <a:rPr lang="en-US" altLang="ko-KR" sz="1000" b="1" u="none" strike="noStrike" kern="1200" dirty="0">
                          <a:solidFill>
                            <a:schemeClr val="bg1"/>
                          </a:solidFill>
                          <a:effectLst/>
                          <a:latin typeface="Malgun Gothic" charset="-127"/>
                          <a:ea typeface="Malgun Gothic" charset="-127"/>
                          <a:cs typeface="Malgun Gothic" charset="-127"/>
                        </a:rPr>
                        <a:t>System Color</a:t>
                      </a:r>
                      <a:endParaRPr lang="da-DK" sz="1000" b="1" u="none" strike="noStrike" kern="1200" dirty="0">
                        <a:solidFill>
                          <a:schemeClr val="bg1"/>
                        </a:solidFill>
                        <a:effectLst/>
                        <a:latin typeface="Malgun Gothic" charset="-127"/>
                        <a:ea typeface="Malgun Gothic" charset="-127"/>
                        <a:cs typeface="Malgun Gothic" charset="-127"/>
                      </a:endParaRPr>
                    </a:p>
                  </a:txBody>
                  <a:tcPr marL="36000" marR="36000" marT="826"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tx1">
                        <a:lumMod val="65000"/>
                        <a:lumOff val="35000"/>
                      </a:schemeClr>
                    </a:solidFill>
                  </a:tcPr>
                </a:tc>
                <a:tc>
                  <a:txBody>
                    <a:bodyPr/>
                    <a:lstStyle/>
                    <a:p>
                      <a:pPr marL="0" algn="ctr" defTabSz="946587" rtl="0" eaLnBrk="1" fontAlgn="ctr" latinLnBrk="1" hangingPunct="1"/>
                      <a:r>
                        <a:rPr lang="en-US" altLang="ko-KR" sz="1000" b="1" u="none" strike="noStrike" kern="1200" dirty="0">
                          <a:solidFill>
                            <a:schemeClr val="bg1"/>
                          </a:solidFill>
                          <a:effectLst/>
                          <a:latin typeface="Malgun Gothic" charset="-127"/>
                          <a:ea typeface="Malgun Gothic" charset="-127"/>
                          <a:cs typeface="Malgun Gothic" charset="-127"/>
                        </a:rPr>
                        <a:t>Uses</a:t>
                      </a:r>
                      <a:endParaRPr lang="ko-KR" altLang="en-US" sz="1000" b="1" u="none" strike="noStrike" kern="1200" dirty="0">
                        <a:solidFill>
                          <a:schemeClr val="bg1"/>
                        </a:solidFill>
                        <a:effectLst/>
                        <a:latin typeface="Malgun Gothic" charset="-127"/>
                        <a:ea typeface="Malgun Gothic" charset="-127"/>
                        <a:cs typeface="Malgun Gothic" charset="-127"/>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tx1">
                        <a:lumMod val="65000"/>
                        <a:lumOff val="35000"/>
                      </a:schemeClr>
                    </a:solidFill>
                  </a:tcPr>
                </a:tc>
                <a:extLst>
                  <a:ext uri="{0D108BD9-81ED-4DB2-BD59-A6C34878D82A}">
                    <a16:rowId xmlns:a16="http://schemas.microsoft.com/office/drawing/2014/main" val="10000"/>
                  </a:ext>
                </a:extLst>
              </a:tr>
              <a:tr h="490646">
                <a:tc>
                  <a:txBody>
                    <a:bodyPr/>
                    <a:lstStyle/>
                    <a:p>
                      <a:pPr marL="0" marR="0" indent="0" algn="ctr" defTabSz="946587" rtl="0" eaLnBrk="1" fontAlgn="ctr" latinLnBrk="1" hangingPunct="1">
                        <a:lnSpc>
                          <a:spcPct val="150000"/>
                        </a:lnSpc>
                        <a:spcBef>
                          <a:spcPts val="0"/>
                        </a:spcBef>
                        <a:spcAft>
                          <a:spcPts val="0"/>
                        </a:spcAft>
                        <a:buClrTx/>
                        <a:buSzTx/>
                        <a:buFontTx/>
                        <a:buNone/>
                        <a:tabLst/>
                        <a:defRPr/>
                      </a:pPr>
                      <a:r>
                        <a:rPr lang="en-US" altLang="ko-KR" sz="1000" b="1" kern="1200" dirty="0">
                          <a:solidFill>
                            <a:schemeClr val="dk1"/>
                          </a:solidFill>
                          <a:latin typeface="+mj-ea"/>
                          <a:ea typeface="+mn-ea"/>
                          <a:cs typeface="+mn-cs"/>
                        </a:rPr>
                        <a:t>1</a:t>
                      </a:r>
                      <a:endParaRPr lang="ko-KR" altLang="en-US" sz="1000" b="1" kern="1200" dirty="0">
                        <a:solidFill>
                          <a:schemeClr val="dk1"/>
                        </a:solidFill>
                        <a:latin typeface="+mj-ea"/>
                        <a:ea typeface="+mn-ea"/>
                        <a:cs typeface="+mn-cs"/>
                      </a:endParaRPr>
                    </a:p>
                  </a:txBody>
                  <a:tcPr marL="36000" marR="36000" marT="826" marB="0" anchor="ctr">
                    <a:lnL w="3175" cap="flat" cmpd="sng" algn="ctr">
                      <a:solidFill>
                        <a:schemeClr val="tx1"/>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0" marR="0" lvl="0" indent="0" algn="ctr" defTabSz="946587" rtl="0" eaLnBrk="1" fontAlgn="auto" latinLnBrk="1" hangingPunct="1">
                        <a:lnSpc>
                          <a:spcPct val="150000"/>
                        </a:lnSpc>
                        <a:spcBef>
                          <a:spcPts val="0"/>
                        </a:spcBef>
                        <a:spcAft>
                          <a:spcPts val="0"/>
                        </a:spcAft>
                        <a:buClrTx/>
                        <a:buSzTx/>
                        <a:buFontTx/>
                        <a:buNone/>
                        <a:tabLst/>
                        <a:defRPr/>
                      </a:pPr>
                      <a:r>
                        <a:rPr lang="en-US" altLang="ko-KR" sz="1100" b="1" kern="1200" dirty="0">
                          <a:solidFill>
                            <a:schemeClr val="dk1"/>
                          </a:solidFill>
                          <a:latin typeface="+mn-ea"/>
                          <a:ea typeface="+mn-ea"/>
                          <a:cs typeface="+mn-cs"/>
                        </a:rPr>
                        <a:t>White </a:t>
                      </a:r>
                      <a:r>
                        <a:rPr lang="en-US" altLang="ko-KR" sz="1100" b="0" i="0" u="none" strike="noStrike" kern="1200" baseline="0" dirty="0">
                          <a:solidFill>
                            <a:schemeClr val="tx1"/>
                          </a:solidFill>
                          <a:latin typeface="+mn-ea"/>
                          <a:ea typeface="+mn-ea"/>
                          <a:cs typeface="+mn-cs"/>
                        </a:rPr>
                        <a:t>R:255 G:255 B:255</a:t>
                      </a:r>
                      <a:endParaRPr lang="ko-KR" altLang="en-US" sz="1100" b="0" i="0" u="none" strike="noStrike" kern="1200" baseline="0" dirty="0">
                        <a:solidFill>
                          <a:schemeClr val="tx1"/>
                        </a:solidFill>
                        <a:latin typeface="+mn-ea"/>
                        <a:ea typeface="+mn-ea"/>
                        <a:cs typeface="+mn-cs"/>
                      </a:endParaRPr>
                    </a:p>
                  </a:txBody>
                  <a:tcPr marL="108000" marR="36000" marT="826"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0" marR="0" indent="0" algn="ctr" defTabSz="946587" rtl="0" eaLnBrk="1" fontAlgn="auto" latinLnBrk="1" hangingPunct="1">
                        <a:lnSpc>
                          <a:spcPct val="100000"/>
                        </a:lnSpc>
                        <a:spcBef>
                          <a:spcPts val="0"/>
                        </a:spcBef>
                        <a:spcAft>
                          <a:spcPts val="0"/>
                        </a:spcAft>
                        <a:buClrTx/>
                        <a:buSzTx/>
                        <a:buFontTx/>
                        <a:buNone/>
                        <a:tabLst/>
                        <a:defRPr/>
                      </a:pPr>
                      <a:r>
                        <a:rPr lang="en-US" altLang="ko-KR" sz="1200" b="1" i="0" u="none" strike="noStrike" kern="1200" baseline="0" dirty="0">
                          <a:solidFill>
                            <a:schemeClr val="dk1"/>
                          </a:solidFill>
                          <a:latin typeface="+mn-lt"/>
                          <a:ea typeface="+mn-ea"/>
                          <a:cs typeface="+mn-cs"/>
                        </a:rPr>
                        <a:t>When receiving a normal / boot / RCU
</a:t>
                      </a:r>
                      <a:endParaRPr lang="ko-KR" altLang="en-US" sz="1200" b="1" i="0" u="none" strike="noStrike" kern="1200" baseline="0" dirty="0">
                        <a:solidFill>
                          <a:schemeClr val="dk1"/>
                        </a:solidFill>
                        <a:latin typeface="+mn-lt"/>
                        <a:ea typeface="+mn-ea"/>
                        <a:cs typeface="+mn-cs"/>
                      </a:endParaRPr>
                    </a:p>
                  </a:txBody>
                  <a:tcPr marL="126382" marR="126382" marT="63191" marB="63191"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90646">
                <a:tc>
                  <a:txBody>
                    <a:bodyPr/>
                    <a:lstStyle/>
                    <a:p>
                      <a:pPr marL="0" marR="0" indent="0" algn="ctr" defTabSz="946587" rtl="0" eaLnBrk="1" fontAlgn="ctr" latinLnBrk="1" hangingPunct="1">
                        <a:lnSpc>
                          <a:spcPct val="150000"/>
                        </a:lnSpc>
                        <a:spcBef>
                          <a:spcPts val="0"/>
                        </a:spcBef>
                        <a:spcAft>
                          <a:spcPts val="0"/>
                        </a:spcAft>
                        <a:buClrTx/>
                        <a:buSzTx/>
                        <a:buFontTx/>
                        <a:buNone/>
                        <a:tabLst/>
                        <a:defRPr/>
                      </a:pPr>
                      <a:r>
                        <a:rPr lang="en-US" altLang="ko-KR" sz="1000" b="1" kern="1200" dirty="0">
                          <a:solidFill>
                            <a:schemeClr val="dk1"/>
                          </a:solidFill>
                          <a:latin typeface="+mj-ea"/>
                          <a:ea typeface="+mn-ea"/>
                          <a:cs typeface="+mn-cs"/>
                        </a:rPr>
                        <a:t>2</a:t>
                      </a:r>
                      <a:endParaRPr lang="ko-KR" altLang="en-US" sz="1000" b="1" kern="1200" dirty="0">
                        <a:solidFill>
                          <a:schemeClr val="dk1"/>
                        </a:solidFill>
                        <a:latin typeface="+mj-ea"/>
                        <a:ea typeface="+mn-ea"/>
                        <a:cs typeface="+mn-cs"/>
                      </a:endParaRPr>
                    </a:p>
                  </a:txBody>
                  <a:tcPr marL="36000" marR="36000" marT="826" marB="0" anchor="ctr">
                    <a:lnL w="3175" cap="flat" cmpd="sng" algn="ctr">
                      <a:solidFill>
                        <a:schemeClr val="tx1"/>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0" marR="0" lvl="0" indent="0" algn="ctr" defTabSz="946587" rtl="0" eaLnBrk="1" fontAlgn="auto" latinLnBrk="1" hangingPunct="1">
                        <a:lnSpc>
                          <a:spcPct val="150000"/>
                        </a:lnSpc>
                        <a:spcBef>
                          <a:spcPts val="0"/>
                        </a:spcBef>
                        <a:spcAft>
                          <a:spcPts val="0"/>
                        </a:spcAft>
                        <a:buClrTx/>
                        <a:buSzTx/>
                        <a:buFontTx/>
                        <a:buNone/>
                        <a:tabLst/>
                        <a:defRPr/>
                      </a:pPr>
                      <a:r>
                        <a:rPr lang="en-US" altLang="ko-KR" sz="1100" b="1" kern="1200" dirty="0">
                          <a:solidFill>
                            <a:schemeClr val="tx1"/>
                          </a:solidFill>
                          <a:latin typeface="+mn-ea"/>
                          <a:ea typeface="+mn-ea"/>
                          <a:cs typeface="+mn-cs"/>
                        </a:rPr>
                        <a:t>Green </a:t>
                      </a:r>
                      <a:r>
                        <a:rPr lang="en-US" altLang="ko-KR" sz="1100" b="0" i="0" u="none" strike="noStrike" kern="1200" baseline="0" dirty="0">
                          <a:solidFill>
                            <a:schemeClr val="tx1"/>
                          </a:solidFill>
                          <a:latin typeface="+mn-ea"/>
                          <a:ea typeface="+mn-ea"/>
                          <a:cs typeface="+mn-cs"/>
                        </a:rPr>
                        <a:t>R:120 G:255 B:115</a:t>
                      </a:r>
                      <a:endParaRPr lang="ko-KR" altLang="en-US" sz="1100" b="0" i="0" u="none" strike="noStrike" kern="1200" baseline="0" dirty="0">
                        <a:solidFill>
                          <a:schemeClr val="tx1"/>
                        </a:solidFill>
                        <a:latin typeface="+mn-ea"/>
                        <a:ea typeface="+mn-ea"/>
                        <a:cs typeface="+mn-cs"/>
                      </a:endParaRPr>
                    </a:p>
                  </a:txBody>
                  <a:tcPr marL="108000" marR="36000" marT="826"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rgbClr val="07E9BD"/>
                    </a:solidFill>
                  </a:tcPr>
                </a:tc>
                <a:tc>
                  <a:txBody>
                    <a:bodyPr/>
                    <a:lstStyle/>
                    <a:p>
                      <a:pPr marL="0" marR="0" indent="0" algn="ctr" defTabSz="946587" rtl="0" eaLnBrk="1" fontAlgn="auto" latinLnBrk="1" hangingPunct="1">
                        <a:lnSpc>
                          <a:spcPct val="100000"/>
                        </a:lnSpc>
                        <a:spcBef>
                          <a:spcPts val="0"/>
                        </a:spcBef>
                        <a:spcAft>
                          <a:spcPts val="0"/>
                        </a:spcAft>
                        <a:buClrTx/>
                        <a:buSzTx/>
                        <a:buFontTx/>
                        <a:buNone/>
                        <a:tabLst/>
                        <a:defRPr/>
                      </a:pPr>
                      <a:r>
                        <a:rPr lang="en-US" altLang="ko-KR" sz="1200" b="1" i="0" u="none" strike="noStrike" kern="1200" baseline="0" dirty="0">
                          <a:solidFill>
                            <a:schemeClr val="dk1"/>
                          </a:solidFill>
                          <a:latin typeface="+mn-lt"/>
                          <a:ea typeface="+mn-ea"/>
                          <a:cs typeface="+mn-cs"/>
                        </a:rPr>
                        <a:t>Active standby </a:t>
                      </a:r>
                      <a:endParaRPr lang="ko-KR" altLang="en-US" sz="1200" b="1" i="0" u="none" strike="noStrike" kern="1200" baseline="0" dirty="0">
                        <a:solidFill>
                          <a:schemeClr val="dk1"/>
                        </a:solidFill>
                        <a:latin typeface="+mn-lt"/>
                        <a:ea typeface="+mn-ea"/>
                        <a:cs typeface="+mn-cs"/>
                      </a:endParaRPr>
                    </a:p>
                  </a:txBody>
                  <a:tcPr marL="126382" marR="126382" marT="63191" marB="63191"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99127575"/>
                  </a:ext>
                </a:extLst>
              </a:tr>
              <a:tr h="490646">
                <a:tc>
                  <a:txBody>
                    <a:bodyPr/>
                    <a:lstStyle/>
                    <a:p>
                      <a:pPr marL="0" marR="0" indent="0" algn="ctr" defTabSz="946587" rtl="0" eaLnBrk="1" fontAlgn="ctr" latinLnBrk="1" hangingPunct="1">
                        <a:lnSpc>
                          <a:spcPct val="150000"/>
                        </a:lnSpc>
                        <a:spcBef>
                          <a:spcPts val="0"/>
                        </a:spcBef>
                        <a:spcAft>
                          <a:spcPts val="0"/>
                        </a:spcAft>
                        <a:buClrTx/>
                        <a:buSzTx/>
                        <a:buFontTx/>
                        <a:buNone/>
                        <a:tabLst/>
                        <a:defRPr/>
                      </a:pPr>
                      <a:r>
                        <a:rPr lang="en-US" altLang="ko-KR" sz="1000" b="1" kern="1200" dirty="0">
                          <a:solidFill>
                            <a:schemeClr val="dk1"/>
                          </a:solidFill>
                          <a:latin typeface="+mj-ea"/>
                          <a:ea typeface="+mn-ea"/>
                          <a:cs typeface="+mn-cs"/>
                        </a:rPr>
                        <a:t>3</a:t>
                      </a:r>
                      <a:endParaRPr lang="ko-KR" altLang="en-US" sz="1000" b="1" kern="1200" dirty="0">
                        <a:solidFill>
                          <a:schemeClr val="dk1"/>
                        </a:solidFill>
                        <a:latin typeface="+mj-ea"/>
                        <a:ea typeface="+mn-ea"/>
                        <a:cs typeface="+mn-cs"/>
                      </a:endParaRPr>
                    </a:p>
                  </a:txBody>
                  <a:tcPr marL="36000" marR="36000" marT="826" marB="0" anchor="ctr">
                    <a:lnL w="3175" cap="flat" cmpd="sng" algn="ctr">
                      <a:solidFill>
                        <a:schemeClr val="tx1"/>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0" marR="0" lvl="0" indent="0" algn="ctr" defTabSz="946587" rtl="0" eaLnBrk="1" fontAlgn="auto" latinLnBrk="1" hangingPunct="1">
                        <a:lnSpc>
                          <a:spcPct val="150000"/>
                        </a:lnSpc>
                        <a:spcBef>
                          <a:spcPts val="0"/>
                        </a:spcBef>
                        <a:spcAft>
                          <a:spcPts val="0"/>
                        </a:spcAft>
                        <a:buClrTx/>
                        <a:buSzTx/>
                        <a:buFontTx/>
                        <a:buNone/>
                        <a:tabLst/>
                        <a:defRPr/>
                      </a:pPr>
                      <a:r>
                        <a:rPr lang="en-US" altLang="ko-KR" sz="1100" b="1" kern="1200" dirty="0">
                          <a:solidFill>
                            <a:schemeClr val="bg1"/>
                          </a:solidFill>
                          <a:latin typeface="+mn-ea"/>
                          <a:ea typeface="+mn-ea"/>
                          <a:cs typeface="+mn-cs"/>
                        </a:rPr>
                        <a:t>Blue </a:t>
                      </a:r>
                      <a:r>
                        <a:rPr lang="en-US" altLang="ko-KR" sz="1100" b="0" i="0" u="none" strike="noStrike" kern="1200" baseline="0" dirty="0">
                          <a:solidFill>
                            <a:schemeClr val="bg1"/>
                          </a:solidFill>
                          <a:latin typeface="+mn-ea"/>
                          <a:ea typeface="+mn-ea"/>
                          <a:cs typeface="+mn-cs"/>
                        </a:rPr>
                        <a:t>R:140 G:165 B:225 </a:t>
                      </a:r>
                      <a:endParaRPr lang="ko-KR" altLang="en-US" sz="1100" b="0" i="0" u="none" strike="noStrike" kern="1200" baseline="0" dirty="0">
                        <a:solidFill>
                          <a:schemeClr val="bg1"/>
                        </a:solidFill>
                        <a:latin typeface="+mn-ea"/>
                        <a:ea typeface="+mn-ea"/>
                        <a:cs typeface="+mn-cs"/>
                      </a:endParaRPr>
                    </a:p>
                  </a:txBody>
                  <a:tcPr marL="108000" marR="36000" marT="826"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accent1">
                        <a:lumMod val="75000"/>
                      </a:schemeClr>
                    </a:solidFill>
                  </a:tcPr>
                </a:tc>
                <a:tc>
                  <a:txBody>
                    <a:bodyPr/>
                    <a:lstStyle/>
                    <a:p>
                      <a:pPr marL="0" marR="0" indent="0" algn="ctr" defTabSz="946587" rtl="0" eaLnBrk="1" fontAlgn="auto" latinLnBrk="1" hangingPunct="1">
                        <a:lnSpc>
                          <a:spcPct val="100000"/>
                        </a:lnSpc>
                        <a:spcBef>
                          <a:spcPts val="0"/>
                        </a:spcBef>
                        <a:spcAft>
                          <a:spcPts val="0"/>
                        </a:spcAft>
                        <a:buClrTx/>
                        <a:buSzTx/>
                        <a:buFontTx/>
                        <a:buNone/>
                        <a:tabLst/>
                        <a:defRPr/>
                      </a:pPr>
                      <a:r>
                        <a:rPr lang="en-US" altLang="ko-KR" sz="1200" b="1" i="0" u="none" strike="noStrike" kern="1200" baseline="0" dirty="0">
                          <a:solidFill>
                            <a:schemeClr val="dk1"/>
                          </a:solidFill>
                          <a:latin typeface="+mn-lt"/>
                          <a:ea typeface="+mn-ea"/>
                          <a:cs typeface="+mn-cs"/>
                        </a:rPr>
                        <a:t>Low</a:t>
                      </a:r>
                      <a:r>
                        <a:rPr lang="ko-KR" altLang="en-US" sz="1200" b="1" i="0" u="none" strike="noStrike" kern="1200" baseline="0" dirty="0">
                          <a:solidFill>
                            <a:schemeClr val="dk1"/>
                          </a:solidFill>
                          <a:latin typeface="+mn-lt"/>
                          <a:ea typeface="+mn-ea"/>
                          <a:cs typeface="+mn-cs"/>
                        </a:rPr>
                        <a:t> </a:t>
                      </a:r>
                      <a:r>
                        <a:rPr lang="en-US" altLang="ko-KR" sz="1200" b="1" i="0" u="none" strike="noStrike" kern="1200" baseline="0" dirty="0">
                          <a:solidFill>
                            <a:schemeClr val="dk1"/>
                          </a:solidFill>
                          <a:latin typeface="+mn-lt"/>
                          <a:ea typeface="+mn-ea"/>
                          <a:cs typeface="+mn-cs"/>
                        </a:rPr>
                        <a:t>power</a:t>
                      </a:r>
                      <a:r>
                        <a:rPr lang="ko-KR" altLang="en-US" sz="1200" b="1" i="0" u="none" strike="noStrike" kern="1200" baseline="0" dirty="0">
                          <a:solidFill>
                            <a:schemeClr val="dk1"/>
                          </a:solidFill>
                          <a:latin typeface="+mn-lt"/>
                          <a:ea typeface="+mn-ea"/>
                          <a:cs typeface="+mn-cs"/>
                        </a:rPr>
                        <a:t> </a:t>
                      </a:r>
                      <a:r>
                        <a:rPr lang="en-US" altLang="ko-KR" sz="1200" b="1" i="0" u="none" strike="noStrike" kern="1200" baseline="0" dirty="0">
                          <a:solidFill>
                            <a:schemeClr val="dk1"/>
                          </a:solidFill>
                          <a:latin typeface="+mn-lt"/>
                          <a:ea typeface="+mn-ea"/>
                          <a:cs typeface="+mn-cs"/>
                        </a:rPr>
                        <a:t>standby</a:t>
                      </a:r>
                      <a:endParaRPr lang="ko-KR" altLang="en-US" sz="1200" b="1" i="0" u="none" strike="noStrike" kern="1200" baseline="0" dirty="0">
                        <a:solidFill>
                          <a:schemeClr val="dk1"/>
                        </a:solidFill>
                        <a:latin typeface="+mn-lt"/>
                        <a:ea typeface="+mn-ea"/>
                        <a:cs typeface="+mn-cs"/>
                      </a:endParaRPr>
                    </a:p>
                  </a:txBody>
                  <a:tcPr marL="126382" marR="126382" marT="63191" marB="63191"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90646">
                <a:tc>
                  <a:txBody>
                    <a:bodyPr/>
                    <a:lstStyle/>
                    <a:p>
                      <a:pPr marL="0" marR="0" indent="0" algn="ctr" defTabSz="946587" rtl="0" eaLnBrk="1" fontAlgn="ctr" latinLnBrk="1" hangingPunct="1">
                        <a:lnSpc>
                          <a:spcPct val="150000"/>
                        </a:lnSpc>
                        <a:spcBef>
                          <a:spcPts val="0"/>
                        </a:spcBef>
                        <a:spcAft>
                          <a:spcPts val="0"/>
                        </a:spcAft>
                        <a:buClrTx/>
                        <a:buSzTx/>
                        <a:buFontTx/>
                        <a:buNone/>
                        <a:tabLst/>
                        <a:defRPr/>
                      </a:pPr>
                      <a:r>
                        <a:rPr lang="en-US" altLang="ko-KR" sz="1000" b="1" kern="1200" dirty="0">
                          <a:solidFill>
                            <a:schemeClr val="dk1"/>
                          </a:solidFill>
                          <a:latin typeface="+mj-ea"/>
                          <a:ea typeface="+mn-ea"/>
                          <a:cs typeface="+mn-cs"/>
                        </a:rPr>
                        <a:t>4</a:t>
                      </a:r>
                      <a:endParaRPr lang="ko-KR" altLang="en-US" sz="1000" b="1" kern="1200" dirty="0">
                        <a:solidFill>
                          <a:schemeClr val="dk1"/>
                        </a:solidFill>
                        <a:latin typeface="+mj-ea"/>
                        <a:ea typeface="+mn-ea"/>
                        <a:cs typeface="+mn-cs"/>
                      </a:endParaRPr>
                    </a:p>
                  </a:txBody>
                  <a:tcPr marL="36000" marR="36000" marT="826" marB="0" anchor="ctr">
                    <a:lnL w="3175" cap="flat" cmpd="sng" algn="ctr">
                      <a:solidFill>
                        <a:schemeClr val="tx1"/>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tc>
                  <a:txBody>
                    <a:bodyPr/>
                    <a:lstStyle/>
                    <a:p>
                      <a:pPr marL="0" marR="0" lvl="0" indent="0" algn="ctr" defTabSz="946587" rtl="0" eaLnBrk="1" fontAlgn="auto" latinLnBrk="1" hangingPunct="1">
                        <a:lnSpc>
                          <a:spcPct val="150000"/>
                        </a:lnSpc>
                        <a:spcBef>
                          <a:spcPts val="0"/>
                        </a:spcBef>
                        <a:spcAft>
                          <a:spcPts val="0"/>
                        </a:spcAft>
                        <a:buClrTx/>
                        <a:buSzTx/>
                        <a:buFontTx/>
                        <a:buNone/>
                        <a:tabLst/>
                        <a:defRPr/>
                      </a:pPr>
                      <a:r>
                        <a:rPr lang="en-US" altLang="ko-KR" sz="1100" b="1" kern="1200" dirty="0">
                          <a:solidFill>
                            <a:schemeClr val="bg1"/>
                          </a:solidFill>
                          <a:latin typeface="+mn-ea"/>
                          <a:ea typeface="+mn-ea"/>
                          <a:cs typeface="+mn-cs"/>
                        </a:rPr>
                        <a:t>Red </a:t>
                      </a:r>
                      <a:r>
                        <a:rPr lang="en-US" altLang="ko-KR" sz="1100" b="0" i="0" u="none" strike="noStrike" kern="1200" baseline="0" dirty="0">
                          <a:solidFill>
                            <a:schemeClr val="bg1"/>
                          </a:solidFill>
                          <a:latin typeface="+mn-ea"/>
                          <a:ea typeface="+mn-ea"/>
                          <a:cs typeface="+mn-cs"/>
                        </a:rPr>
                        <a:t>R:255 G:0 B:0</a:t>
                      </a:r>
                      <a:endParaRPr lang="ko-KR" altLang="en-US" sz="1100" b="0" i="0" u="none" strike="noStrike" kern="1200" baseline="0" dirty="0">
                        <a:solidFill>
                          <a:schemeClr val="bg1"/>
                        </a:solidFill>
                        <a:latin typeface="+mn-ea"/>
                        <a:ea typeface="+mn-ea"/>
                        <a:cs typeface="+mn-cs"/>
                      </a:endParaRPr>
                    </a:p>
                  </a:txBody>
                  <a:tcPr marL="108000" marR="36000" marT="826" marB="0"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rgbClr val="FF0000"/>
                    </a:solidFill>
                  </a:tcPr>
                </a:tc>
                <a:tc>
                  <a:txBody>
                    <a:bodyPr/>
                    <a:lstStyle/>
                    <a:p>
                      <a:pPr marL="0" marR="0" indent="0" algn="ctr" defTabSz="946587" rtl="0" eaLnBrk="1" fontAlgn="auto" latinLnBrk="1" hangingPunct="1">
                        <a:lnSpc>
                          <a:spcPct val="100000"/>
                        </a:lnSpc>
                        <a:spcBef>
                          <a:spcPts val="0"/>
                        </a:spcBef>
                        <a:spcAft>
                          <a:spcPts val="0"/>
                        </a:spcAft>
                        <a:buClrTx/>
                        <a:buSzTx/>
                        <a:buFontTx/>
                        <a:buNone/>
                        <a:tabLst/>
                        <a:defRPr/>
                      </a:pPr>
                      <a:r>
                        <a:rPr lang="en-US" altLang="ko-KR" sz="1200" b="1" i="0" u="none" strike="noStrike" kern="1200" baseline="0" dirty="0">
                          <a:solidFill>
                            <a:schemeClr val="dk1"/>
                          </a:solidFill>
                          <a:latin typeface="+mn-lt"/>
                          <a:ea typeface="+mn-ea"/>
                          <a:cs typeface="+mn-cs"/>
                        </a:rPr>
                        <a:t>Network Error </a:t>
                      </a:r>
                      <a:endParaRPr lang="ko-KR" altLang="en-US" sz="1200" b="1" i="0" u="none" strike="noStrike" kern="1200" baseline="0" dirty="0">
                        <a:solidFill>
                          <a:schemeClr val="dk1"/>
                        </a:solidFill>
                        <a:latin typeface="+mn-lt"/>
                        <a:ea typeface="+mn-ea"/>
                        <a:cs typeface="+mn-cs"/>
                      </a:endParaRPr>
                    </a:p>
                  </a:txBody>
                  <a:tcPr marL="126382" marR="126382" marT="63191" marB="63191"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939061512"/>
                  </a:ext>
                </a:extLst>
              </a:tr>
            </a:tbl>
          </a:graphicData>
        </a:graphic>
      </p:graphicFrame>
      <p:graphicFrame>
        <p:nvGraphicFramePr>
          <p:cNvPr id="11" name="표 10">
            <a:extLst>
              <a:ext uri="{FF2B5EF4-FFF2-40B4-BE49-F238E27FC236}">
                <a16:creationId xmlns:a16="http://schemas.microsoft.com/office/drawing/2014/main" id="{CA07FF30-C508-B648-8A3A-ADAAFE5A27A1}"/>
              </a:ext>
            </a:extLst>
          </p:cNvPr>
          <p:cNvGraphicFramePr>
            <a:graphicFrameLocks noGrp="1"/>
          </p:cNvGraphicFramePr>
          <p:nvPr>
            <p:extLst>
              <p:ext uri="{D42A27DB-BD31-4B8C-83A1-F6EECF244321}">
                <p14:modId xmlns:p14="http://schemas.microsoft.com/office/powerpoint/2010/main" val="2176406815"/>
              </p:ext>
            </p:extLst>
          </p:nvPr>
        </p:nvGraphicFramePr>
        <p:xfrm>
          <a:off x="10058400" y="-8911"/>
          <a:ext cx="2133600" cy="76718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4250470929"/>
                    </a:ext>
                  </a:extLst>
                </a:gridCol>
              </a:tblGrid>
              <a:tr h="189364">
                <a:tc>
                  <a: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800" b="1" kern="1200" spc="40" dirty="0">
                          <a:solidFill>
                            <a:schemeClr val="bg1"/>
                          </a:solidFill>
                          <a:latin typeface="Malgun Gothic" panose="020B0503020000020004" pitchFamily="34" charset="-127"/>
                          <a:ea typeface="Malgun Gothic" panose="020B0503020000020004" pitchFamily="34" charset="-127"/>
                          <a:cs typeface="Noto Sans CJK JP Regular"/>
                        </a:rPr>
                        <a:t>2020.07.23_v0.5</a:t>
                      </a:r>
                    </a:p>
                  </a:txBody>
                  <a:tcPr marL="54000" marR="54000" marT="54000" marB="5400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0000"/>
                    </a:solidFill>
                  </a:tcPr>
                </a:tc>
                <a:extLst>
                  <a:ext uri="{0D108BD9-81ED-4DB2-BD59-A6C34878D82A}">
                    <a16:rowId xmlns:a16="http://schemas.microsoft.com/office/drawing/2014/main" val="784821567"/>
                  </a:ext>
                </a:extLst>
              </a:tr>
              <a:tr h="274653">
                <a:tc>
                  <a:txBody>
                    <a:bodyPr/>
                    <a:lstStyle/>
                    <a:p>
                      <a:pPr marL="85725" indent="-73025">
                        <a:lnSpc>
                          <a:spcPct val="100000"/>
                        </a:lnSpc>
                        <a:spcBef>
                          <a:spcPts val="470"/>
                        </a:spcBef>
                        <a:buChar char="•"/>
                        <a:tabLst>
                          <a:tab pos="85725" algn="l"/>
                        </a:tabLst>
                      </a:pPr>
                      <a:r>
                        <a:rPr lang="en-US" altLang="ko-KR" sz="800" b="0" kern="1200" spc="0" dirty="0">
                          <a:solidFill>
                            <a:srgbClr val="FF0000"/>
                          </a:solidFill>
                          <a:latin typeface="+mj-ea"/>
                          <a:ea typeface="+mn-ea"/>
                          <a:cs typeface="+mn-cs"/>
                        </a:rPr>
                        <a:t>Interaction color also TBD</a:t>
                      </a:r>
                    </a:p>
                    <a:p>
                      <a:pPr marL="85725" indent="-73025">
                        <a:lnSpc>
                          <a:spcPct val="100000"/>
                        </a:lnSpc>
                        <a:spcBef>
                          <a:spcPts val="470"/>
                        </a:spcBef>
                        <a:buChar char="•"/>
                        <a:tabLst>
                          <a:tab pos="85725" algn="l"/>
                        </a:tabLst>
                      </a:pPr>
                      <a:r>
                        <a:rPr lang="en-US" altLang="ko-KR" sz="800" b="0" kern="1200" spc="0" dirty="0">
                          <a:solidFill>
                            <a:srgbClr val="FF0000"/>
                          </a:solidFill>
                          <a:latin typeface="+mj-ea"/>
                          <a:ea typeface="+mn-ea"/>
                          <a:cs typeface="+mn-cs"/>
                        </a:rPr>
                        <a:t>Full color is likely to be adjusted after implementation </a:t>
                      </a:r>
                      <a:endParaRPr lang="en-US" altLang="ko-KR" sz="800" kern="1200" spc="5" dirty="0">
                        <a:solidFill>
                          <a:srgbClr val="FF0000"/>
                        </a:solidFill>
                        <a:latin typeface="+mj-ea"/>
                        <a:ea typeface="+mn-ea"/>
                        <a:cs typeface="Noto Sans CJK JP Regular"/>
                      </a:endParaRPr>
                    </a:p>
                  </a:txBody>
                  <a:tcPr marL="54000" marR="54000" marT="54000" marB="54000">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621980"/>
                  </a:ext>
                </a:extLst>
              </a:tr>
            </a:tbl>
          </a:graphicData>
        </a:graphic>
      </p:graphicFrame>
    </p:spTree>
    <p:extLst>
      <p:ext uri="{BB962C8B-B14F-4D97-AF65-F5344CB8AC3E}">
        <p14:creationId xmlns:p14="http://schemas.microsoft.com/office/powerpoint/2010/main" val="3065262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p:txBody>
          <a:bodyPr/>
          <a:lstStyle/>
          <a:p>
            <a:r>
              <a:rPr lang="en-US" altLang="ko-KR" dirty="0"/>
              <a:t>3. NUGU FFV LED </a:t>
            </a:r>
            <a:endParaRPr lang="ko-KR" altLang="en-US" dirty="0"/>
          </a:p>
        </p:txBody>
      </p:sp>
    </p:spTree>
    <p:extLst>
      <p:ext uri="{BB962C8B-B14F-4D97-AF65-F5344CB8AC3E}">
        <p14:creationId xmlns:p14="http://schemas.microsoft.com/office/powerpoint/2010/main" val="1886583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p:cNvSpPr>
            <a:spLocks noGrp="1"/>
          </p:cNvSpPr>
          <p:nvPr>
            <p:ph type="body" sz="quarter" idx="10"/>
          </p:nvPr>
        </p:nvSpPr>
        <p:spPr/>
        <p:txBody>
          <a:bodyPr/>
          <a:lstStyle/>
          <a:p>
            <a:r>
              <a:rPr lang="en-US" altLang="ko-KR" dirty="0"/>
              <a:t>3.1 NUGU FFV LED </a:t>
            </a:r>
            <a:r>
              <a:rPr lang="mr-IN" altLang="ko-KR" dirty="0"/>
              <a:t>–</a:t>
            </a:r>
            <a:r>
              <a:rPr lang="en-US" altLang="ko-KR" dirty="0"/>
              <a:t> Defining interactions</a:t>
            </a:r>
            <a:r>
              <a:rPr lang="ko-KR" altLang="en-US" dirty="0"/>
              <a:t> </a:t>
            </a:r>
          </a:p>
        </p:txBody>
      </p:sp>
      <p:sp>
        <p:nvSpPr>
          <p:cNvPr id="2" name="슬라이드 번호 개체 틀 1"/>
          <p:cNvSpPr>
            <a:spLocks noGrp="1"/>
          </p:cNvSpPr>
          <p:nvPr>
            <p:ph type="sldNum" sz="quarter" idx="4"/>
          </p:nvPr>
        </p:nvSpPr>
        <p:spPr/>
        <p:txBody>
          <a:bodyPr/>
          <a:lstStyle/>
          <a:p>
            <a:fld id="{B0F99801-E825-42EB-95E3-E664BF29AFB4}" type="slidenum">
              <a:rPr lang="ko-KR" altLang="en-US" smtClean="0"/>
              <a:pPr/>
              <a:t>13</a:t>
            </a:fld>
            <a:endParaRPr lang="ko-KR" altLang="en-US"/>
          </a:p>
        </p:txBody>
      </p:sp>
      <p:sp>
        <p:nvSpPr>
          <p:cNvPr id="4" name="TextBox 3"/>
          <p:cNvSpPr txBox="1"/>
          <p:nvPr/>
        </p:nvSpPr>
        <p:spPr>
          <a:xfrm>
            <a:off x="682891" y="990600"/>
            <a:ext cx="10826219" cy="654090"/>
          </a:xfrm>
          <a:prstGeom prst="rect">
            <a:avLst/>
          </a:prstGeom>
          <a:noFill/>
        </p:spPr>
        <p:txBody>
          <a:bodyPr wrap="square" rtlCol="0">
            <a:spAutoFit/>
          </a:bodyPr>
          <a:lstStyle>
            <a:defPPr>
              <a:defRPr lang="ko-KR"/>
            </a:defPPr>
            <a:lvl1pPr>
              <a:lnSpc>
                <a:spcPct val="120000"/>
              </a:lnSpc>
              <a:defRPr sz="1400"/>
            </a:lvl1pPr>
          </a:lstStyle>
          <a:p>
            <a:r>
              <a:rPr lang="en-US" altLang="ko-KR" sz="1600" dirty="0"/>
              <a:t>The NUGU platform uses a total of five Lighting Color depending on the States to provide a consistent user experience and to communicate interactions simply and clearly</a:t>
            </a:r>
            <a:endParaRPr lang="ko-KR" altLang="en-US" sz="1600" dirty="0"/>
          </a:p>
        </p:txBody>
      </p:sp>
      <p:sp>
        <p:nvSpPr>
          <p:cNvPr id="5" name="직사각형 4"/>
          <p:cNvSpPr/>
          <p:nvPr/>
        </p:nvSpPr>
        <p:spPr>
          <a:xfrm>
            <a:off x="698088" y="1841526"/>
            <a:ext cx="8422478" cy="4145024"/>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직사각형 5"/>
          <p:cNvSpPr/>
          <p:nvPr/>
        </p:nvSpPr>
        <p:spPr>
          <a:xfrm>
            <a:off x="698088" y="1841526"/>
            <a:ext cx="8422478" cy="369611"/>
          </a:xfrm>
          <a:prstGeom prst="rect">
            <a:avLst/>
          </a:prstGeom>
          <a:solidFill>
            <a:schemeClr val="tx1">
              <a:lumMod val="65000"/>
              <a:lumOff val="35000"/>
            </a:schemeClr>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직사각형 6"/>
          <p:cNvSpPr/>
          <p:nvPr/>
        </p:nvSpPr>
        <p:spPr>
          <a:xfrm>
            <a:off x="1365405" y="1866470"/>
            <a:ext cx="1276953" cy="307777"/>
          </a:xfrm>
          <a:prstGeom prst="rect">
            <a:avLst/>
          </a:prstGeom>
        </p:spPr>
        <p:txBody>
          <a:bodyPr wrap="none">
            <a:spAutoFit/>
          </a:bodyPr>
          <a:lstStyle/>
          <a:p>
            <a:pPr algn="ctr"/>
            <a:r>
              <a:rPr lang="en-US" altLang="ko-KR" sz="1400" b="1" dirty="0">
                <a:solidFill>
                  <a:schemeClr val="bg1">
                    <a:lumMod val="95000"/>
                  </a:schemeClr>
                </a:solidFill>
              </a:rPr>
              <a:t>Agent States</a:t>
            </a:r>
          </a:p>
        </p:txBody>
      </p:sp>
      <p:sp>
        <p:nvSpPr>
          <p:cNvPr id="8" name="직사각형 7"/>
          <p:cNvSpPr/>
          <p:nvPr/>
        </p:nvSpPr>
        <p:spPr>
          <a:xfrm>
            <a:off x="5533195" y="1866470"/>
            <a:ext cx="1328249" cy="307777"/>
          </a:xfrm>
          <a:prstGeom prst="rect">
            <a:avLst/>
          </a:prstGeom>
        </p:spPr>
        <p:txBody>
          <a:bodyPr wrap="none">
            <a:spAutoFit/>
          </a:bodyPr>
          <a:lstStyle/>
          <a:p>
            <a:pPr algn="ctr"/>
            <a:r>
              <a:rPr lang="en-US" altLang="ko-KR" sz="1400" b="1" dirty="0">
                <a:solidFill>
                  <a:schemeClr val="bg1">
                    <a:lumMod val="95000"/>
                  </a:schemeClr>
                </a:solidFill>
              </a:rPr>
              <a:t>Device States</a:t>
            </a:r>
          </a:p>
        </p:txBody>
      </p:sp>
      <p:cxnSp>
        <p:nvCxnSpPr>
          <p:cNvPr id="9" name="직선 연결선 89"/>
          <p:cNvCxnSpPr/>
          <p:nvPr/>
        </p:nvCxnSpPr>
        <p:spPr>
          <a:xfrm>
            <a:off x="3356757" y="1866470"/>
            <a:ext cx="0" cy="4120080"/>
          </a:xfrm>
          <a:prstGeom prst="line">
            <a:avLst/>
          </a:prstGeom>
          <a:noFill/>
          <a:ln w="952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cxnSp>
      <p:sp>
        <p:nvSpPr>
          <p:cNvPr id="10" name="직사각형 9"/>
          <p:cNvSpPr/>
          <p:nvPr/>
        </p:nvSpPr>
        <p:spPr>
          <a:xfrm>
            <a:off x="1373849" y="4008058"/>
            <a:ext cx="654346" cy="230832"/>
          </a:xfrm>
          <a:prstGeom prst="rect">
            <a:avLst/>
          </a:prstGeom>
        </p:spPr>
        <p:txBody>
          <a:bodyPr wrap="none">
            <a:spAutoFit/>
          </a:bodyPr>
          <a:lstStyle/>
          <a:p>
            <a:r>
              <a:rPr lang="en-US" altLang="ko-KR" sz="900" dirty="0"/>
              <a:t>Listening</a:t>
            </a:r>
          </a:p>
        </p:txBody>
      </p:sp>
      <p:sp>
        <p:nvSpPr>
          <p:cNvPr id="11" name="직사각형 10"/>
          <p:cNvSpPr/>
          <p:nvPr/>
        </p:nvSpPr>
        <p:spPr>
          <a:xfrm>
            <a:off x="1373849" y="4272386"/>
            <a:ext cx="1298753" cy="230832"/>
          </a:xfrm>
          <a:prstGeom prst="rect">
            <a:avLst/>
          </a:prstGeom>
        </p:spPr>
        <p:txBody>
          <a:bodyPr wrap="none">
            <a:spAutoFit/>
          </a:bodyPr>
          <a:lstStyle/>
          <a:p>
            <a:r>
              <a:rPr lang="en-US" altLang="ko-KR" sz="900" dirty="0"/>
              <a:t>Thinking(Processing)</a:t>
            </a:r>
          </a:p>
        </p:txBody>
      </p:sp>
      <p:sp>
        <p:nvSpPr>
          <p:cNvPr id="12" name="직사각형 11"/>
          <p:cNvSpPr/>
          <p:nvPr/>
        </p:nvSpPr>
        <p:spPr>
          <a:xfrm>
            <a:off x="1373849" y="4536714"/>
            <a:ext cx="660758" cy="230832"/>
          </a:xfrm>
          <a:prstGeom prst="rect">
            <a:avLst/>
          </a:prstGeom>
        </p:spPr>
        <p:txBody>
          <a:bodyPr wrap="none">
            <a:spAutoFit/>
          </a:bodyPr>
          <a:lstStyle/>
          <a:p>
            <a:r>
              <a:rPr lang="en-US" altLang="ko-KR" sz="900" dirty="0"/>
              <a:t>Speaking</a:t>
            </a:r>
          </a:p>
        </p:txBody>
      </p:sp>
      <p:sp>
        <p:nvSpPr>
          <p:cNvPr id="13" name="직사각형 12"/>
          <p:cNvSpPr/>
          <p:nvPr/>
        </p:nvSpPr>
        <p:spPr>
          <a:xfrm>
            <a:off x="7278317" y="2391111"/>
            <a:ext cx="1605697" cy="461665"/>
          </a:xfrm>
          <a:prstGeom prst="rect">
            <a:avLst/>
          </a:prstGeom>
        </p:spPr>
        <p:txBody>
          <a:bodyPr wrap="none">
            <a:spAutoFit/>
          </a:bodyPr>
          <a:lstStyle/>
          <a:p>
            <a:pPr algn="ctr"/>
            <a:r>
              <a:rPr lang="en-US" altLang="ko-KR" sz="1200" i="1" u="sng" dirty="0"/>
              <a:t>System Status Alerts
</a:t>
            </a:r>
          </a:p>
        </p:txBody>
      </p:sp>
      <p:sp>
        <p:nvSpPr>
          <p:cNvPr id="14" name="직사각형 13"/>
          <p:cNvSpPr/>
          <p:nvPr/>
        </p:nvSpPr>
        <p:spPr>
          <a:xfrm>
            <a:off x="9743082" y="4009036"/>
            <a:ext cx="1260000" cy="1260000"/>
          </a:xfrm>
          <a:prstGeom prst="rect">
            <a:avLst/>
          </a:prstGeom>
          <a:solidFill>
            <a:srgbClr val="D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grpSp>
        <p:nvGrpSpPr>
          <p:cNvPr id="15" name="그룹 14"/>
          <p:cNvGrpSpPr/>
          <p:nvPr/>
        </p:nvGrpSpPr>
        <p:grpSpPr>
          <a:xfrm>
            <a:off x="1206209" y="3992283"/>
            <a:ext cx="1620000" cy="792219"/>
            <a:chOff x="1373849" y="3731250"/>
            <a:chExt cx="1260000" cy="792219"/>
          </a:xfrm>
        </p:grpSpPr>
        <p:cxnSp>
          <p:nvCxnSpPr>
            <p:cNvPr id="16" name="직선 연결선 104"/>
            <p:cNvCxnSpPr/>
            <p:nvPr/>
          </p:nvCxnSpPr>
          <p:spPr>
            <a:xfrm>
              <a:off x="1373849" y="3731250"/>
              <a:ext cx="126000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7" name="직선 연결선 105"/>
            <p:cNvCxnSpPr/>
            <p:nvPr/>
          </p:nvCxnSpPr>
          <p:spPr>
            <a:xfrm>
              <a:off x="1373849" y="3995323"/>
              <a:ext cx="1260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8" name="직선 연결선 106"/>
            <p:cNvCxnSpPr/>
            <p:nvPr/>
          </p:nvCxnSpPr>
          <p:spPr>
            <a:xfrm>
              <a:off x="1373849" y="4259396"/>
              <a:ext cx="1260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9" name="직선 연결선 107"/>
            <p:cNvCxnSpPr/>
            <p:nvPr/>
          </p:nvCxnSpPr>
          <p:spPr>
            <a:xfrm>
              <a:off x="1373849" y="4523469"/>
              <a:ext cx="126000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20" name="직사각형 19"/>
          <p:cNvSpPr/>
          <p:nvPr/>
        </p:nvSpPr>
        <p:spPr>
          <a:xfrm>
            <a:off x="1401714" y="2391111"/>
            <a:ext cx="1228991" cy="276999"/>
          </a:xfrm>
          <a:prstGeom prst="rect">
            <a:avLst/>
          </a:prstGeom>
        </p:spPr>
        <p:txBody>
          <a:bodyPr wrap="none">
            <a:spAutoFit/>
          </a:bodyPr>
          <a:lstStyle/>
          <a:p>
            <a:pPr algn="ctr"/>
            <a:r>
              <a:rPr lang="en-US" altLang="ko-KR" sz="1200" i="1" u="sng" dirty="0"/>
              <a:t>Voice Assistant</a:t>
            </a:r>
          </a:p>
        </p:txBody>
      </p:sp>
      <p:grpSp>
        <p:nvGrpSpPr>
          <p:cNvPr id="21" name="그룹 20"/>
          <p:cNvGrpSpPr/>
          <p:nvPr/>
        </p:nvGrpSpPr>
        <p:grpSpPr>
          <a:xfrm>
            <a:off x="3753721" y="4012963"/>
            <a:ext cx="936475" cy="756327"/>
            <a:chOff x="3676926" y="3751930"/>
            <a:chExt cx="936475" cy="756327"/>
          </a:xfrm>
        </p:grpSpPr>
        <p:sp>
          <p:nvSpPr>
            <p:cNvPr id="22" name="직사각형 21"/>
            <p:cNvSpPr/>
            <p:nvPr/>
          </p:nvSpPr>
          <p:spPr>
            <a:xfrm>
              <a:off x="3676926" y="3751930"/>
              <a:ext cx="478016" cy="230832"/>
            </a:xfrm>
            <a:prstGeom prst="rect">
              <a:avLst/>
            </a:prstGeom>
          </p:spPr>
          <p:txBody>
            <a:bodyPr wrap="none">
              <a:spAutoFit/>
            </a:bodyPr>
            <a:lstStyle/>
            <a:p>
              <a:r>
                <a:rPr lang="en-US" altLang="ko-KR" sz="900" dirty="0"/>
                <a:t>Timer</a:t>
              </a:r>
            </a:p>
          </p:txBody>
        </p:sp>
        <p:sp>
          <p:nvSpPr>
            <p:cNvPr id="23" name="직사각형 22"/>
            <p:cNvSpPr/>
            <p:nvPr/>
          </p:nvSpPr>
          <p:spPr>
            <a:xfrm>
              <a:off x="3676926" y="4015122"/>
              <a:ext cx="489236" cy="230832"/>
            </a:xfrm>
            <a:prstGeom prst="rect">
              <a:avLst/>
            </a:prstGeom>
          </p:spPr>
          <p:txBody>
            <a:bodyPr wrap="none">
              <a:spAutoFit/>
            </a:bodyPr>
            <a:lstStyle/>
            <a:p>
              <a:r>
                <a:rPr lang="en-US" altLang="ko-KR" sz="900" dirty="0"/>
                <a:t>Alarm</a:t>
              </a:r>
            </a:p>
          </p:txBody>
        </p:sp>
        <p:sp>
          <p:nvSpPr>
            <p:cNvPr id="24" name="직사각형 23"/>
            <p:cNvSpPr/>
            <p:nvPr/>
          </p:nvSpPr>
          <p:spPr>
            <a:xfrm>
              <a:off x="3676926" y="4277425"/>
              <a:ext cx="936475" cy="230832"/>
            </a:xfrm>
            <a:prstGeom prst="rect">
              <a:avLst/>
            </a:prstGeom>
          </p:spPr>
          <p:txBody>
            <a:bodyPr wrap="none">
              <a:spAutoFit/>
            </a:bodyPr>
            <a:lstStyle/>
            <a:p>
              <a:r>
                <a:rPr lang="en-US" altLang="ko-KR" sz="900" dirty="0"/>
                <a:t>Call/ Ringtone</a:t>
              </a:r>
            </a:p>
          </p:txBody>
        </p:sp>
      </p:grpSp>
      <p:sp>
        <p:nvSpPr>
          <p:cNvPr id="25" name="직사각형 24"/>
          <p:cNvSpPr/>
          <p:nvPr/>
        </p:nvSpPr>
        <p:spPr>
          <a:xfrm>
            <a:off x="3853662" y="2391111"/>
            <a:ext cx="998992" cy="276999"/>
          </a:xfrm>
          <a:prstGeom prst="rect">
            <a:avLst/>
          </a:prstGeom>
        </p:spPr>
        <p:txBody>
          <a:bodyPr wrap="none">
            <a:spAutoFit/>
          </a:bodyPr>
          <a:lstStyle/>
          <a:p>
            <a:pPr algn="ctr"/>
            <a:r>
              <a:rPr lang="en-US" altLang="ko-KR" sz="1200" i="1" u="sng" dirty="0"/>
              <a:t>Notification</a:t>
            </a:r>
          </a:p>
        </p:txBody>
      </p:sp>
      <p:grpSp>
        <p:nvGrpSpPr>
          <p:cNvPr id="26" name="그룹 25"/>
          <p:cNvGrpSpPr/>
          <p:nvPr/>
        </p:nvGrpSpPr>
        <p:grpSpPr>
          <a:xfrm>
            <a:off x="3543158" y="3992283"/>
            <a:ext cx="1620000" cy="792219"/>
            <a:chOff x="3730601" y="3731250"/>
            <a:chExt cx="1260000" cy="792219"/>
          </a:xfrm>
        </p:grpSpPr>
        <p:cxnSp>
          <p:nvCxnSpPr>
            <p:cNvPr id="27" name="직선 연결선 80"/>
            <p:cNvCxnSpPr/>
            <p:nvPr/>
          </p:nvCxnSpPr>
          <p:spPr>
            <a:xfrm>
              <a:off x="3730601" y="3731250"/>
              <a:ext cx="126000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8" name="직선 연결선 81"/>
            <p:cNvCxnSpPr/>
            <p:nvPr/>
          </p:nvCxnSpPr>
          <p:spPr>
            <a:xfrm>
              <a:off x="3730601" y="3995323"/>
              <a:ext cx="1260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9" name="직선 연결선 83"/>
            <p:cNvCxnSpPr/>
            <p:nvPr/>
          </p:nvCxnSpPr>
          <p:spPr>
            <a:xfrm>
              <a:off x="3730601" y="4259396"/>
              <a:ext cx="1260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0" name="직선 연결선 84"/>
            <p:cNvCxnSpPr/>
            <p:nvPr/>
          </p:nvCxnSpPr>
          <p:spPr>
            <a:xfrm>
              <a:off x="3730601" y="4523469"/>
              <a:ext cx="126000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31" name="직사각형 30"/>
          <p:cNvSpPr/>
          <p:nvPr/>
        </p:nvSpPr>
        <p:spPr>
          <a:xfrm>
            <a:off x="5188069" y="2391111"/>
            <a:ext cx="2018502" cy="461665"/>
          </a:xfrm>
          <a:prstGeom prst="rect">
            <a:avLst/>
          </a:prstGeom>
        </p:spPr>
        <p:txBody>
          <a:bodyPr wrap="none">
            <a:spAutoFit/>
          </a:bodyPr>
          <a:lstStyle/>
          <a:p>
            <a:pPr algn="ctr"/>
            <a:r>
              <a:rPr lang="en-US" altLang="ko-KR" sz="1200" i="1" u="sng" dirty="0"/>
              <a:t>Device status notifications
</a:t>
            </a:r>
          </a:p>
        </p:txBody>
      </p:sp>
      <p:sp>
        <p:nvSpPr>
          <p:cNvPr id="32" name="TextBox 31"/>
          <p:cNvSpPr txBox="1"/>
          <p:nvPr/>
        </p:nvSpPr>
        <p:spPr>
          <a:xfrm>
            <a:off x="3639758" y="5789551"/>
            <a:ext cx="4919938" cy="215444"/>
          </a:xfrm>
          <a:prstGeom prst="rect">
            <a:avLst/>
          </a:prstGeom>
          <a:noFill/>
        </p:spPr>
        <p:txBody>
          <a:bodyPr wrap="none" rtlCol="0">
            <a:spAutoFit/>
          </a:bodyPr>
          <a:lstStyle/>
          <a:p>
            <a:pPr algn="r"/>
            <a:r>
              <a:rPr lang="en-US" altLang="ko-KR" sz="800" b="1" dirty="0">
                <a:solidFill>
                  <a:srgbClr val="C00000"/>
                </a:solidFill>
              </a:rPr>
              <a:t>※ During wake-up during Device States notification, Agent States notification is displayed first.</a:t>
            </a:r>
          </a:p>
        </p:txBody>
      </p:sp>
      <p:grpSp>
        <p:nvGrpSpPr>
          <p:cNvPr id="33" name="그룹 32"/>
          <p:cNvGrpSpPr/>
          <p:nvPr/>
        </p:nvGrpSpPr>
        <p:grpSpPr>
          <a:xfrm>
            <a:off x="7451165" y="2667098"/>
            <a:ext cx="1260000" cy="1260000"/>
            <a:chOff x="7406411" y="2406065"/>
            <a:chExt cx="1260000" cy="1260000"/>
          </a:xfrm>
        </p:grpSpPr>
        <p:sp>
          <p:nvSpPr>
            <p:cNvPr id="34" name="직사각형 33"/>
            <p:cNvSpPr/>
            <p:nvPr/>
          </p:nvSpPr>
          <p:spPr>
            <a:xfrm>
              <a:off x="7406411" y="2406065"/>
              <a:ext cx="1260000" cy="1260000"/>
            </a:xfrm>
            <a:prstGeom prst="rect">
              <a:avLst/>
            </a:prstGeom>
            <a:solidFill>
              <a:srgbClr val="07E8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700">
                <a:solidFill>
                  <a:schemeClr val="tx1"/>
                </a:solidFill>
              </a:endParaRPr>
            </a:p>
          </p:txBody>
        </p:sp>
        <p:sp>
          <p:nvSpPr>
            <p:cNvPr id="35" name="TextBox 34"/>
            <p:cNvSpPr txBox="1"/>
            <p:nvPr/>
          </p:nvSpPr>
          <p:spPr>
            <a:xfrm>
              <a:off x="7406411" y="3296733"/>
              <a:ext cx="1029449" cy="369332"/>
            </a:xfrm>
            <a:prstGeom prst="rect">
              <a:avLst/>
            </a:prstGeom>
            <a:noFill/>
          </p:spPr>
          <p:txBody>
            <a:bodyPr wrap="none" rtlCol="0">
              <a:spAutoFit/>
            </a:bodyPr>
            <a:lstStyle/>
            <a:p>
              <a:r>
                <a:rPr lang="en-US" altLang="ko-KR" sz="1000" b="1" dirty="0">
                  <a:solidFill>
                    <a:schemeClr val="bg1">
                      <a:lumMod val="95000"/>
                    </a:schemeClr>
                  </a:solidFill>
                </a:rPr>
                <a:t>Green</a:t>
              </a:r>
              <a:r>
                <a:rPr lang="en-US" altLang="ko-KR" sz="1000" dirty="0">
                  <a:solidFill>
                    <a:schemeClr val="bg1">
                      <a:lumMod val="95000"/>
                    </a:schemeClr>
                  </a:solidFill>
                </a:rPr>
                <a:t> </a:t>
              </a:r>
            </a:p>
            <a:p>
              <a:r>
                <a:rPr lang="en-US" altLang="ko-KR" sz="800" dirty="0">
                  <a:solidFill>
                    <a:schemeClr val="bg1">
                      <a:lumMod val="95000"/>
                    </a:schemeClr>
                  </a:solidFill>
                </a:rPr>
                <a:t>RGB (120,255,115)</a:t>
              </a:r>
            </a:p>
          </p:txBody>
        </p:sp>
      </p:grpSp>
      <p:grpSp>
        <p:nvGrpSpPr>
          <p:cNvPr id="36" name="그룹 35"/>
          <p:cNvGrpSpPr/>
          <p:nvPr/>
        </p:nvGrpSpPr>
        <p:grpSpPr>
          <a:xfrm>
            <a:off x="1386209" y="2667098"/>
            <a:ext cx="1260000" cy="1260000"/>
            <a:chOff x="1517957" y="3150828"/>
            <a:chExt cx="1260000" cy="1260000"/>
          </a:xfrm>
        </p:grpSpPr>
        <p:sp>
          <p:nvSpPr>
            <p:cNvPr id="37" name="직사각형 36"/>
            <p:cNvSpPr/>
            <p:nvPr/>
          </p:nvSpPr>
          <p:spPr>
            <a:xfrm>
              <a:off x="1517957" y="3150828"/>
              <a:ext cx="1260000" cy="1260000"/>
            </a:xfrm>
            <a:prstGeom prst="rect">
              <a:avLst/>
            </a:prstGeom>
            <a:solidFill>
              <a:srgbClr val="009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38" name="TextBox 37"/>
            <p:cNvSpPr txBox="1"/>
            <p:nvPr/>
          </p:nvSpPr>
          <p:spPr>
            <a:xfrm>
              <a:off x="1517957" y="4041496"/>
              <a:ext cx="1029449" cy="369332"/>
            </a:xfrm>
            <a:prstGeom prst="rect">
              <a:avLst/>
            </a:prstGeom>
            <a:noFill/>
          </p:spPr>
          <p:txBody>
            <a:bodyPr wrap="none" rtlCol="0">
              <a:spAutoFit/>
            </a:bodyPr>
            <a:lstStyle/>
            <a:p>
              <a:r>
                <a:rPr lang="en-US" altLang="ko-KR" sz="1000" b="1" dirty="0">
                  <a:solidFill>
                    <a:schemeClr val="bg1">
                      <a:lumMod val="95000"/>
                    </a:schemeClr>
                  </a:solidFill>
                </a:rPr>
                <a:t>Blue</a:t>
              </a:r>
              <a:r>
                <a:rPr lang="en-US" altLang="ko-KR" sz="1000" dirty="0">
                  <a:solidFill>
                    <a:schemeClr val="bg1">
                      <a:lumMod val="95000"/>
                    </a:schemeClr>
                  </a:solidFill>
                </a:rPr>
                <a:t> </a:t>
              </a:r>
            </a:p>
            <a:p>
              <a:r>
                <a:rPr lang="en-US" altLang="ko-KR" sz="800" dirty="0">
                  <a:solidFill>
                    <a:schemeClr val="bg1">
                      <a:lumMod val="95000"/>
                    </a:schemeClr>
                  </a:solidFill>
                </a:rPr>
                <a:t>RGB (140,165,225)</a:t>
              </a:r>
            </a:p>
          </p:txBody>
        </p:sp>
      </p:grpSp>
      <p:grpSp>
        <p:nvGrpSpPr>
          <p:cNvPr id="39" name="그룹 38"/>
          <p:cNvGrpSpPr/>
          <p:nvPr/>
        </p:nvGrpSpPr>
        <p:grpSpPr>
          <a:xfrm>
            <a:off x="5567319" y="2667098"/>
            <a:ext cx="1260000" cy="1260000"/>
            <a:chOff x="5560171" y="2406065"/>
            <a:chExt cx="1260000" cy="1260000"/>
          </a:xfrm>
        </p:grpSpPr>
        <p:sp>
          <p:nvSpPr>
            <p:cNvPr id="40" name="직사각형 39"/>
            <p:cNvSpPr/>
            <p:nvPr/>
          </p:nvSpPr>
          <p:spPr>
            <a:xfrm>
              <a:off x="5560171" y="2406065"/>
              <a:ext cx="1260000" cy="1260000"/>
            </a:xfrm>
            <a:prstGeom prst="rect">
              <a:avLst/>
            </a:prstGeom>
            <a:solidFill>
              <a:schemeClr val="bg1">
                <a:lumMod val="95000"/>
              </a:schemeClr>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41" name="TextBox 40"/>
            <p:cNvSpPr txBox="1"/>
            <p:nvPr/>
          </p:nvSpPr>
          <p:spPr>
            <a:xfrm>
              <a:off x="5560171" y="3296733"/>
              <a:ext cx="936475" cy="369332"/>
            </a:xfrm>
            <a:prstGeom prst="rect">
              <a:avLst/>
            </a:prstGeom>
            <a:noFill/>
          </p:spPr>
          <p:txBody>
            <a:bodyPr wrap="none" rtlCol="0">
              <a:spAutoFit/>
            </a:bodyPr>
            <a:lstStyle>
              <a:defPPr>
                <a:defRPr lang="ko-KR"/>
              </a:defPPr>
              <a:lvl1pPr>
                <a:defRPr sz="700" b="1">
                  <a:solidFill>
                    <a:schemeClr val="tx1">
                      <a:lumMod val="50000"/>
                      <a:lumOff val="50000"/>
                    </a:schemeClr>
                  </a:solidFill>
                </a:defRPr>
              </a:lvl1pPr>
            </a:lstStyle>
            <a:p>
              <a:r>
                <a:rPr lang="en-US" altLang="ko-KR" sz="1000" dirty="0"/>
                <a:t>White </a:t>
              </a:r>
            </a:p>
            <a:p>
              <a:r>
                <a:rPr lang="en-US" altLang="ko-KR" sz="800" b="0" dirty="0"/>
                <a:t>RGB(220,105,80)</a:t>
              </a:r>
            </a:p>
          </p:txBody>
        </p:sp>
      </p:grpSp>
      <p:sp>
        <p:nvSpPr>
          <p:cNvPr id="42" name="TextBox 41"/>
          <p:cNvSpPr txBox="1"/>
          <p:nvPr/>
        </p:nvSpPr>
        <p:spPr>
          <a:xfrm>
            <a:off x="9743082" y="4899704"/>
            <a:ext cx="805029" cy="369332"/>
          </a:xfrm>
          <a:prstGeom prst="rect">
            <a:avLst/>
          </a:prstGeom>
          <a:noFill/>
        </p:spPr>
        <p:txBody>
          <a:bodyPr wrap="none" rtlCol="0">
            <a:spAutoFit/>
          </a:bodyPr>
          <a:lstStyle/>
          <a:p>
            <a:r>
              <a:rPr lang="en-US" altLang="ko-KR" sz="1000" dirty="0">
                <a:solidFill>
                  <a:schemeClr val="bg1">
                    <a:lumMod val="95000"/>
                  </a:schemeClr>
                </a:solidFill>
              </a:rPr>
              <a:t>Red </a:t>
            </a:r>
          </a:p>
          <a:p>
            <a:r>
              <a:rPr lang="en-US" altLang="ko-KR" sz="800" dirty="0">
                <a:solidFill>
                  <a:schemeClr val="bg1">
                    <a:lumMod val="95000"/>
                  </a:schemeClr>
                </a:solidFill>
              </a:rPr>
              <a:t>RGB (255,0,0)</a:t>
            </a:r>
          </a:p>
        </p:txBody>
      </p:sp>
      <p:grpSp>
        <p:nvGrpSpPr>
          <p:cNvPr id="43" name="그룹 42"/>
          <p:cNvGrpSpPr/>
          <p:nvPr/>
        </p:nvGrpSpPr>
        <p:grpSpPr>
          <a:xfrm>
            <a:off x="5387319" y="3987378"/>
            <a:ext cx="1620000" cy="1056292"/>
            <a:chOff x="5560171" y="3726345"/>
            <a:chExt cx="1260000" cy="1056292"/>
          </a:xfrm>
        </p:grpSpPr>
        <p:cxnSp>
          <p:nvCxnSpPr>
            <p:cNvPr id="44" name="직선 연결선 139"/>
            <p:cNvCxnSpPr/>
            <p:nvPr/>
          </p:nvCxnSpPr>
          <p:spPr>
            <a:xfrm>
              <a:off x="5560171" y="3726345"/>
              <a:ext cx="126000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5" name="직선 연결선 140"/>
            <p:cNvCxnSpPr/>
            <p:nvPr/>
          </p:nvCxnSpPr>
          <p:spPr>
            <a:xfrm>
              <a:off x="5560171" y="3990418"/>
              <a:ext cx="1260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6" name="직선 연결선 148"/>
            <p:cNvCxnSpPr/>
            <p:nvPr/>
          </p:nvCxnSpPr>
          <p:spPr>
            <a:xfrm>
              <a:off x="5560171" y="4254491"/>
              <a:ext cx="1260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7" name="직선 연결선 158"/>
            <p:cNvCxnSpPr/>
            <p:nvPr/>
          </p:nvCxnSpPr>
          <p:spPr>
            <a:xfrm>
              <a:off x="5560171" y="4518564"/>
              <a:ext cx="1260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8" name="직선 연결선 108"/>
            <p:cNvCxnSpPr/>
            <p:nvPr/>
          </p:nvCxnSpPr>
          <p:spPr>
            <a:xfrm>
              <a:off x="5560171" y="4782637"/>
              <a:ext cx="126000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49" name="그룹 48"/>
          <p:cNvGrpSpPr/>
          <p:nvPr/>
        </p:nvGrpSpPr>
        <p:grpSpPr>
          <a:xfrm>
            <a:off x="5457691" y="4008058"/>
            <a:ext cx="1944763" cy="1023816"/>
            <a:chOff x="5497955" y="3747025"/>
            <a:chExt cx="1944763" cy="1023816"/>
          </a:xfrm>
        </p:grpSpPr>
        <p:sp>
          <p:nvSpPr>
            <p:cNvPr id="50" name="직사각형 49"/>
            <p:cNvSpPr/>
            <p:nvPr/>
          </p:nvSpPr>
          <p:spPr>
            <a:xfrm>
              <a:off x="5497955" y="3747025"/>
              <a:ext cx="1252266" cy="230832"/>
            </a:xfrm>
            <a:prstGeom prst="rect">
              <a:avLst/>
            </a:prstGeom>
          </p:spPr>
          <p:txBody>
            <a:bodyPr wrap="none">
              <a:spAutoFit/>
            </a:bodyPr>
            <a:lstStyle/>
            <a:p>
              <a:r>
                <a:rPr lang="en-US" altLang="ko-KR" sz="900" dirty="0"/>
                <a:t>Volume Level Status</a:t>
              </a:r>
            </a:p>
          </p:txBody>
        </p:sp>
        <p:sp>
          <p:nvSpPr>
            <p:cNvPr id="51" name="직사각형 50"/>
            <p:cNvSpPr/>
            <p:nvPr/>
          </p:nvSpPr>
          <p:spPr>
            <a:xfrm>
              <a:off x="5497955" y="4274359"/>
              <a:ext cx="1944763" cy="230832"/>
            </a:xfrm>
            <a:prstGeom prst="rect">
              <a:avLst/>
            </a:prstGeom>
          </p:spPr>
          <p:txBody>
            <a:bodyPr wrap="none">
              <a:spAutoFit/>
            </a:bodyPr>
            <a:lstStyle/>
            <a:p>
              <a:r>
                <a:rPr lang="en-US" altLang="ko-KR" sz="700" b="1" dirty="0">
                  <a:solidFill>
                    <a:srgbClr val="0070C0"/>
                  </a:solidFill>
                </a:rPr>
                <a:t>(Exception) BT Connection Status (blue)</a:t>
              </a:r>
              <a:r>
                <a:rPr lang="en-US" altLang="ko-KR" sz="900" b="1" dirty="0">
                  <a:solidFill>
                    <a:srgbClr val="0070C0"/>
                  </a:solidFill>
                </a:rPr>
                <a:t>)</a:t>
              </a:r>
            </a:p>
          </p:txBody>
        </p:sp>
        <p:sp>
          <p:nvSpPr>
            <p:cNvPr id="52" name="직사각형 51"/>
            <p:cNvSpPr/>
            <p:nvPr/>
          </p:nvSpPr>
          <p:spPr>
            <a:xfrm>
              <a:off x="5497955" y="4014245"/>
              <a:ext cx="500458" cy="230832"/>
            </a:xfrm>
            <a:prstGeom prst="rect">
              <a:avLst/>
            </a:prstGeom>
          </p:spPr>
          <p:txBody>
            <a:bodyPr wrap="none">
              <a:spAutoFit/>
            </a:bodyPr>
            <a:lstStyle/>
            <a:p>
              <a:r>
                <a:rPr lang="en-US" altLang="ko-KR" sz="900" dirty="0"/>
                <a:t>Mute </a:t>
              </a:r>
            </a:p>
          </p:txBody>
        </p:sp>
        <p:sp>
          <p:nvSpPr>
            <p:cNvPr id="53" name="직사각형 52"/>
            <p:cNvSpPr/>
            <p:nvPr/>
          </p:nvSpPr>
          <p:spPr>
            <a:xfrm>
              <a:off x="5497955" y="4540009"/>
              <a:ext cx="1790875" cy="230832"/>
            </a:xfrm>
            <a:prstGeom prst="rect">
              <a:avLst/>
            </a:prstGeom>
          </p:spPr>
          <p:txBody>
            <a:bodyPr wrap="none">
              <a:spAutoFit/>
            </a:bodyPr>
            <a:lstStyle/>
            <a:p>
              <a:r>
                <a:rPr lang="en-US" altLang="ko-KR" sz="900" dirty="0"/>
                <a:t>Mic On/Off Status Notification</a:t>
              </a:r>
            </a:p>
          </p:txBody>
        </p:sp>
      </p:grpSp>
      <p:grpSp>
        <p:nvGrpSpPr>
          <p:cNvPr id="54" name="그룹 53"/>
          <p:cNvGrpSpPr/>
          <p:nvPr/>
        </p:nvGrpSpPr>
        <p:grpSpPr>
          <a:xfrm>
            <a:off x="7271165" y="3973306"/>
            <a:ext cx="1620000" cy="1584438"/>
            <a:chOff x="7406411" y="3712273"/>
            <a:chExt cx="1260000" cy="1584438"/>
          </a:xfrm>
        </p:grpSpPr>
        <p:cxnSp>
          <p:nvCxnSpPr>
            <p:cNvPr id="55" name="직선 연결선 167"/>
            <p:cNvCxnSpPr/>
            <p:nvPr/>
          </p:nvCxnSpPr>
          <p:spPr>
            <a:xfrm>
              <a:off x="7406411" y="3712273"/>
              <a:ext cx="126000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6" name="직선 연결선 168"/>
            <p:cNvCxnSpPr/>
            <p:nvPr/>
          </p:nvCxnSpPr>
          <p:spPr>
            <a:xfrm>
              <a:off x="7406411" y="3976346"/>
              <a:ext cx="1260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7" name="직선 연결선 169"/>
            <p:cNvCxnSpPr/>
            <p:nvPr/>
          </p:nvCxnSpPr>
          <p:spPr>
            <a:xfrm>
              <a:off x="7406411" y="4240419"/>
              <a:ext cx="1260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8" name="직선 연결선 170"/>
            <p:cNvCxnSpPr/>
            <p:nvPr/>
          </p:nvCxnSpPr>
          <p:spPr>
            <a:xfrm>
              <a:off x="7406411" y="4504492"/>
              <a:ext cx="1260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9" name="직선 연결선 171"/>
            <p:cNvCxnSpPr/>
            <p:nvPr/>
          </p:nvCxnSpPr>
          <p:spPr>
            <a:xfrm>
              <a:off x="7406411" y="4768565"/>
              <a:ext cx="1260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0" name="직선 연결선 115"/>
            <p:cNvCxnSpPr/>
            <p:nvPr/>
          </p:nvCxnSpPr>
          <p:spPr>
            <a:xfrm>
              <a:off x="7406411" y="5032638"/>
              <a:ext cx="1260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1" name="직선 연결선 116"/>
            <p:cNvCxnSpPr/>
            <p:nvPr/>
          </p:nvCxnSpPr>
          <p:spPr>
            <a:xfrm>
              <a:off x="7406411" y="5296711"/>
              <a:ext cx="126000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62" name="그룹 61"/>
          <p:cNvGrpSpPr/>
          <p:nvPr/>
        </p:nvGrpSpPr>
        <p:grpSpPr>
          <a:xfrm>
            <a:off x="7282792" y="3998538"/>
            <a:ext cx="2204450" cy="1544683"/>
            <a:chOff x="7326934" y="3731199"/>
            <a:chExt cx="2204450" cy="1544683"/>
          </a:xfrm>
        </p:grpSpPr>
        <p:sp>
          <p:nvSpPr>
            <p:cNvPr id="63" name="직사각형 62"/>
            <p:cNvSpPr/>
            <p:nvPr/>
          </p:nvSpPr>
          <p:spPr>
            <a:xfrm>
              <a:off x="7326934" y="4254704"/>
              <a:ext cx="841897" cy="230832"/>
            </a:xfrm>
            <a:prstGeom prst="rect">
              <a:avLst/>
            </a:prstGeom>
          </p:spPr>
          <p:txBody>
            <a:bodyPr wrap="none">
              <a:spAutoFit/>
            </a:bodyPr>
            <a:lstStyle/>
            <a:p>
              <a:r>
                <a:rPr lang="en-US" altLang="ko-KR" sz="900" dirty="0"/>
                <a:t>System Boot</a:t>
              </a:r>
            </a:p>
          </p:txBody>
        </p:sp>
        <p:sp>
          <p:nvSpPr>
            <p:cNvPr id="64" name="직사각형 63"/>
            <p:cNvSpPr/>
            <p:nvPr/>
          </p:nvSpPr>
          <p:spPr>
            <a:xfrm>
              <a:off x="7326934" y="3731199"/>
              <a:ext cx="1148071" cy="369332"/>
            </a:xfrm>
            <a:prstGeom prst="rect">
              <a:avLst/>
            </a:prstGeom>
          </p:spPr>
          <p:txBody>
            <a:bodyPr wrap="none">
              <a:spAutoFit/>
            </a:bodyPr>
            <a:lstStyle/>
            <a:p>
              <a:r>
                <a:rPr lang="en-US" altLang="ko-KR" sz="900" dirty="0"/>
                <a:t>AP Standby Status
</a:t>
              </a:r>
            </a:p>
          </p:txBody>
        </p:sp>
        <p:sp>
          <p:nvSpPr>
            <p:cNvPr id="65" name="직사각형 64"/>
            <p:cNvSpPr/>
            <p:nvPr/>
          </p:nvSpPr>
          <p:spPr>
            <a:xfrm>
              <a:off x="7326934" y="3993561"/>
              <a:ext cx="2204450" cy="369332"/>
            </a:xfrm>
            <a:prstGeom prst="rect">
              <a:avLst/>
            </a:prstGeom>
          </p:spPr>
          <p:txBody>
            <a:bodyPr wrap="none">
              <a:spAutoFit/>
            </a:bodyPr>
            <a:lstStyle/>
            <a:p>
              <a:r>
                <a:rPr lang="en-US" altLang="ko-KR" sz="900" strike="sngStrike">
                  <a:solidFill>
                    <a:schemeClr val="accent5"/>
                  </a:solidFill>
                </a:rPr>
                <a:t>Wi-Fi connection status (not available)
</a:t>
              </a:r>
              <a:endParaRPr lang="en-US" altLang="ko-KR" sz="900" strike="sngStrike" dirty="0">
                <a:solidFill>
                  <a:schemeClr val="accent5"/>
                </a:solidFill>
              </a:endParaRPr>
            </a:p>
          </p:txBody>
        </p:sp>
        <p:sp>
          <p:nvSpPr>
            <p:cNvPr id="66" name="직사각형 65"/>
            <p:cNvSpPr/>
            <p:nvPr/>
          </p:nvSpPr>
          <p:spPr>
            <a:xfrm>
              <a:off x="7326934" y="4523380"/>
              <a:ext cx="1494320" cy="230832"/>
            </a:xfrm>
            <a:prstGeom prst="rect">
              <a:avLst/>
            </a:prstGeom>
          </p:spPr>
          <p:txBody>
            <a:bodyPr wrap="none">
              <a:spAutoFit/>
            </a:bodyPr>
            <a:lstStyle/>
            <a:p>
              <a:r>
                <a:rPr lang="en-US" altLang="ko-KR" sz="900" strike="sngStrike" dirty="0">
                  <a:solidFill>
                    <a:schemeClr val="accent5"/>
                  </a:solidFill>
                </a:rPr>
                <a:t>Update state (not found)</a:t>
              </a:r>
            </a:p>
          </p:txBody>
        </p:sp>
        <p:sp>
          <p:nvSpPr>
            <p:cNvPr id="67" name="직사각형 66"/>
            <p:cNvSpPr/>
            <p:nvPr/>
          </p:nvSpPr>
          <p:spPr>
            <a:xfrm>
              <a:off x="7332545" y="5045050"/>
              <a:ext cx="1628972" cy="230832"/>
            </a:xfrm>
            <a:prstGeom prst="rect">
              <a:avLst/>
            </a:prstGeom>
          </p:spPr>
          <p:txBody>
            <a:bodyPr wrap="none">
              <a:spAutoFit/>
            </a:bodyPr>
            <a:lstStyle/>
            <a:p>
              <a:r>
                <a:rPr lang="en-US" altLang="ko-KR" sz="900" dirty="0"/>
                <a:t>Error (</a:t>
              </a:r>
              <a:r>
                <a:rPr lang="en-US" altLang="ko-KR" sz="900" dirty="0" err="1"/>
                <a:t>fail_connection_error</a:t>
              </a:r>
              <a:r>
                <a:rPr lang="en-US" altLang="ko-KR" sz="900" dirty="0"/>
                <a:t>)</a:t>
              </a:r>
            </a:p>
          </p:txBody>
        </p:sp>
        <p:sp>
          <p:nvSpPr>
            <p:cNvPr id="68" name="직사각형 67"/>
            <p:cNvSpPr/>
            <p:nvPr/>
          </p:nvSpPr>
          <p:spPr>
            <a:xfrm>
              <a:off x="7326934" y="4790601"/>
              <a:ext cx="1226618" cy="369332"/>
            </a:xfrm>
            <a:prstGeom prst="rect">
              <a:avLst/>
            </a:prstGeom>
          </p:spPr>
          <p:txBody>
            <a:bodyPr wrap="none">
              <a:spAutoFit/>
            </a:bodyPr>
            <a:lstStyle/>
            <a:p>
              <a:r>
                <a:rPr lang="en-US" altLang="ko-KR" sz="900" dirty="0"/>
                <a:t>System Initialization
</a:t>
              </a:r>
            </a:p>
          </p:txBody>
        </p:sp>
      </p:grpSp>
      <p:grpSp>
        <p:nvGrpSpPr>
          <p:cNvPr id="69" name="그룹 68"/>
          <p:cNvGrpSpPr/>
          <p:nvPr/>
        </p:nvGrpSpPr>
        <p:grpSpPr>
          <a:xfrm>
            <a:off x="3723158" y="2667098"/>
            <a:ext cx="1260000" cy="1260000"/>
            <a:chOff x="3730601" y="2406065"/>
            <a:chExt cx="1260000" cy="1260000"/>
          </a:xfrm>
        </p:grpSpPr>
        <p:sp>
          <p:nvSpPr>
            <p:cNvPr id="70" name="직사각형 69"/>
            <p:cNvSpPr/>
            <p:nvPr/>
          </p:nvSpPr>
          <p:spPr>
            <a:xfrm>
              <a:off x="3730601" y="2406065"/>
              <a:ext cx="1260000" cy="1260000"/>
            </a:xfrm>
            <a:prstGeom prst="rect">
              <a:avLst/>
            </a:prstGeom>
            <a:solidFill>
              <a:schemeClr val="bg1">
                <a:lumMod val="95000"/>
              </a:schemeClr>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71" name="TextBox 70"/>
            <p:cNvSpPr txBox="1"/>
            <p:nvPr/>
          </p:nvSpPr>
          <p:spPr>
            <a:xfrm>
              <a:off x="3730601" y="3296733"/>
              <a:ext cx="936475" cy="369332"/>
            </a:xfrm>
            <a:prstGeom prst="rect">
              <a:avLst/>
            </a:prstGeom>
            <a:noFill/>
          </p:spPr>
          <p:txBody>
            <a:bodyPr wrap="none" rtlCol="0">
              <a:spAutoFit/>
            </a:bodyPr>
            <a:lstStyle>
              <a:defPPr>
                <a:defRPr lang="ko-KR"/>
              </a:defPPr>
              <a:lvl1pPr>
                <a:defRPr sz="700" b="1">
                  <a:solidFill>
                    <a:schemeClr val="tx1">
                      <a:lumMod val="50000"/>
                      <a:lumOff val="50000"/>
                    </a:schemeClr>
                  </a:solidFill>
                </a:defRPr>
              </a:lvl1pPr>
            </a:lstStyle>
            <a:p>
              <a:r>
                <a:rPr lang="en-US" altLang="ko-KR" sz="1000" dirty="0"/>
                <a:t>White </a:t>
              </a:r>
            </a:p>
            <a:p>
              <a:r>
                <a:rPr lang="en-US" altLang="ko-KR" sz="800" b="0" dirty="0"/>
                <a:t>RGB(220,105,80)</a:t>
              </a:r>
            </a:p>
          </p:txBody>
        </p:sp>
      </p:grpSp>
      <p:grpSp>
        <p:nvGrpSpPr>
          <p:cNvPr id="72" name="그룹 71"/>
          <p:cNvGrpSpPr/>
          <p:nvPr/>
        </p:nvGrpSpPr>
        <p:grpSpPr>
          <a:xfrm>
            <a:off x="8860065" y="5269036"/>
            <a:ext cx="1580834" cy="254907"/>
            <a:chOff x="9268978" y="4653349"/>
            <a:chExt cx="999520" cy="1491452"/>
          </a:xfrm>
        </p:grpSpPr>
        <p:cxnSp>
          <p:nvCxnSpPr>
            <p:cNvPr id="73" name="직선 연결선 124"/>
            <p:cNvCxnSpPr/>
            <p:nvPr/>
          </p:nvCxnSpPr>
          <p:spPr>
            <a:xfrm flipV="1">
              <a:off x="10257069" y="4653349"/>
              <a:ext cx="0" cy="1282319"/>
            </a:xfrm>
            <a:prstGeom prst="line">
              <a:avLst/>
            </a:prstGeom>
            <a:ln w="1270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74" name="직선 연결선 127"/>
            <p:cNvCxnSpPr/>
            <p:nvPr/>
          </p:nvCxnSpPr>
          <p:spPr>
            <a:xfrm flipV="1">
              <a:off x="9268978" y="6144801"/>
              <a:ext cx="999520" cy="0"/>
            </a:xfrm>
            <a:prstGeom prst="line">
              <a:avLst/>
            </a:prstGeom>
            <a:ln w="12700">
              <a:solidFill>
                <a:srgbClr val="FF0000"/>
              </a:solidFill>
              <a:prstDash val="sysDot"/>
            </a:ln>
          </p:spPr>
          <p:style>
            <a:lnRef idx="1">
              <a:schemeClr val="accent1"/>
            </a:lnRef>
            <a:fillRef idx="0">
              <a:schemeClr val="accent1"/>
            </a:fillRef>
            <a:effectRef idx="0">
              <a:schemeClr val="accent1"/>
            </a:effectRef>
            <a:fontRef idx="minor">
              <a:schemeClr val="tx1"/>
            </a:fontRef>
          </p:style>
        </p:cxnSp>
      </p:grpSp>
      <p:sp>
        <p:nvSpPr>
          <p:cNvPr id="75" name="직사각형 74"/>
          <p:cNvSpPr/>
          <p:nvPr/>
        </p:nvSpPr>
        <p:spPr>
          <a:xfrm>
            <a:off x="5474729" y="4774409"/>
            <a:ext cx="1718990" cy="293785"/>
          </a:xfrm>
          <a:prstGeom prst="rect">
            <a:avLst/>
          </a:prstGeom>
          <a:solidFill>
            <a:schemeClr val="accent2">
              <a:alpha val="20000"/>
            </a:schemeClr>
          </a:solidFill>
          <a:ln w="1270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76" name="직사각형 75"/>
          <p:cNvSpPr/>
          <p:nvPr/>
        </p:nvSpPr>
        <p:spPr>
          <a:xfrm>
            <a:off x="9258067" y="1841526"/>
            <a:ext cx="2251043" cy="4144162"/>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7" name="직사각형 76"/>
          <p:cNvSpPr/>
          <p:nvPr/>
        </p:nvSpPr>
        <p:spPr>
          <a:xfrm>
            <a:off x="9258067" y="1841526"/>
            <a:ext cx="2251043" cy="369611"/>
          </a:xfrm>
          <a:prstGeom prst="rect">
            <a:avLst/>
          </a:prstGeom>
          <a:solidFill>
            <a:schemeClr val="bg1">
              <a:lumMod val="85000"/>
            </a:schemeClr>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8" name="직사각형 77"/>
          <p:cNvSpPr/>
          <p:nvPr/>
        </p:nvSpPr>
        <p:spPr>
          <a:xfrm>
            <a:off x="9712067" y="1887055"/>
            <a:ext cx="1322030" cy="523220"/>
          </a:xfrm>
          <a:prstGeom prst="rect">
            <a:avLst/>
          </a:prstGeom>
        </p:spPr>
        <p:txBody>
          <a:bodyPr wrap="none">
            <a:spAutoFit/>
          </a:bodyPr>
          <a:lstStyle/>
          <a:p>
            <a:pPr algn="ctr"/>
            <a:r>
              <a:rPr lang="en-US" altLang="ko-KR" sz="1400" dirty="0">
                <a:solidFill>
                  <a:schemeClr val="tx1">
                    <a:lumMod val="75000"/>
                    <a:lumOff val="25000"/>
                  </a:schemeClr>
                </a:solidFill>
              </a:rPr>
              <a:t>Caution alerts
</a:t>
            </a:r>
          </a:p>
        </p:txBody>
      </p:sp>
      <p:sp>
        <p:nvSpPr>
          <p:cNvPr id="79" name="직사각형 78"/>
          <p:cNvSpPr/>
          <p:nvPr/>
        </p:nvSpPr>
        <p:spPr>
          <a:xfrm>
            <a:off x="7318173" y="4010287"/>
            <a:ext cx="1551817" cy="1528243"/>
          </a:xfrm>
          <a:prstGeom prst="rect">
            <a:avLst/>
          </a:prstGeom>
          <a:solidFill>
            <a:srgbClr val="FF0000">
              <a:alpha val="20000"/>
            </a:srgbClr>
          </a:solidFill>
          <a:ln w="127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0" name="TextBox 79"/>
          <p:cNvSpPr txBox="1"/>
          <p:nvPr/>
        </p:nvSpPr>
        <p:spPr>
          <a:xfrm>
            <a:off x="4963238" y="3482485"/>
            <a:ext cx="670376" cy="369332"/>
          </a:xfrm>
          <a:prstGeom prst="rect">
            <a:avLst/>
          </a:prstGeom>
          <a:noFill/>
        </p:spPr>
        <p:txBody>
          <a:bodyPr wrap="none" rtlCol="0">
            <a:spAutoFit/>
          </a:bodyPr>
          <a:lstStyle>
            <a:defPPr>
              <a:defRPr lang="ko-KR"/>
            </a:defPPr>
            <a:lvl1pPr>
              <a:defRPr sz="1000" b="1">
                <a:solidFill>
                  <a:schemeClr val="bg1">
                    <a:lumMod val="95000"/>
                  </a:schemeClr>
                </a:solidFill>
              </a:defRPr>
            </a:lvl1pPr>
          </a:lstStyle>
          <a:p>
            <a:r>
              <a:rPr lang="en-US" altLang="ko-KR" dirty="0"/>
              <a:t>Red </a:t>
            </a:r>
          </a:p>
          <a:p>
            <a:r>
              <a:rPr lang="en-US" altLang="ko-KR" sz="800" b="0" dirty="0"/>
              <a:t>RGB(X,X,X)</a:t>
            </a:r>
          </a:p>
        </p:txBody>
      </p:sp>
      <p:grpSp>
        <p:nvGrpSpPr>
          <p:cNvPr id="81" name="그룹 80"/>
          <p:cNvGrpSpPr/>
          <p:nvPr/>
        </p:nvGrpSpPr>
        <p:grpSpPr>
          <a:xfrm>
            <a:off x="9754831" y="2596583"/>
            <a:ext cx="1248251" cy="1251396"/>
            <a:chOff x="4954819" y="1217140"/>
            <a:chExt cx="1152000" cy="2357613"/>
          </a:xfrm>
        </p:grpSpPr>
        <p:sp>
          <p:nvSpPr>
            <p:cNvPr id="82" name="직사각형 81"/>
            <p:cNvSpPr/>
            <p:nvPr/>
          </p:nvSpPr>
          <p:spPr>
            <a:xfrm>
              <a:off x="4954819" y="1217140"/>
              <a:ext cx="1152000" cy="2357613"/>
            </a:xfrm>
            <a:prstGeom prst="rect">
              <a:avLst/>
            </a:prstGeom>
            <a:solidFill>
              <a:srgbClr val="ED7D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83" name="TextBox 82"/>
            <p:cNvSpPr txBox="1"/>
            <p:nvPr/>
          </p:nvSpPr>
          <p:spPr>
            <a:xfrm>
              <a:off x="4963238" y="2812074"/>
              <a:ext cx="760707" cy="695816"/>
            </a:xfrm>
            <a:prstGeom prst="rect">
              <a:avLst/>
            </a:prstGeom>
            <a:noFill/>
          </p:spPr>
          <p:txBody>
            <a:bodyPr wrap="none" rtlCol="0">
              <a:spAutoFit/>
            </a:bodyPr>
            <a:lstStyle>
              <a:defPPr>
                <a:defRPr lang="ko-KR"/>
              </a:defPPr>
              <a:lvl1pPr>
                <a:defRPr sz="1000" b="1">
                  <a:solidFill>
                    <a:schemeClr val="bg1">
                      <a:lumMod val="95000"/>
                    </a:schemeClr>
                  </a:solidFill>
                </a:defRPr>
              </a:lvl1pPr>
            </a:lstStyle>
            <a:p>
              <a:r>
                <a:rPr lang="en-US" altLang="ko-KR" dirty="0"/>
                <a:t>Orange </a:t>
              </a:r>
            </a:p>
            <a:p>
              <a:r>
                <a:rPr lang="en-US" altLang="ko-KR" sz="800" b="0" dirty="0"/>
                <a:t>RGB(255,35,0)</a:t>
              </a:r>
            </a:p>
          </p:txBody>
        </p:sp>
      </p:grpSp>
      <p:sp>
        <p:nvSpPr>
          <p:cNvPr id="84" name="TextBox 83"/>
          <p:cNvSpPr txBox="1"/>
          <p:nvPr/>
        </p:nvSpPr>
        <p:spPr>
          <a:xfrm>
            <a:off x="9285445" y="5636062"/>
            <a:ext cx="2223666" cy="338554"/>
          </a:xfrm>
          <a:prstGeom prst="rect">
            <a:avLst/>
          </a:prstGeom>
          <a:noFill/>
        </p:spPr>
        <p:txBody>
          <a:bodyPr wrap="square" rtlCol="0">
            <a:spAutoFit/>
          </a:bodyPr>
          <a:lstStyle/>
          <a:p>
            <a:r>
              <a:rPr lang="en-US" altLang="ko-KR" sz="800" b="1" dirty="0">
                <a:solidFill>
                  <a:srgbClr val="C00000"/>
                </a:solidFill>
              </a:rPr>
              <a:t>※ During warning notification,</a:t>
            </a:r>
          </a:p>
          <a:p>
            <a:r>
              <a:rPr lang="en-US" altLang="ko-KR" sz="800" b="1" dirty="0">
                <a:solidFill>
                  <a:srgbClr val="C00000"/>
                </a:solidFill>
              </a:rPr>
              <a:t>System status error is displayed first</a:t>
            </a:r>
          </a:p>
        </p:txBody>
      </p:sp>
      <p:grpSp>
        <p:nvGrpSpPr>
          <p:cNvPr id="85" name="그룹 84"/>
          <p:cNvGrpSpPr/>
          <p:nvPr/>
        </p:nvGrpSpPr>
        <p:grpSpPr>
          <a:xfrm>
            <a:off x="6175535" y="2323255"/>
            <a:ext cx="4265364" cy="2706343"/>
            <a:chOff x="6175535" y="2047126"/>
            <a:chExt cx="4265364" cy="2721439"/>
          </a:xfrm>
        </p:grpSpPr>
        <p:cxnSp>
          <p:nvCxnSpPr>
            <p:cNvPr id="86" name="꺾인 연결선 8"/>
            <p:cNvCxnSpPr/>
            <p:nvPr/>
          </p:nvCxnSpPr>
          <p:spPr>
            <a:xfrm rot="5400000" flipH="1" flipV="1">
              <a:off x="5304526" y="2918135"/>
              <a:ext cx="2721439" cy="979421"/>
            </a:xfrm>
            <a:prstGeom prst="bentConnector3">
              <a:avLst>
                <a:gd name="adj1" fmla="val -8400"/>
              </a:avLst>
            </a:prstGeom>
            <a:ln w="12700">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nvGrpSpPr>
            <p:cNvPr id="87" name="그룹 86"/>
            <p:cNvGrpSpPr/>
            <p:nvPr/>
          </p:nvGrpSpPr>
          <p:grpSpPr>
            <a:xfrm rot="10800000" flipH="1">
              <a:off x="7154956" y="2053313"/>
              <a:ext cx="3285943" cy="254866"/>
              <a:chOff x="9268978" y="4653349"/>
              <a:chExt cx="999520" cy="1282322"/>
            </a:xfrm>
          </p:grpSpPr>
          <p:cxnSp>
            <p:nvCxnSpPr>
              <p:cNvPr id="88" name="직선 연결선 114"/>
              <p:cNvCxnSpPr/>
              <p:nvPr/>
            </p:nvCxnSpPr>
            <p:spPr>
              <a:xfrm flipV="1">
                <a:off x="10257069" y="4653349"/>
                <a:ext cx="0" cy="1282319"/>
              </a:xfrm>
              <a:prstGeom prst="line">
                <a:avLst/>
              </a:prstGeom>
              <a:ln w="12700">
                <a:solidFill>
                  <a:schemeClr val="accent2"/>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89" name="직선 연결선 118"/>
              <p:cNvCxnSpPr/>
              <p:nvPr/>
            </p:nvCxnSpPr>
            <p:spPr>
              <a:xfrm flipV="1">
                <a:off x="9268978" y="5935671"/>
                <a:ext cx="999520" cy="0"/>
              </a:xfrm>
              <a:prstGeom prst="line">
                <a:avLst/>
              </a:prstGeom>
              <a:ln w="12700">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grpSp>
      <p:graphicFrame>
        <p:nvGraphicFramePr>
          <p:cNvPr id="90" name="표 89">
            <a:extLst>
              <a:ext uri="{FF2B5EF4-FFF2-40B4-BE49-F238E27FC236}">
                <a16:creationId xmlns:a16="http://schemas.microsoft.com/office/drawing/2014/main" id="{C89AE0D0-B9B2-904C-8BC8-40982CB3AE98}"/>
              </a:ext>
            </a:extLst>
          </p:cNvPr>
          <p:cNvGraphicFramePr>
            <a:graphicFrameLocks noGrp="1"/>
          </p:cNvGraphicFramePr>
          <p:nvPr/>
        </p:nvGraphicFramePr>
        <p:xfrm>
          <a:off x="9867207" y="0"/>
          <a:ext cx="2324793" cy="703680"/>
        </p:xfrm>
        <a:graphic>
          <a:graphicData uri="http://schemas.openxmlformats.org/drawingml/2006/table">
            <a:tbl>
              <a:tblPr firstRow="1" bandRow="1">
                <a:tableStyleId>{5C22544A-7EE6-4342-B048-85BDC9FD1C3A}</a:tableStyleId>
              </a:tblPr>
              <a:tblGrid>
                <a:gridCol w="2324793">
                  <a:extLst>
                    <a:ext uri="{9D8B030D-6E8A-4147-A177-3AD203B41FA5}">
                      <a16:colId xmlns:a16="http://schemas.microsoft.com/office/drawing/2014/main" val="4250470929"/>
                    </a:ext>
                  </a:extLst>
                </a:gridCol>
              </a:tblGrid>
              <a:tr h="0">
                <a:tc>
                  <a:txBody>
                    <a:bodyPr/>
                    <a:lstStyle/>
                    <a:p>
                      <a:pPr marL="0" marR="0" lvl="0" indent="0" defTabSz="914400" eaLnBrk="1" fontAlgn="auto" latinLnBrk="1" hangingPunct="1">
                        <a:lnSpc>
                          <a:spcPct val="100000"/>
                        </a:lnSpc>
                        <a:spcBef>
                          <a:spcPts val="0"/>
                        </a:spcBef>
                        <a:spcAft>
                          <a:spcPts val="0"/>
                        </a:spcAft>
                        <a:buClrTx/>
                        <a:buSzTx/>
                        <a:buFontTx/>
                        <a:buNone/>
                        <a:tabLst/>
                        <a:defRPr/>
                      </a:pPr>
                      <a:r>
                        <a:rPr lang="en-US" altLang="ko-KR" sz="800" spc="40" dirty="0">
                          <a:solidFill>
                            <a:srgbClr val="FFFFFF"/>
                          </a:solidFill>
                          <a:latin typeface="Malgun Gothic" panose="020B0503020000020004" pitchFamily="34" charset="-127"/>
                          <a:ea typeface="Malgun Gothic" panose="020B0503020000020004" pitchFamily="34" charset="-127"/>
                          <a:cs typeface="Noto Sans CJK JP Regular"/>
                        </a:rPr>
                        <a:t>2020.09.14_v0.7</a:t>
                      </a:r>
                    </a:p>
                  </a:txBody>
                  <a:tcPr marL="54000" marR="54000" marT="54000" marB="54000">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accent5"/>
                    </a:solidFill>
                  </a:tcPr>
                </a:tc>
                <a:extLst>
                  <a:ext uri="{0D108BD9-81ED-4DB2-BD59-A6C34878D82A}">
                    <a16:rowId xmlns:a16="http://schemas.microsoft.com/office/drawing/2014/main" val="784821567"/>
                  </a:ext>
                </a:extLst>
              </a:tr>
              <a:tr h="333474">
                <a:tc>
                  <a:txBody>
                    <a:bodyPr/>
                    <a:lstStyle/>
                    <a:p>
                      <a:pPr marL="171450" indent="-171450">
                        <a:buFont typeface="Arial" panose="020B0604020202020204" pitchFamily="34" charset="0"/>
                        <a:buChar char="•"/>
                      </a:pPr>
                      <a:r>
                        <a:rPr lang="en-US" altLang="ko-KR" sz="800" dirty="0">
                          <a:solidFill>
                            <a:schemeClr val="accent5"/>
                          </a:solidFill>
                        </a:rPr>
                        <a:t>Modifications to the blue text are updated (based on AI 2), and more details are mentioned on each page.. </a:t>
                      </a:r>
                    </a:p>
                  </a:txBody>
                  <a:tcPr marL="54000" marR="54000" marT="54000" marB="54000">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extLst>
                  <a:ext uri="{0D108BD9-81ED-4DB2-BD59-A6C34878D82A}">
                    <a16:rowId xmlns:a16="http://schemas.microsoft.com/office/drawing/2014/main" val="4169621980"/>
                  </a:ext>
                </a:extLst>
              </a:tr>
            </a:tbl>
          </a:graphicData>
        </a:graphic>
      </p:graphicFrame>
    </p:spTree>
    <p:extLst>
      <p:ext uri="{BB962C8B-B14F-4D97-AF65-F5344CB8AC3E}">
        <p14:creationId xmlns:p14="http://schemas.microsoft.com/office/powerpoint/2010/main" val="14220164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p:cNvSpPr>
            <a:spLocks noGrp="1"/>
          </p:cNvSpPr>
          <p:nvPr>
            <p:ph type="body" sz="quarter" idx="10"/>
          </p:nvPr>
        </p:nvSpPr>
        <p:spPr/>
        <p:txBody>
          <a:bodyPr/>
          <a:lstStyle/>
          <a:p>
            <a:r>
              <a:rPr lang="en-US" altLang="ko-KR" dirty="0"/>
              <a:t>3.2 NUGU FFV LED </a:t>
            </a:r>
            <a:r>
              <a:rPr lang="mr-IN" altLang="ko-KR" dirty="0"/>
              <a:t>–</a:t>
            </a:r>
            <a:r>
              <a:rPr lang="en-US" altLang="ko-KR" dirty="0"/>
              <a:t> Agent State Representation</a:t>
            </a:r>
            <a:r>
              <a:rPr lang="ko-KR" altLang="en-US" dirty="0"/>
              <a:t> </a:t>
            </a:r>
            <a:r>
              <a:rPr lang="en-US" altLang="ko-KR" dirty="0"/>
              <a:t>(Agent States)</a:t>
            </a:r>
            <a:r>
              <a:rPr lang="ko-KR" altLang="en-US" dirty="0"/>
              <a:t> </a:t>
            </a:r>
            <a:r>
              <a:rPr lang="en-US" altLang="ko-KR" dirty="0"/>
              <a:t>(1/2)</a:t>
            </a:r>
            <a:endParaRPr lang="ko-KR" altLang="en-US" dirty="0"/>
          </a:p>
        </p:txBody>
      </p:sp>
      <p:sp>
        <p:nvSpPr>
          <p:cNvPr id="2" name="슬라이드 번호 개체 틀 1"/>
          <p:cNvSpPr>
            <a:spLocks noGrp="1"/>
          </p:cNvSpPr>
          <p:nvPr>
            <p:ph type="sldNum" sz="quarter" idx="4"/>
          </p:nvPr>
        </p:nvSpPr>
        <p:spPr/>
        <p:txBody>
          <a:bodyPr/>
          <a:lstStyle/>
          <a:p>
            <a:fld id="{B0F99801-E825-42EB-95E3-E664BF29AFB4}" type="slidenum">
              <a:rPr lang="ko-KR" altLang="en-US" smtClean="0"/>
              <a:pPr/>
              <a:t>14</a:t>
            </a:fld>
            <a:endParaRPr lang="ko-KR" altLang="en-US"/>
          </a:p>
        </p:txBody>
      </p:sp>
      <p:sp>
        <p:nvSpPr>
          <p:cNvPr id="4" name="직사각형 3"/>
          <p:cNvSpPr/>
          <p:nvPr/>
        </p:nvSpPr>
        <p:spPr>
          <a:xfrm>
            <a:off x="317168" y="873126"/>
            <a:ext cx="338837" cy="51957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직사각형 4"/>
          <p:cNvSpPr/>
          <p:nvPr/>
        </p:nvSpPr>
        <p:spPr>
          <a:xfrm>
            <a:off x="317168" y="873125"/>
            <a:ext cx="11497460" cy="303780"/>
          </a:xfrm>
          <a:prstGeom prst="rect">
            <a:avLst/>
          </a:prstGeom>
          <a:solidFill>
            <a:schemeClr val="bg1">
              <a:lumMod val="75000"/>
            </a:schemeClr>
          </a:solid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직사각형 5"/>
          <p:cNvSpPr/>
          <p:nvPr/>
        </p:nvSpPr>
        <p:spPr>
          <a:xfrm>
            <a:off x="9784605" y="873125"/>
            <a:ext cx="2030023" cy="303780"/>
          </a:xfrm>
          <a:prstGeom prst="rect">
            <a:avLst/>
          </a:prstGeom>
          <a:solidFill>
            <a:schemeClr val="bg1">
              <a:lumMod val="95000"/>
            </a:schemeClr>
          </a:solid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직사각형 6"/>
          <p:cNvSpPr/>
          <p:nvPr/>
        </p:nvSpPr>
        <p:spPr>
          <a:xfrm>
            <a:off x="317167" y="873736"/>
            <a:ext cx="11497461" cy="5195130"/>
          </a:xfrm>
          <a:prstGeom prst="rect">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TextBox 7"/>
          <p:cNvSpPr txBox="1"/>
          <p:nvPr/>
        </p:nvSpPr>
        <p:spPr>
          <a:xfrm>
            <a:off x="3270312" y="913070"/>
            <a:ext cx="843501" cy="246221"/>
          </a:xfrm>
          <a:prstGeom prst="rect">
            <a:avLst/>
          </a:prstGeom>
          <a:noFill/>
        </p:spPr>
        <p:txBody>
          <a:bodyPr wrap="none" rtlCol="0">
            <a:spAutoFit/>
          </a:bodyPr>
          <a:lstStyle/>
          <a:p>
            <a:pPr algn="ctr"/>
            <a:r>
              <a:rPr lang="en-US" altLang="ko-KR" sz="1000" dirty="0"/>
              <a:t>Description</a:t>
            </a:r>
            <a:endParaRPr lang="ko-KR" altLang="en-US" sz="1000" dirty="0"/>
          </a:p>
        </p:txBody>
      </p:sp>
      <p:sp>
        <p:nvSpPr>
          <p:cNvPr id="9" name="TextBox 8"/>
          <p:cNvSpPr txBox="1"/>
          <p:nvPr/>
        </p:nvSpPr>
        <p:spPr>
          <a:xfrm>
            <a:off x="5017264" y="913070"/>
            <a:ext cx="1013419" cy="246221"/>
          </a:xfrm>
          <a:prstGeom prst="rect">
            <a:avLst/>
          </a:prstGeom>
          <a:noFill/>
        </p:spPr>
        <p:txBody>
          <a:bodyPr wrap="none" rtlCol="0">
            <a:spAutoFit/>
          </a:bodyPr>
          <a:lstStyle/>
          <a:p>
            <a:pPr algn="ctr"/>
            <a:r>
              <a:rPr lang="en-US" altLang="ko-KR" sz="1000" dirty="0"/>
              <a:t>Lighting Color</a:t>
            </a:r>
            <a:endParaRPr lang="ko-KR" altLang="en-US" sz="1000" dirty="0"/>
          </a:p>
        </p:txBody>
      </p:sp>
      <p:sp>
        <p:nvSpPr>
          <p:cNvPr id="10" name="TextBox 9"/>
          <p:cNvSpPr txBox="1"/>
          <p:nvPr/>
        </p:nvSpPr>
        <p:spPr>
          <a:xfrm>
            <a:off x="6121289" y="913070"/>
            <a:ext cx="1252266" cy="246221"/>
          </a:xfrm>
          <a:prstGeom prst="rect">
            <a:avLst/>
          </a:prstGeom>
          <a:noFill/>
        </p:spPr>
        <p:txBody>
          <a:bodyPr wrap="none" rtlCol="0">
            <a:spAutoFit/>
          </a:bodyPr>
          <a:lstStyle/>
          <a:p>
            <a:pPr algn="ctr"/>
            <a:r>
              <a:rPr lang="en-US" altLang="ko-KR" sz="1000" dirty="0"/>
              <a:t>Animation </a:t>
            </a:r>
            <a:r>
              <a:rPr lang="en-US" altLang="ko-KR" sz="900" dirty="0"/>
              <a:t>(Linear)</a:t>
            </a:r>
            <a:endParaRPr lang="ko-KR" altLang="en-US" sz="900" dirty="0"/>
          </a:p>
        </p:txBody>
      </p:sp>
      <p:sp>
        <p:nvSpPr>
          <p:cNvPr id="11" name="TextBox 10"/>
          <p:cNvSpPr txBox="1"/>
          <p:nvPr/>
        </p:nvSpPr>
        <p:spPr>
          <a:xfrm>
            <a:off x="1233549" y="913070"/>
            <a:ext cx="540533" cy="246221"/>
          </a:xfrm>
          <a:prstGeom prst="rect">
            <a:avLst/>
          </a:prstGeom>
          <a:noFill/>
        </p:spPr>
        <p:txBody>
          <a:bodyPr wrap="none" rtlCol="0">
            <a:spAutoFit/>
          </a:bodyPr>
          <a:lstStyle/>
          <a:p>
            <a:pPr algn="ctr"/>
            <a:r>
              <a:rPr lang="en-US" altLang="ko-KR" sz="1000" dirty="0"/>
              <a:t>Status</a:t>
            </a:r>
            <a:endParaRPr lang="ko-KR" altLang="en-US" sz="1000" dirty="0"/>
          </a:p>
        </p:txBody>
      </p:sp>
      <p:sp>
        <p:nvSpPr>
          <p:cNvPr id="12" name="TextBox 11"/>
          <p:cNvSpPr txBox="1"/>
          <p:nvPr/>
        </p:nvSpPr>
        <p:spPr>
          <a:xfrm>
            <a:off x="1272966" y="1662961"/>
            <a:ext cx="455574" cy="276999"/>
          </a:xfrm>
          <a:prstGeom prst="rect">
            <a:avLst/>
          </a:prstGeom>
          <a:noFill/>
        </p:spPr>
        <p:txBody>
          <a:bodyPr wrap="none" rtlCol="0">
            <a:spAutoFit/>
          </a:bodyPr>
          <a:lstStyle/>
          <a:p>
            <a:pPr algn="ctr"/>
            <a:r>
              <a:rPr lang="en-US" altLang="ko-KR" sz="1200" b="1" dirty="0"/>
              <a:t>Idle</a:t>
            </a:r>
            <a:endParaRPr lang="ko-KR" altLang="en-US" sz="1200" b="1" dirty="0"/>
          </a:p>
        </p:txBody>
      </p:sp>
      <p:sp>
        <p:nvSpPr>
          <p:cNvPr id="13" name="TextBox 12"/>
          <p:cNvSpPr txBox="1"/>
          <p:nvPr/>
        </p:nvSpPr>
        <p:spPr>
          <a:xfrm>
            <a:off x="360441" y="1647572"/>
            <a:ext cx="284052" cy="307777"/>
          </a:xfrm>
          <a:prstGeom prst="rect">
            <a:avLst/>
          </a:prstGeom>
          <a:noFill/>
        </p:spPr>
        <p:txBody>
          <a:bodyPr wrap="none" rtlCol="0">
            <a:spAutoFit/>
          </a:bodyPr>
          <a:lstStyle/>
          <a:p>
            <a:r>
              <a:rPr lang="en-US" altLang="ko-KR" sz="1400" dirty="0"/>
              <a:t>1</a:t>
            </a:r>
            <a:endParaRPr lang="ko-KR" altLang="en-US" sz="1400" dirty="0"/>
          </a:p>
        </p:txBody>
      </p:sp>
      <p:sp>
        <p:nvSpPr>
          <p:cNvPr id="14" name="TextBox 13"/>
          <p:cNvSpPr txBox="1"/>
          <p:nvPr/>
        </p:nvSpPr>
        <p:spPr>
          <a:xfrm>
            <a:off x="360441" y="4070209"/>
            <a:ext cx="284052" cy="307777"/>
          </a:xfrm>
          <a:prstGeom prst="rect">
            <a:avLst/>
          </a:prstGeom>
          <a:noFill/>
        </p:spPr>
        <p:txBody>
          <a:bodyPr wrap="none" rtlCol="0">
            <a:spAutoFit/>
          </a:bodyPr>
          <a:lstStyle/>
          <a:p>
            <a:r>
              <a:rPr lang="en-US" altLang="ko-KR" sz="1400" dirty="0"/>
              <a:t>2</a:t>
            </a:r>
            <a:endParaRPr lang="ko-KR" altLang="en-US" sz="1400" dirty="0"/>
          </a:p>
        </p:txBody>
      </p:sp>
      <p:sp>
        <p:nvSpPr>
          <p:cNvPr id="15" name="TextBox 14"/>
          <p:cNvSpPr txBox="1"/>
          <p:nvPr/>
        </p:nvSpPr>
        <p:spPr>
          <a:xfrm>
            <a:off x="634041" y="4085598"/>
            <a:ext cx="842795" cy="276999"/>
          </a:xfrm>
          <a:prstGeom prst="rect">
            <a:avLst/>
          </a:prstGeom>
          <a:noFill/>
        </p:spPr>
        <p:txBody>
          <a:bodyPr wrap="none" rtlCol="0">
            <a:spAutoFit/>
          </a:bodyPr>
          <a:lstStyle/>
          <a:p>
            <a:pPr algn="ctr"/>
            <a:r>
              <a:rPr lang="en-US" altLang="ko-KR" sz="1200" b="1" dirty="0"/>
              <a:t>Listening</a:t>
            </a:r>
            <a:endParaRPr lang="ko-KR" altLang="en-US" sz="1200" b="1" dirty="0"/>
          </a:p>
        </p:txBody>
      </p:sp>
      <p:cxnSp>
        <p:nvCxnSpPr>
          <p:cNvPr id="16" name="직선 연결선 22"/>
          <p:cNvCxnSpPr/>
          <p:nvPr/>
        </p:nvCxnSpPr>
        <p:spPr>
          <a:xfrm>
            <a:off x="317168" y="2399895"/>
            <a:ext cx="11497460" cy="0"/>
          </a:xfrm>
          <a:prstGeom prst="line">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7" name="직선 연결선 23"/>
          <p:cNvCxnSpPr/>
          <p:nvPr/>
        </p:nvCxnSpPr>
        <p:spPr>
          <a:xfrm>
            <a:off x="1431049" y="3622885"/>
            <a:ext cx="10383579" cy="0"/>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8" name="직선 연결선 24"/>
          <p:cNvCxnSpPr/>
          <p:nvPr/>
        </p:nvCxnSpPr>
        <p:spPr>
          <a:xfrm>
            <a:off x="1431049" y="4845875"/>
            <a:ext cx="10383579" cy="0"/>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9" name="직선 연결선 25"/>
          <p:cNvCxnSpPr/>
          <p:nvPr/>
        </p:nvCxnSpPr>
        <p:spPr>
          <a:xfrm>
            <a:off x="1435037" y="2399895"/>
            <a:ext cx="0" cy="3668971"/>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0" name="TextBox 19"/>
          <p:cNvSpPr txBox="1"/>
          <p:nvPr/>
        </p:nvSpPr>
        <p:spPr>
          <a:xfrm>
            <a:off x="1447229" y="2785495"/>
            <a:ext cx="896839" cy="461665"/>
          </a:xfrm>
          <a:prstGeom prst="rect">
            <a:avLst/>
          </a:prstGeom>
          <a:noFill/>
        </p:spPr>
        <p:txBody>
          <a:bodyPr wrap="square" rtlCol="0">
            <a:spAutoFit/>
          </a:bodyPr>
          <a:lstStyle/>
          <a:p>
            <a:pPr algn="ctr"/>
            <a:r>
              <a:rPr lang="en-US" altLang="ko-KR" sz="1200" b="1" dirty="0"/>
              <a:t>Listening Start</a:t>
            </a:r>
            <a:endParaRPr lang="ko-KR" altLang="en-US" sz="1200" dirty="0"/>
          </a:p>
        </p:txBody>
      </p:sp>
      <p:sp>
        <p:nvSpPr>
          <p:cNvPr id="21" name="TextBox 20"/>
          <p:cNvSpPr txBox="1"/>
          <p:nvPr/>
        </p:nvSpPr>
        <p:spPr>
          <a:xfrm>
            <a:off x="1266057" y="4016348"/>
            <a:ext cx="1259182" cy="415498"/>
          </a:xfrm>
          <a:prstGeom prst="rect">
            <a:avLst/>
          </a:prstGeom>
          <a:noFill/>
        </p:spPr>
        <p:txBody>
          <a:bodyPr wrap="square" rtlCol="0">
            <a:spAutoFit/>
          </a:bodyPr>
          <a:lstStyle/>
          <a:p>
            <a:pPr algn="ctr"/>
            <a:r>
              <a:rPr lang="en-US" altLang="ko-KR" sz="1200" b="1" dirty="0"/>
              <a:t>Listening</a:t>
            </a:r>
          </a:p>
          <a:p>
            <a:pPr algn="ctr"/>
            <a:r>
              <a:rPr lang="en-US" altLang="ko-KR" sz="900" dirty="0"/>
              <a:t>(Passive/ Active)</a:t>
            </a:r>
          </a:p>
        </p:txBody>
      </p:sp>
      <p:sp>
        <p:nvSpPr>
          <p:cNvPr id="22" name="TextBox 21"/>
          <p:cNvSpPr txBox="1"/>
          <p:nvPr/>
        </p:nvSpPr>
        <p:spPr>
          <a:xfrm>
            <a:off x="1447229" y="5237423"/>
            <a:ext cx="896839" cy="461665"/>
          </a:xfrm>
          <a:prstGeom prst="rect">
            <a:avLst/>
          </a:prstGeom>
          <a:noFill/>
        </p:spPr>
        <p:txBody>
          <a:bodyPr wrap="square" rtlCol="0">
            <a:spAutoFit/>
          </a:bodyPr>
          <a:lstStyle/>
          <a:p>
            <a:pPr algn="ctr"/>
            <a:r>
              <a:rPr lang="en-US" altLang="ko-KR" sz="1200" b="1" strike="sngStrike" dirty="0">
                <a:solidFill>
                  <a:schemeClr val="accent1"/>
                </a:solidFill>
              </a:rPr>
              <a:t>Listening End</a:t>
            </a:r>
            <a:endParaRPr lang="ko-KR" altLang="en-US" sz="1200" strike="sngStrike" dirty="0">
              <a:solidFill>
                <a:schemeClr val="accent1"/>
              </a:solidFill>
            </a:endParaRPr>
          </a:p>
        </p:txBody>
      </p:sp>
      <p:sp>
        <p:nvSpPr>
          <p:cNvPr id="24" name="TextBox 23"/>
          <p:cNvSpPr txBox="1"/>
          <p:nvPr/>
        </p:nvSpPr>
        <p:spPr>
          <a:xfrm>
            <a:off x="6554336" y="1678350"/>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25" name="TextBox 24"/>
          <p:cNvSpPr txBox="1"/>
          <p:nvPr/>
        </p:nvSpPr>
        <p:spPr>
          <a:xfrm>
            <a:off x="5370056" y="1678350"/>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26" name="TextBox 25"/>
          <p:cNvSpPr txBox="1"/>
          <p:nvPr/>
        </p:nvSpPr>
        <p:spPr>
          <a:xfrm>
            <a:off x="2344503" y="2453096"/>
            <a:ext cx="2572491" cy="1111907"/>
          </a:xfrm>
          <a:prstGeom prst="rect">
            <a:avLst/>
          </a:prstGeom>
          <a:noFill/>
        </p:spPr>
        <p:txBody>
          <a:bodyPr wrap="square" rtlCol="0">
            <a:spAutoFit/>
          </a:bodyPr>
          <a:lstStyle/>
          <a:p>
            <a:pPr marL="92075" indent="-92075">
              <a:lnSpc>
                <a:spcPct val="120000"/>
              </a:lnSpc>
              <a:buFont typeface="Arial" panose="020B0604020202020204" pitchFamily="34" charset="0"/>
              <a:buChar char="•"/>
              <a:tabLst>
                <a:tab pos="92075" algn="l"/>
              </a:tabLst>
            </a:pPr>
            <a:r>
              <a:rPr lang="en-US" altLang="ko-KR" sz="800" dirty="0"/>
              <a:t>When the user calls a button or voice and the microphone is activated, the corresponding lighting is played.</a:t>
            </a:r>
          </a:p>
          <a:p>
            <a:pPr marL="92075" indent="-92075">
              <a:lnSpc>
                <a:spcPct val="120000"/>
              </a:lnSpc>
              <a:buFont typeface="Arial" panose="020B0604020202020204" pitchFamily="34" charset="0"/>
              <a:buChar char="•"/>
              <a:tabLst>
                <a:tab pos="92075" algn="l"/>
              </a:tabLst>
            </a:pPr>
            <a:r>
              <a:rPr lang="en-US" altLang="ko-KR" sz="800" dirty="0"/>
              <a:t>If the user's location can be determined and the direction of the LED can be controlled, the lighting is directed toward the user's voice.</a:t>
            </a:r>
          </a:p>
          <a:p>
            <a:pPr marL="92075" indent="-92075">
              <a:lnSpc>
                <a:spcPct val="120000"/>
              </a:lnSpc>
              <a:buFont typeface="Arial" panose="020B0604020202020204" pitchFamily="34" charset="0"/>
              <a:buChar char="•"/>
              <a:tabLst>
                <a:tab pos="92075" algn="l"/>
              </a:tabLst>
            </a:pPr>
            <a:r>
              <a:rPr lang="en-US" altLang="ko-KR" sz="800" dirty="0"/>
              <a:t>Play once</a:t>
            </a:r>
          </a:p>
        </p:txBody>
      </p:sp>
      <p:grpSp>
        <p:nvGrpSpPr>
          <p:cNvPr id="27" name="그룹 26"/>
          <p:cNvGrpSpPr/>
          <p:nvPr/>
        </p:nvGrpSpPr>
        <p:grpSpPr>
          <a:xfrm>
            <a:off x="4954819" y="2438147"/>
            <a:ext cx="1152000" cy="1152000"/>
            <a:chOff x="4954819" y="2513155"/>
            <a:chExt cx="1152000" cy="1152000"/>
          </a:xfrm>
        </p:grpSpPr>
        <p:sp>
          <p:nvSpPr>
            <p:cNvPr id="28" name="직사각형 27"/>
            <p:cNvSpPr/>
            <p:nvPr/>
          </p:nvSpPr>
          <p:spPr>
            <a:xfrm>
              <a:off x="4954819" y="2513155"/>
              <a:ext cx="1152000" cy="1152000"/>
            </a:xfrm>
            <a:prstGeom prst="rect">
              <a:avLst/>
            </a:prstGeom>
            <a:solidFill>
              <a:srgbClr val="009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29" name="TextBox 28"/>
            <p:cNvSpPr txBox="1"/>
            <p:nvPr/>
          </p:nvSpPr>
          <p:spPr>
            <a:xfrm>
              <a:off x="4954819" y="3295823"/>
              <a:ext cx="917239" cy="369332"/>
            </a:xfrm>
            <a:prstGeom prst="rect">
              <a:avLst/>
            </a:prstGeom>
            <a:noFill/>
          </p:spPr>
          <p:txBody>
            <a:bodyPr wrap="none" rtlCol="0">
              <a:spAutoFit/>
            </a:bodyPr>
            <a:lstStyle/>
            <a:p>
              <a:r>
                <a:rPr lang="en-US" altLang="ko-KR" sz="1000" b="1" dirty="0">
                  <a:solidFill>
                    <a:schemeClr val="bg1">
                      <a:lumMod val="95000"/>
                    </a:schemeClr>
                  </a:solidFill>
                </a:rPr>
                <a:t>Blue</a:t>
              </a:r>
              <a:r>
                <a:rPr lang="en-US" altLang="ko-KR" sz="1000" dirty="0">
                  <a:solidFill>
                    <a:schemeClr val="bg1">
                      <a:lumMod val="95000"/>
                    </a:schemeClr>
                  </a:solidFill>
                </a:rPr>
                <a:t> </a:t>
              </a:r>
            </a:p>
            <a:p>
              <a:r>
                <a:rPr lang="en-US" altLang="ko-KR" sz="800" dirty="0">
                  <a:solidFill>
                    <a:schemeClr val="bg1">
                      <a:lumMod val="95000"/>
                    </a:schemeClr>
                  </a:solidFill>
                </a:rPr>
                <a:t>RGB (0,158,255)</a:t>
              </a:r>
              <a:endParaRPr lang="ko-KR" altLang="en-US" sz="800" dirty="0">
                <a:solidFill>
                  <a:schemeClr val="bg1">
                    <a:lumMod val="95000"/>
                  </a:schemeClr>
                </a:solidFill>
              </a:endParaRPr>
            </a:p>
          </p:txBody>
        </p:sp>
      </p:grpSp>
      <p:grpSp>
        <p:nvGrpSpPr>
          <p:cNvPr id="30" name="그룹 29"/>
          <p:cNvGrpSpPr/>
          <p:nvPr/>
        </p:nvGrpSpPr>
        <p:grpSpPr>
          <a:xfrm>
            <a:off x="656005" y="873125"/>
            <a:ext cx="10143612" cy="5195741"/>
            <a:chOff x="656005" y="873125"/>
            <a:chExt cx="10143612" cy="5559657"/>
          </a:xfrm>
        </p:grpSpPr>
        <p:cxnSp>
          <p:nvCxnSpPr>
            <p:cNvPr id="31" name="직선 연결선 12"/>
            <p:cNvCxnSpPr/>
            <p:nvPr/>
          </p:nvCxnSpPr>
          <p:spPr>
            <a:xfrm>
              <a:off x="2344068"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2" name="직선 연결선 13"/>
            <p:cNvCxnSpPr/>
            <p:nvPr/>
          </p:nvCxnSpPr>
          <p:spPr>
            <a:xfrm>
              <a:off x="4926293"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3" name="직선 연결선 14"/>
            <p:cNvCxnSpPr/>
            <p:nvPr/>
          </p:nvCxnSpPr>
          <p:spPr>
            <a:xfrm>
              <a:off x="6140871"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4" name="직선 연결선 15"/>
            <p:cNvCxnSpPr/>
            <p:nvPr/>
          </p:nvCxnSpPr>
          <p:spPr>
            <a:xfrm>
              <a:off x="7355449"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5" name="직선 연결선 16"/>
            <p:cNvCxnSpPr/>
            <p:nvPr/>
          </p:nvCxnSpPr>
          <p:spPr>
            <a:xfrm>
              <a:off x="656005"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6" name="직선 연결선 67"/>
            <p:cNvCxnSpPr/>
            <p:nvPr/>
          </p:nvCxnSpPr>
          <p:spPr>
            <a:xfrm>
              <a:off x="8570027"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7" name="직선 연결선 68"/>
            <p:cNvCxnSpPr/>
            <p:nvPr/>
          </p:nvCxnSpPr>
          <p:spPr>
            <a:xfrm>
              <a:off x="9784605"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8" name="직선 연결선 69"/>
            <p:cNvCxnSpPr/>
            <p:nvPr/>
          </p:nvCxnSpPr>
          <p:spPr>
            <a:xfrm>
              <a:off x="10799617"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39" name="TextBox 38"/>
          <p:cNvSpPr txBox="1"/>
          <p:nvPr/>
        </p:nvSpPr>
        <p:spPr>
          <a:xfrm>
            <a:off x="7337420" y="913070"/>
            <a:ext cx="1258678" cy="246221"/>
          </a:xfrm>
          <a:prstGeom prst="rect">
            <a:avLst/>
          </a:prstGeom>
          <a:noFill/>
        </p:spPr>
        <p:txBody>
          <a:bodyPr wrap="none" rtlCol="0">
            <a:spAutoFit/>
          </a:bodyPr>
          <a:lstStyle/>
          <a:p>
            <a:pPr algn="ctr"/>
            <a:r>
              <a:rPr lang="en-US" altLang="ko-KR" sz="1000" dirty="0"/>
              <a:t>Animation </a:t>
            </a:r>
            <a:r>
              <a:rPr lang="en-US" altLang="ko-KR" sz="900" dirty="0"/>
              <a:t>(Radial)</a:t>
            </a:r>
            <a:endParaRPr lang="ko-KR" altLang="en-US" sz="900" dirty="0"/>
          </a:p>
        </p:txBody>
      </p:sp>
      <p:sp>
        <p:nvSpPr>
          <p:cNvPr id="40" name="TextBox 39"/>
          <p:cNvSpPr txBox="1"/>
          <p:nvPr/>
        </p:nvSpPr>
        <p:spPr>
          <a:xfrm>
            <a:off x="8551738" y="913070"/>
            <a:ext cx="1257075" cy="246221"/>
          </a:xfrm>
          <a:prstGeom prst="rect">
            <a:avLst/>
          </a:prstGeom>
          <a:noFill/>
        </p:spPr>
        <p:txBody>
          <a:bodyPr wrap="none" rtlCol="0">
            <a:spAutoFit/>
          </a:bodyPr>
          <a:lstStyle/>
          <a:p>
            <a:pPr algn="ctr"/>
            <a:r>
              <a:rPr lang="en-US" altLang="ko-KR" sz="1000" dirty="0"/>
              <a:t>Animation </a:t>
            </a:r>
            <a:r>
              <a:rPr lang="en-US" altLang="ko-KR" sz="900" dirty="0"/>
              <a:t>(Single)</a:t>
            </a:r>
            <a:endParaRPr lang="ko-KR" altLang="en-US" sz="900" dirty="0"/>
          </a:p>
        </p:txBody>
      </p:sp>
      <p:sp>
        <p:nvSpPr>
          <p:cNvPr id="41" name="TextBox 40"/>
          <p:cNvSpPr txBox="1"/>
          <p:nvPr/>
        </p:nvSpPr>
        <p:spPr>
          <a:xfrm>
            <a:off x="10028768" y="913070"/>
            <a:ext cx="554960" cy="246221"/>
          </a:xfrm>
          <a:prstGeom prst="rect">
            <a:avLst/>
          </a:prstGeom>
          <a:noFill/>
        </p:spPr>
        <p:txBody>
          <a:bodyPr wrap="none" rtlCol="0">
            <a:spAutoFit/>
          </a:bodyPr>
          <a:lstStyle/>
          <a:p>
            <a:pPr algn="ctr"/>
            <a:r>
              <a:rPr lang="en-US" altLang="ko-KR" sz="1000" dirty="0"/>
              <a:t>Sound</a:t>
            </a:r>
            <a:endParaRPr lang="ko-KR" altLang="en-US" sz="1000" dirty="0"/>
          </a:p>
        </p:txBody>
      </p:sp>
      <p:sp>
        <p:nvSpPr>
          <p:cNvPr id="42" name="TextBox 41"/>
          <p:cNvSpPr txBox="1"/>
          <p:nvPr/>
        </p:nvSpPr>
        <p:spPr>
          <a:xfrm>
            <a:off x="11115092" y="913070"/>
            <a:ext cx="391454" cy="246221"/>
          </a:xfrm>
          <a:prstGeom prst="rect">
            <a:avLst/>
          </a:prstGeom>
          <a:noFill/>
        </p:spPr>
        <p:txBody>
          <a:bodyPr wrap="none" rtlCol="0">
            <a:spAutoFit/>
          </a:bodyPr>
          <a:lstStyle/>
          <a:p>
            <a:pPr algn="ctr"/>
            <a:r>
              <a:rPr lang="en-US" altLang="ko-KR" sz="1000" dirty="0"/>
              <a:t>TTS</a:t>
            </a:r>
            <a:endParaRPr lang="ko-KR" altLang="en-US" sz="1000" dirty="0"/>
          </a:p>
        </p:txBody>
      </p:sp>
      <p:sp>
        <p:nvSpPr>
          <p:cNvPr id="43" name="TextBox 42"/>
          <p:cNvSpPr txBox="1"/>
          <p:nvPr/>
        </p:nvSpPr>
        <p:spPr>
          <a:xfrm>
            <a:off x="7777312" y="1678350"/>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44" name="TextBox 43"/>
          <p:cNvSpPr txBox="1"/>
          <p:nvPr/>
        </p:nvSpPr>
        <p:spPr>
          <a:xfrm>
            <a:off x="8981000" y="1678350"/>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45" name="TextBox 44"/>
          <p:cNvSpPr txBox="1"/>
          <p:nvPr/>
        </p:nvSpPr>
        <p:spPr>
          <a:xfrm>
            <a:off x="10115184" y="1678350"/>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46" name="TextBox 45"/>
          <p:cNvSpPr txBox="1"/>
          <p:nvPr/>
        </p:nvSpPr>
        <p:spPr>
          <a:xfrm>
            <a:off x="11112710" y="1678350"/>
            <a:ext cx="418704" cy="246221"/>
          </a:xfrm>
          <a:prstGeom prst="rect">
            <a:avLst/>
          </a:prstGeom>
          <a:noFill/>
        </p:spPr>
        <p:txBody>
          <a:bodyPr wrap="none" rtlCol="0">
            <a:spAutoFit/>
          </a:bodyPr>
          <a:lstStyle/>
          <a:p>
            <a:r>
              <a:rPr lang="en-US" altLang="ko-KR" sz="1000" dirty="0"/>
              <a:t>N/A</a:t>
            </a:r>
            <a:endParaRPr lang="ko-KR" altLang="en-US" sz="1000" dirty="0"/>
          </a:p>
        </p:txBody>
      </p:sp>
      <p:grpSp>
        <p:nvGrpSpPr>
          <p:cNvPr id="48" name="그룹 47"/>
          <p:cNvGrpSpPr/>
          <p:nvPr/>
        </p:nvGrpSpPr>
        <p:grpSpPr>
          <a:xfrm>
            <a:off x="4954819" y="3658380"/>
            <a:ext cx="1152000" cy="1152000"/>
            <a:chOff x="4954819" y="2513155"/>
            <a:chExt cx="1152000" cy="1152000"/>
          </a:xfrm>
        </p:grpSpPr>
        <p:sp>
          <p:nvSpPr>
            <p:cNvPr id="49" name="직사각형 48"/>
            <p:cNvSpPr/>
            <p:nvPr/>
          </p:nvSpPr>
          <p:spPr>
            <a:xfrm>
              <a:off x="4954819" y="2513155"/>
              <a:ext cx="1152000" cy="1152000"/>
            </a:xfrm>
            <a:prstGeom prst="rect">
              <a:avLst/>
            </a:prstGeom>
            <a:solidFill>
              <a:srgbClr val="009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50" name="TextBox 49"/>
            <p:cNvSpPr txBox="1"/>
            <p:nvPr/>
          </p:nvSpPr>
          <p:spPr>
            <a:xfrm>
              <a:off x="4954819" y="3295823"/>
              <a:ext cx="917239" cy="369332"/>
            </a:xfrm>
            <a:prstGeom prst="rect">
              <a:avLst/>
            </a:prstGeom>
            <a:noFill/>
          </p:spPr>
          <p:txBody>
            <a:bodyPr wrap="none" rtlCol="0">
              <a:spAutoFit/>
            </a:bodyPr>
            <a:lstStyle/>
            <a:p>
              <a:r>
                <a:rPr lang="en-US" altLang="ko-KR" sz="1000" b="1" dirty="0">
                  <a:solidFill>
                    <a:schemeClr val="bg1">
                      <a:lumMod val="95000"/>
                    </a:schemeClr>
                  </a:solidFill>
                </a:rPr>
                <a:t>Blue</a:t>
              </a:r>
              <a:r>
                <a:rPr lang="en-US" altLang="ko-KR" sz="1000" dirty="0">
                  <a:solidFill>
                    <a:schemeClr val="bg1">
                      <a:lumMod val="95000"/>
                    </a:schemeClr>
                  </a:solidFill>
                </a:rPr>
                <a:t> </a:t>
              </a:r>
            </a:p>
            <a:p>
              <a:r>
                <a:rPr lang="en-US" altLang="ko-KR" sz="800" dirty="0">
                  <a:solidFill>
                    <a:schemeClr val="bg1">
                      <a:lumMod val="95000"/>
                    </a:schemeClr>
                  </a:solidFill>
                </a:rPr>
                <a:t>RGB (0,158,255)</a:t>
              </a:r>
              <a:endParaRPr lang="ko-KR" altLang="en-US" sz="800" dirty="0">
                <a:solidFill>
                  <a:schemeClr val="bg1">
                    <a:lumMod val="95000"/>
                  </a:schemeClr>
                </a:solidFill>
              </a:endParaRPr>
            </a:p>
          </p:txBody>
        </p:sp>
      </p:grpSp>
      <p:grpSp>
        <p:nvGrpSpPr>
          <p:cNvPr id="51" name="그룹 50"/>
          <p:cNvGrpSpPr/>
          <p:nvPr/>
        </p:nvGrpSpPr>
        <p:grpSpPr>
          <a:xfrm>
            <a:off x="4954819" y="4884479"/>
            <a:ext cx="1152000" cy="1152000"/>
            <a:chOff x="4954819" y="2513155"/>
            <a:chExt cx="1152000" cy="1152000"/>
          </a:xfrm>
        </p:grpSpPr>
        <p:sp>
          <p:nvSpPr>
            <p:cNvPr id="52" name="직사각형 51"/>
            <p:cNvSpPr/>
            <p:nvPr/>
          </p:nvSpPr>
          <p:spPr>
            <a:xfrm>
              <a:off x="4954819" y="2513155"/>
              <a:ext cx="1152000" cy="1152000"/>
            </a:xfrm>
            <a:prstGeom prst="rect">
              <a:avLst/>
            </a:prstGeom>
            <a:solidFill>
              <a:srgbClr val="009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53" name="TextBox 52"/>
            <p:cNvSpPr txBox="1"/>
            <p:nvPr/>
          </p:nvSpPr>
          <p:spPr>
            <a:xfrm>
              <a:off x="4954819" y="3295823"/>
              <a:ext cx="917239" cy="369332"/>
            </a:xfrm>
            <a:prstGeom prst="rect">
              <a:avLst/>
            </a:prstGeom>
            <a:noFill/>
          </p:spPr>
          <p:txBody>
            <a:bodyPr wrap="none" rtlCol="0">
              <a:spAutoFit/>
            </a:bodyPr>
            <a:lstStyle/>
            <a:p>
              <a:r>
                <a:rPr lang="en-US" altLang="ko-KR" sz="1000" b="1" dirty="0">
                  <a:solidFill>
                    <a:schemeClr val="bg1">
                      <a:lumMod val="95000"/>
                    </a:schemeClr>
                  </a:solidFill>
                </a:rPr>
                <a:t>Blue</a:t>
              </a:r>
              <a:r>
                <a:rPr lang="en-US" altLang="ko-KR" sz="1000" dirty="0">
                  <a:solidFill>
                    <a:schemeClr val="bg1">
                      <a:lumMod val="95000"/>
                    </a:schemeClr>
                  </a:solidFill>
                </a:rPr>
                <a:t> </a:t>
              </a:r>
            </a:p>
            <a:p>
              <a:r>
                <a:rPr lang="en-US" altLang="ko-KR" sz="800" dirty="0">
                  <a:solidFill>
                    <a:schemeClr val="bg1">
                      <a:lumMod val="95000"/>
                    </a:schemeClr>
                  </a:solidFill>
                </a:rPr>
                <a:t>RGB (0,158,255)</a:t>
              </a:r>
              <a:endParaRPr lang="ko-KR" altLang="en-US" sz="800" dirty="0">
                <a:solidFill>
                  <a:schemeClr val="bg1">
                    <a:lumMod val="95000"/>
                  </a:schemeClr>
                </a:solidFill>
              </a:endParaRPr>
            </a:p>
          </p:txBody>
        </p:sp>
      </p:grpSp>
      <p:sp>
        <p:nvSpPr>
          <p:cNvPr id="54" name="TextBox 53"/>
          <p:cNvSpPr txBox="1"/>
          <p:nvPr/>
        </p:nvSpPr>
        <p:spPr>
          <a:xfrm>
            <a:off x="2344503" y="5115739"/>
            <a:ext cx="2581790" cy="683264"/>
          </a:xfrm>
          <a:prstGeom prst="rect">
            <a:avLst/>
          </a:prstGeom>
          <a:noFill/>
        </p:spPr>
        <p:txBody>
          <a:bodyPr wrap="square" rtlCol="0">
            <a:spAutoFit/>
          </a:bodyPr>
          <a:lstStyle/>
          <a:p>
            <a:pPr marL="92075" indent="-92075">
              <a:lnSpc>
                <a:spcPct val="120000"/>
              </a:lnSpc>
              <a:buFont typeface="Arial" panose="020B0604020202020204" pitchFamily="34" charset="0"/>
              <a:buChar char="•"/>
              <a:tabLst>
                <a:tab pos="92075" algn="l"/>
              </a:tabLst>
            </a:pPr>
            <a:r>
              <a:rPr lang="ko-KR" altLang="en-US" sz="800" strike="sngStrike" dirty="0">
                <a:solidFill>
                  <a:schemeClr val="accent1"/>
                </a:solidFill>
                <a:effectLst>
                  <a:outerShdw blurRad="38100" dist="38100" dir="2700000" algn="tl">
                    <a:srgbClr val="000000">
                      <a:alpha val="43137"/>
                    </a:srgbClr>
                  </a:outerShdw>
                </a:effectLst>
              </a:rPr>
              <a:t>사용자의 발화 입력이 완료되거나 일정 시간이 지나 마이크가 꺼지게 되면 해당 </a:t>
            </a:r>
            <a:r>
              <a:rPr lang="ko-KR" altLang="en-US" sz="800" strike="sngStrike" dirty="0" err="1">
                <a:solidFill>
                  <a:schemeClr val="accent1"/>
                </a:solidFill>
                <a:effectLst>
                  <a:outerShdw blurRad="38100" dist="38100" dir="2700000" algn="tl">
                    <a:srgbClr val="000000">
                      <a:alpha val="43137"/>
                    </a:srgbClr>
                  </a:outerShdw>
                </a:effectLst>
              </a:rPr>
              <a:t>라이팅이</a:t>
            </a:r>
            <a:r>
              <a:rPr lang="ko-KR" altLang="en-US" sz="800" strike="sngStrike" dirty="0">
                <a:solidFill>
                  <a:schemeClr val="accent1"/>
                </a:solidFill>
                <a:effectLst>
                  <a:outerShdw blurRad="38100" dist="38100" dir="2700000" algn="tl">
                    <a:srgbClr val="000000">
                      <a:alpha val="43137"/>
                    </a:srgbClr>
                  </a:outerShdw>
                </a:effectLst>
              </a:rPr>
              <a:t> 재생됩니다</a:t>
            </a:r>
            <a:endParaRPr lang="en-US" altLang="ko-KR" sz="800" strike="sngStrike" dirty="0">
              <a:solidFill>
                <a:schemeClr val="accent1"/>
              </a:solidFill>
              <a:effectLst>
                <a:outerShdw blurRad="38100" dist="38100" dir="2700000" algn="tl">
                  <a:srgbClr val="000000">
                    <a:alpha val="43137"/>
                  </a:srgbClr>
                </a:outerShdw>
              </a:effectLst>
            </a:endParaRPr>
          </a:p>
          <a:p>
            <a:pPr marL="92075" indent="-92075">
              <a:lnSpc>
                <a:spcPct val="120000"/>
              </a:lnSpc>
              <a:buFont typeface="Arial" panose="020B0604020202020204" pitchFamily="34" charset="0"/>
              <a:buChar char="•"/>
              <a:tabLst>
                <a:tab pos="92075" algn="l"/>
              </a:tabLst>
            </a:pPr>
            <a:r>
              <a:rPr lang="en-US" altLang="ko-KR" sz="800" strike="sngStrike" dirty="0">
                <a:solidFill>
                  <a:schemeClr val="accent1"/>
                </a:solidFill>
                <a:effectLst>
                  <a:outerShdw blurRad="38100" dist="38100" dir="2700000" algn="tl">
                    <a:srgbClr val="000000">
                      <a:alpha val="43137"/>
                    </a:srgbClr>
                  </a:outerShdw>
                </a:effectLst>
              </a:rPr>
              <a:t>1</a:t>
            </a:r>
            <a:r>
              <a:rPr lang="ko-KR" altLang="en-US" sz="800" strike="sngStrike" dirty="0">
                <a:solidFill>
                  <a:schemeClr val="accent1"/>
                </a:solidFill>
                <a:effectLst>
                  <a:outerShdw blurRad="38100" dist="38100" dir="2700000" algn="tl">
                    <a:srgbClr val="000000">
                      <a:alpha val="43137"/>
                    </a:srgbClr>
                  </a:outerShdw>
                </a:effectLst>
              </a:rPr>
              <a:t>회 재생</a:t>
            </a:r>
            <a:endParaRPr lang="en-US" altLang="ko-KR" sz="800" strike="sngStrike" dirty="0">
              <a:solidFill>
                <a:schemeClr val="accent1"/>
              </a:solidFill>
              <a:effectLst>
                <a:outerShdw blurRad="38100" dist="38100" dir="2700000" algn="tl">
                  <a:srgbClr val="000000">
                    <a:alpha val="43137"/>
                  </a:srgbClr>
                </a:outerShdw>
              </a:effectLst>
            </a:endParaRPr>
          </a:p>
        </p:txBody>
      </p:sp>
      <p:sp>
        <p:nvSpPr>
          <p:cNvPr id="55" name="타원 54"/>
          <p:cNvSpPr/>
          <p:nvPr/>
        </p:nvSpPr>
        <p:spPr>
          <a:xfrm>
            <a:off x="10214461" y="2926578"/>
            <a:ext cx="175139" cy="17513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6" name="TextBox 55"/>
          <p:cNvSpPr txBox="1"/>
          <p:nvPr/>
        </p:nvSpPr>
        <p:spPr>
          <a:xfrm>
            <a:off x="11112710" y="2891037"/>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57" name="TextBox 56"/>
          <p:cNvSpPr txBox="1"/>
          <p:nvPr/>
        </p:nvSpPr>
        <p:spPr>
          <a:xfrm>
            <a:off x="11112710" y="4111270"/>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58" name="TextBox 57"/>
          <p:cNvSpPr txBox="1"/>
          <p:nvPr/>
        </p:nvSpPr>
        <p:spPr>
          <a:xfrm>
            <a:off x="10082759" y="4111270"/>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59" name="TextBox 58"/>
          <p:cNvSpPr txBox="1"/>
          <p:nvPr/>
        </p:nvSpPr>
        <p:spPr>
          <a:xfrm>
            <a:off x="11112710" y="5337369"/>
            <a:ext cx="418704" cy="246221"/>
          </a:xfrm>
          <a:prstGeom prst="rect">
            <a:avLst/>
          </a:prstGeom>
          <a:noFill/>
        </p:spPr>
        <p:txBody>
          <a:bodyPr wrap="none" rtlCol="0">
            <a:spAutoFit/>
          </a:bodyPr>
          <a:lstStyle/>
          <a:p>
            <a:r>
              <a:rPr lang="en-US" altLang="ko-KR" sz="1000" dirty="0"/>
              <a:t>N/A</a:t>
            </a:r>
            <a:endParaRPr lang="ko-KR" altLang="en-US" sz="1000" dirty="0"/>
          </a:p>
        </p:txBody>
      </p:sp>
      <p:pic>
        <p:nvPicPr>
          <p:cNvPr id="60" name="에이전트_리스닝_스타트">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5"/>
          <a:stretch>
            <a:fillRect/>
          </a:stretch>
        </p:blipFill>
        <p:spPr>
          <a:xfrm>
            <a:off x="8604402" y="2438147"/>
            <a:ext cx="1152000" cy="1152000"/>
          </a:xfrm>
          <a:prstGeom prst="rect">
            <a:avLst/>
          </a:prstGeom>
        </p:spPr>
      </p:pic>
      <p:pic>
        <p:nvPicPr>
          <p:cNvPr id="61" name="에이전트_리스닝_엔드">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16"/>
          <a:stretch>
            <a:fillRect/>
          </a:stretch>
        </p:blipFill>
        <p:spPr>
          <a:xfrm>
            <a:off x="8604402" y="4884479"/>
            <a:ext cx="1152000" cy="1152000"/>
          </a:xfrm>
          <a:prstGeom prst="rect">
            <a:avLst/>
          </a:prstGeom>
        </p:spPr>
      </p:pic>
      <p:pic>
        <p:nvPicPr>
          <p:cNvPr id="62" name="그림 61"/>
          <p:cNvPicPr>
            <a:picLocks noChangeAspect="1"/>
          </p:cNvPicPr>
          <p:nvPr/>
        </p:nvPicPr>
        <p:blipFill>
          <a:blip r:embed="rId17"/>
          <a:stretch>
            <a:fillRect/>
          </a:stretch>
        </p:blipFill>
        <p:spPr>
          <a:xfrm>
            <a:off x="8604158" y="3658136"/>
            <a:ext cx="1152244" cy="1152244"/>
          </a:xfrm>
          <a:prstGeom prst="rect">
            <a:avLst/>
          </a:prstGeom>
        </p:spPr>
      </p:pic>
      <p:pic>
        <p:nvPicPr>
          <p:cNvPr id="63" name="에이전트_리스닝_스타트">
            <a:hlinkClick r:id="" action="ppaction://media"/>
          </p:cNvPr>
          <p:cNvPicPr>
            <a:picLocks noChangeAspect="1"/>
          </p:cNvPicPr>
          <p:nvPr>
            <a:videoFile r:link="rId6"/>
            <p:extLst>
              <p:ext uri="{DAA4B4D4-6D71-4841-9C94-3DE7FCFB9230}">
                <p14:media xmlns:p14="http://schemas.microsoft.com/office/powerpoint/2010/main" r:embed="rId5"/>
              </p:ext>
            </p:extLst>
          </p:nvPr>
        </p:nvPicPr>
        <p:blipFill>
          <a:blip r:embed="rId18"/>
          <a:stretch>
            <a:fillRect/>
          </a:stretch>
        </p:blipFill>
        <p:spPr>
          <a:xfrm>
            <a:off x="6175248" y="2438147"/>
            <a:ext cx="1152000" cy="1152000"/>
          </a:xfrm>
          <a:prstGeom prst="rect">
            <a:avLst/>
          </a:prstGeom>
        </p:spPr>
      </p:pic>
      <p:pic>
        <p:nvPicPr>
          <p:cNvPr id="64" name="에이전트_리스닝_엔드">
            <a:hlinkClick r:id="" action="ppaction://media"/>
          </p:cNvPr>
          <p:cNvPicPr>
            <a:picLocks noChangeAspect="1"/>
          </p:cNvPicPr>
          <p:nvPr>
            <a:videoFile r:link="rId8"/>
            <p:extLst>
              <p:ext uri="{DAA4B4D4-6D71-4841-9C94-3DE7FCFB9230}">
                <p14:media xmlns:p14="http://schemas.microsoft.com/office/powerpoint/2010/main" r:embed="rId7"/>
              </p:ext>
            </p:extLst>
          </p:nvPr>
        </p:nvPicPr>
        <p:blipFill>
          <a:blip r:embed="rId19"/>
          <a:stretch>
            <a:fillRect/>
          </a:stretch>
        </p:blipFill>
        <p:spPr>
          <a:xfrm>
            <a:off x="6175248" y="4884479"/>
            <a:ext cx="1152000" cy="1152000"/>
          </a:xfrm>
          <a:prstGeom prst="rect">
            <a:avLst/>
          </a:prstGeom>
        </p:spPr>
      </p:pic>
      <p:pic>
        <p:nvPicPr>
          <p:cNvPr id="65" name="그림 64"/>
          <p:cNvPicPr>
            <a:picLocks noChangeAspect="1"/>
          </p:cNvPicPr>
          <p:nvPr/>
        </p:nvPicPr>
        <p:blipFill>
          <a:blip r:embed="rId20"/>
          <a:stretch>
            <a:fillRect/>
          </a:stretch>
        </p:blipFill>
        <p:spPr>
          <a:xfrm>
            <a:off x="6181101" y="3658136"/>
            <a:ext cx="1146147" cy="1152244"/>
          </a:xfrm>
          <a:prstGeom prst="rect">
            <a:avLst/>
          </a:prstGeom>
        </p:spPr>
      </p:pic>
      <p:pic>
        <p:nvPicPr>
          <p:cNvPr id="66" name="에이전트_리스닝_스타트">
            <a:hlinkClick r:id="" action="ppaction://media"/>
          </p:cNvPr>
          <p:cNvPicPr>
            <a:picLocks noChangeAspect="1"/>
          </p:cNvPicPr>
          <p:nvPr>
            <a:videoFile r:link="rId10"/>
            <p:extLst>
              <p:ext uri="{DAA4B4D4-6D71-4841-9C94-3DE7FCFB9230}">
                <p14:media xmlns:p14="http://schemas.microsoft.com/office/powerpoint/2010/main" r:embed="rId9"/>
              </p:ext>
            </p:extLst>
          </p:nvPr>
        </p:nvPicPr>
        <p:blipFill>
          <a:blip r:embed="rId15"/>
          <a:stretch>
            <a:fillRect/>
          </a:stretch>
        </p:blipFill>
        <p:spPr>
          <a:xfrm>
            <a:off x="7389825" y="2438147"/>
            <a:ext cx="1152000" cy="1152000"/>
          </a:xfrm>
          <a:prstGeom prst="rect">
            <a:avLst/>
          </a:prstGeom>
        </p:spPr>
      </p:pic>
      <p:pic>
        <p:nvPicPr>
          <p:cNvPr id="67" name="에이전트_리스닝_엔드">
            <a:hlinkClick r:id="" action="ppaction://media"/>
          </p:cNvPr>
          <p:cNvPicPr>
            <a:picLocks noChangeAspect="1"/>
          </p:cNvPicPr>
          <p:nvPr>
            <a:videoFile r:link="rId12"/>
            <p:extLst>
              <p:ext uri="{DAA4B4D4-6D71-4841-9C94-3DE7FCFB9230}">
                <p14:media xmlns:p14="http://schemas.microsoft.com/office/powerpoint/2010/main" r:embed="rId11"/>
              </p:ext>
            </p:extLst>
          </p:nvPr>
        </p:nvPicPr>
        <p:blipFill>
          <a:blip r:embed="rId21"/>
          <a:stretch>
            <a:fillRect/>
          </a:stretch>
        </p:blipFill>
        <p:spPr>
          <a:xfrm>
            <a:off x="7389825" y="4884479"/>
            <a:ext cx="1152000" cy="1152000"/>
          </a:xfrm>
          <a:prstGeom prst="rect">
            <a:avLst/>
          </a:prstGeom>
        </p:spPr>
      </p:pic>
      <p:pic>
        <p:nvPicPr>
          <p:cNvPr id="68" name="그림 67"/>
          <p:cNvPicPr>
            <a:picLocks noChangeAspect="1"/>
          </p:cNvPicPr>
          <p:nvPr/>
        </p:nvPicPr>
        <p:blipFill>
          <a:blip r:embed="rId22"/>
          <a:stretch>
            <a:fillRect/>
          </a:stretch>
        </p:blipFill>
        <p:spPr>
          <a:xfrm>
            <a:off x="7389581" y="3658136"/>
            <a:ext cx="1152244" cy="1152244"/>
          </a:xfrm>
          <a:prstGeom prst="rect">
            <a:avLst/>
          </a:prstGeom>
        </p:spPr>
      </p:pic>
      <p:sp>
        <p:nvSpPr>
          <p:cNvPr id="69" name="TextBox 68"/>
          <p:cNvSpPr txBox="1"/>
          <p:nvPr/>
        </p:nvSpPr>
        <p:spPr>
          <a:xfrm>
            <a:off x="3834558" y="6091084"/>
            <a:ext cx="7980070" cy="215444"/>
          </a:xfrm>
          <a:prstGeom prst="rect">
            <a:avLst/>
          </a:prstGeom>
          <a:noFill/>
        </p:spPr>
        <p:txBody>
          <a:bodyPr wrap="none" rtlCol="0">
            <a:spAutoFit/>
          </a:bodyPr>
          <a:lstStyle>
            <a:defPPr>
              <a:defRPr lang="ko-KR"/>
            </a:defPPr>
            <a:lvl1pPr algn="r">
              <a:defRPr sz="800" b="1">
                <a:solidFill>
                  <a:srgbClr val="FF0000"/>
                </a:solidFill>
              </a:defRPr>
            </a:lvl1pPr>
          </a:lstStyle>
          <a:p>
            <a:r>
              <a:rPr lang="en-US" altLang="ko-KR" b="0" dirty="0">
                <a:latin typeface="+mn-ea"/>
              </a:rPr>
              <a:t>※ The RGB color values indicated in the document are for reference only, and when implementing actual lighting, a color similar to that of the document is required.</a:t>
            </a:r>
            <a:endParaRPr lang="ko-KR" altLang="en-US" b="0" dirty="0">
              <a:latin typeface="+mn-ea"/>
            </a:endParaRPr>
          </a:p>
        </p:txBody>
      </p:sp>
      <p:sp>
        <p:nvSpPr>
          <p:cNvPr id="70" name="모서리가 둥근 직사각형 69"/>
          <p:cNvSpPr/>
          <p:nvPr/>
        </p:nvSpPr>
        <p:spPr>
          <a:xfrm>
            <a:off x="8801182" y="651767"/>
            <a:ext cx="783084" cy="189231"/>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800" dirty="0">
                <a:solidFill>
                  <a:schemeClr val="tx1">
                    <a:lumMod val="65000"/>
                    <a:lumOff val="35000"/>
                  </a:schemeClr>
                </a:solidFill>
              </a:rPr>
              <a:t>albert AI</a:t>
            </a:r>
            <a:endParaRPr lang="ko-KR" altLang="en-US" sz="800" dirty="0">
              <a:solidFill>
                <a:schemeClr val="tx1">
                  <a:lumMod val="65000"/>
                  <a:lumOff val="35000"/>
                </a:schemeClr>
              </a:solidFill>
            </a:endParaRPr>
          </a:p>
        </p:txBody>
      </p:sp>
      <p:sp>
        <p:nvSpPr>
          <p:cNvPr id="71" name="직사각형 70"/>
          <p:cNvSpPr/>
          <p:nvPr/>
        </p:nvSpPr>
        <p:spPr>
          <a:xfrm>
            <a:off x="9805236" y="3106474"/>
            <a:ext cx="979755" cy="221599"/>
          </a:xfrm>
          <a:prstGeom prst="rect">
            <a:avLst/>
          </a:prstGeom>
        </p:spPr>
        <p:txBody>
          <a:bodyPr wrap="none">
            <a:spAutoFit/>
          </a:bodyPr>
          <a:lstStyle/>
          <a:p>
            <a:pPr>
              <a:lnSpc>
                <a:spcPct val="120000"/>
              </a:lnSpc>
            </a:pPr>
            <a:r>
              <a:rPr lang="en-US" altLang="ko-KR" sz="700" dirty="0">
                <a:latin typeface="맑은 고딕" panose="020B0503020000020004" pitchFamily="50" charset="-127"/>
              </a:rPr>
              <a:t>Default: OFF </a:t>
            </a:r>
            <a:r>
              <a:rPr lang="en-US" altLang="ko-KR" sz="700" dirty="0">
                <a:latin typeface="맑은 고딕" panose="020B0503020000020004" pitchFamily="50" charset="-127"/>
                <a:sym typeface="Wingdings" panose="05000000000000000000" pitchFamily="2" charset="2"/>
              </a:rPr>
              <a:t> </a:t>
            </a:r>
            <a:r>
              <a:rPr lang="en-US" altLang="ko-KR" sz="700" b="1" u="sng" dirty="0">
                <a:latin typeface="맑은 고딕" panose="020B0503020000020004" pitchFamily="50" charset="-127"/>
                <a:sym typeface="Wingdings" panose="05000000000000000000" pitchFamily="2" charset="2"/>
              </a:rPr>
              <a:t>ON</a:t>
            </a:r>
            <a:endParaRPr lang="en-US" altLang="ko-KR" sz="700" b="1" u="sng" dirty="0">
              <a:latin typeface="맑은 고딕" panose="020B0503020000020004" pitchFamily="50" charset="-127"/>
            </a:endParaRPr>
          </a:p>
        </p:txBody>
      </p:sp>
      <p:sp>
        <p:nvSpPr>
          <p:cNvPr id="72" name="직사각형 71"/>
          <p:cNvSpPr/>
          <p:nvPr/>
        </p:nvSpPr>
        <p:spPr>
          <a:xfrm>
            <a:off x="9805236" y="5566900"/>
            <a:ext cx="979755" cy="338811"/>
          </a:xfrm>
          <a:prstGeom prst="rect">
            <a:avLst/>
          </a:prstGeom>
        </p:spPr>
        <p:txBody>
          <a:bodyPr wrap="none">
            <a:spAutoFit/>
          </a:bodyPr>
          <a:lstStyle/>
          <a:p>
            <a:pPr>
              <a:lnSpc>
                <a:spcPct val="120000"/>
              </a:lnSpc>
            </a:pPr>
            <a:r>
              <a:rPr lang="en-US" altLang="ko-KR" sz="700" dirty="0">
                <a:latin typeface="맑은 고딕" panose="020B0503020000020004" pitchFamily="50" charset="-127"/>
              </a:rPr>
              <a:t>ASR result/ cancel</a:t>
            </a:r>
          </a:p>
          <a:p>
            <a:pPr>
              <a:lnSpc>
                <a:spcPct val="120000"/>
              </a:lnSpc>
            </a:pPr>
            <a:r>
              <a:rPr lang="en-US" altLang="ko-KR" sz="700" dirty="0">
                <a:latin typeface="맑은 고딕" panose="020B0503020000020004" pitchFamily="50" charset="-127"/>
              </a:rPr>
              <a:t>Default: OFF </a:t>
            </a:r>
            <a:r>
              <a:rPr lang="en-US" altLang="ko-KR" sz="700" dirty="0">
                <a:latin typeface="맑은 고딕" panose="020B0503020000020004" pitchFamily="50" charset="-127"/>
                <a:sym typeface="Wingdings" panose="05000000000000000000" pitchFamily="2" charset="2"/>
              </a:rPr>
              <a:t> </a:t>
            </a:r>
            <a:r>
              <a:rPr lang="en-US" altLang="ko-KR" sz="700" b="1" u="sng" dirty="0">
                <a:latin typeface="맑은 고딕" panose="020B0503020000020004" pitchFamily="50" charset="-127"/>
                <a:sym typeface="Wingdings" panose="05000000000000000000" pitchFamily="2" charset="2"/>
              </a:rPr>
              <a:t>ON</a:t>
            </a:r>
            <a:endParaRPr lang="en-US" altLang="ko-KR" sz="700" b="1" u="sng" dirty="0">
              <a:latin typeface="맑은 고딕" panose="020B0503020000020004" pitchFamily="50" charset="-127"/>
            </a:endParaRPr>
          </a:p>
        </p:txBody>
      </p:sp>
      <p:sp>
        <p:nvSpPr>
          <p:cNvPr id="73" name="타원 72"/>
          <p:cNvSpPr/>
          <p:nvPr/>
        </p:nvSpPr>
        <p:spPr>
          <a:xfrm>
            <a:off x="10214461" y="5372910"/>
            <a:ext cx="175139" cy="17513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4" name="모서리가 둥근 직사각형 73"/>
          <p:cNvSpPr/>
          <p:nvPr/>
        </p:nvSpPr>
        <p:spPr>
          <a:xfrm>
            <a:off x="6175004" y="651767"/>
            <a:ext cx="1147301" cy="180279"/>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800" dirty="0">
                <a:solidFill>
                  <a:schemeClr val="tx1">
                    <a:lumMod val="65000"/>
                    <a:lumOff val="35000"/>
                  </a:schemeClr>
                </a:solidFill>
              </a:rPr>
              <a:t>AI STB 2, AI 2 Max</a:t>
            </a:r>
            <a:endParaRPr lang="ko-KR" altLang="en-US" sz="800" dirty="0">
              <a:solidFill>
                <a:schemeClr val="tx1">
                  <a:lumMod val="65000"/>
                  <a:lumOff val="35000"/>
                </a:schemeClr>
              </a:solidFill>
            </a:endParaRPr>
          </a:p>
        </p:txBody>
      </p:sp>
      <p:sp>
        <p:nvSpPr>
          <p:cNvPr id="75" name="직사각형 74"/>
          <p:cNvSpPr/>
          <p:nvPr/>
        </p:nvSpPr>
        <p:spPr>
          <a:xfrm>
            <a:off x="2358694" y="4898466"/>
            <a:ext cx="7400498" cy="1142796"/>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altLang="ko-KR" b="1" dirty="0">
                <a:solidFill>
                  <a:schemeClr val="bg1"/>
                </a:solidFill>
              </a:rPr>
              <a:t>(Based on AI 2) Speaking End LED 
The scenario did not apply that value. 
</a:t>
            </a:r>
            <a:endParaRPr lang="ko-KR" altLang="en-US" sz="1800" b="1" dirty="0">
              <a:solidFill>
                <a:schemeClr val="bg1"/>
              </a:solidFill>
            </a:endParaRPr>
          </a:p>
        </p:txBody>
      </p:sp>
      <p:graphicFrame>
        <p:nvGraphicFramePr>
          <p:cNvPr id="76" name="표 75">
            <a:extLst>
              <a:ext uri="{FF2B5EF4-FFF2-40B4-BE49-F238E27FC236}">
                <a16:creationId xmlns:a16="http://schemas.microsoft.com/office/drawing/2014/main" id="{C89AE0D0-B9B2-904C-8BC8-40982CB3AE98}"/>
              </a:ext>
            </a:extLst>
          </p:cNvPr>
          <p:cNvGraphicFramePr>
            <a:graphicFrameLocks noGrp="1"/>
          </p:cNvGraphicFramePr>
          <p:nvPr>
            <p:extLst>
              <p:ext uri="{D42A27DB-BD31-4B8C-83A1-F6EECF244321}">
                <p14:modId xmlns:p14="http://schemas.microsoft.com/office/powerpoint/2010/main" val="223078000"/>
              </p:ext>
            </p:extLst>
          </p:nvPr>
        </p:nvGraphicFramePr>
        <p:xfrm>
          <a:off x="9867207" y="0"/>
          <a:ext cx="2324793" cy="581760"/>
        </p:xfrm>
        <a:graphic>
          <a:graphicData uri="http://schemas.openxmlformats.org/drawingml/2006/table">
            <a:tbl>
              <a:tblPr firstRow="1" bandRow="1">
                <a:tableStyleId>{5C22544A-7EE6-4342-B048-85BDC9FD1C3A}</a:tableStyleId>
              </a:tblPr>
              <a:tblGrid>
                <a:gridCol w="2324793">
                  <a:extLst>
                    <a:ext uri="{9D8B030D-6E8A-4147-A177-3AD203B41FA5}">
                      <a16:colId xmlns:a16="http://schemas.microsoft.com/office/drawing/2014/main" val="4250470929"/>
                    </a:ext>
                  </a:extLst>
                </a:gridCol>
              </a:tblGrid>
              <a:tr h="0">
                <a:tc>
                  <a:txBody>
                    <a:bodyPr/>
                    <a:lstStyle/>
                    <a:p>
                      <a:pPr marL="0" marR="0" lvl="0" indent="0" defTabSz="914400" eaLnBrk="1" fontAlgn="auto" latinLnBrk="1" hangingPunct="1">
                        <a:lnSpc>
                          <a:spcPct val="100000"/>
                        </a:lnSpc>
                        <a:spcBef>
                          <a:spcPts val="0"/>
                        </a:spcBef>
                        <a:spcAft>
                          <a:spcPts val="0"/>
                        </a:spcAft>
                        <a:buClrTx/>
                        <a:buSzTx/>
                        <a:buFontTx/>
                        <a:buNone/>
                        <a:tabLst/>
                        <a:defRPr/>
                      </a:pPr>
                      <a:r>
                        <a:rPr lang="en-US" altLang="ko-KR" sz="800" spc="40" dirty="0">
                          <a:solidFill>
                            <a:srgbClr val="FFFFFF"/>
                          </a:solidFill>
                          <a:latin typeface="Malgun Gothic" panose="020B0503020000020004" pitchFamily="34" charset="-127"/>
                          <a:ea typeface="Malgun Gothic" panose="020B0503020000020004" pitchFamily="34" charset="-127"/>
                          <a:cs typeface="Noto Sans CJK JP Regular"/>
                        </a:rPr>
                        <a:t>2020.09.14_v0.7</a:t>
                      </a:r>
                    </a:p>
                  </a:txBody>
                  <a:tcPr marL="54000" marR="54000" marT="54000" marB="54000">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accent5"/>
                    </a:solidFill>
                  </a:tcPr>
                </a:tc>
                <a:extLst>
                  <a:ext uri="{0D108BD9-81ED-4DB2-BD59-A6C34878D82A}">
                    <a16:rowId xmlns:a16="http://schemas.microsoft.com/office/drawing/2014/main" val="784821567"/>
                  </a:ext>
                </a:extLst>
              </a:tr>
              <a:tr h="333474">
                <a:tc>
                  <a:txBody>
                    <a:bodyPr/>
                    <a:lstStyle/>
                    <a:p>
                      <a:pPr marL="171450" indent="-171450">
                        <a:buFont typeface="Arial" panose="020B0604020202020204" pitchFamily="34" charset="0"/>
                        <a:buChar char="•"/>
                      </a:pPr>
                      <a:r>
                        <a:rPr lang="en-US" altLang="ko-KR" sz="800" dirty="0"/>
                        <a:t>Listening end value is not separately applied</a:t>
                      </a:r>
                      <a:r>
                        <a:rPr lang="ko-KR" altLang="en-US" sz="800" dirty="0"/>
                        <a:t> </a:t>
                      </a:r>
                      <a:r>
                        <a:rPr lang="en-US" altLang="ko-KR" sz="800" dirty="0"/>
                        <a:t>– (Based on AI 2</a:t>
                      </a:r>
                      <a:r>
                        <a:rPr lang="en-US" altLang="ko-KR" sz="800" baseline="0" dirty="0"/>
                        <a:t>) </a:t>
                      </a:r>
                      <a:endParaRPr lang="ko-KR" altLang="en-US" sz="800" dirty="0"/>
                    </a:p>
                  </a:txBody>
                  <a:tcPr marL="54000" marR="54000" marT="54000" marB="54000">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extLst>
                  <a:ext uri="{0D108BD9-81ED-4DB2-BD59-A6C34878D82A}">
                    <a16:rowId xmlns:a16="http://schemas.microsoft.com/office/drawing/2014/main" val="4169621980"/>
                  </a:ext>
                </a:extLst>
              </a:tr>
            </a:tbl>
          </a:graphicData>
        </a:graphic>
      </p:graphicFrame>
      <p:sp>
        <p:nvSpPr>
          <p:cNvPr id="81" name="직사각형 80">
            <a:extLst>
              <a:ext uri="{FF2B5EF4-FFF2-40B4-BE49-F238E27FC236}">
                <a16:creationId xmlns:a16="http://schemas.microsoft.com/office/drawing/2014/main" id="{D8E8F81D-A7B7-6B42-90C5-990DE6327210}"/>
              </a:ext>
            </a:extLst>
          </p:cNvPr>
          <p:cNvSpPr/>
          <p:nvPr/>
        </p:nvSpPr>
        <p:spPr>
          <a:xfrm>
            <a:off x="7383651" y="2445208"/>
            <a:ext cx="2400953" cy="114218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ko-KR" sz="900" b="1" dirty="0">
                <a:solidFill>
                  <a:schemeClr val="tx1">
                    <a:lumMod val="50000"/>
                    <a:lumOff val="50000"/>
                  </a:schemeClr>
                </a:solidFill>
                <a:latin typeface="+mj-ea"/>
                <a:ea typeface="+mj-ea"/>
              </a:rPr>
              <a:t>&lt;2020.12.29</a:t>
            </a:r>
            <a:r>
              <a:rPr kumimoji="1" lang="ko-KR" altLang="en-US" sz="900" b="1" dirty="0">
                <a:solidFill>
                  <a:schemeClr val="tx1">
                    <a:lumMod val="50000"/>
                    <a:lumOff val="50000"/>
                  </a:schemeClr>
                </a:solidFill>
                <a:latin typeface="+mj-ea"/>
                <a:ea typeface="+mj-ea"/>
              </a:rPr>
              <a:t> </a:t>
            </a:r>
            <a:r>
              <a:rPr kumimoji="1" lang="en-US" altLang="ko-KR" sz="900" b="1" dirty="0">
                <a:solidFill>
                  <a:schemeClr val="tx1">
                    <a:lumMod val="50000"/>
                    <a:lumOff val="50000"/>
                  </a:schemeClr>
                </a:solidFill>
                <a:latin typeface="+mj-ea"/>
                <a:ea typeface="+mj-ea"/>
              </a:rPr>
              <a:t>Tuning history&gt;</a:t>
            </a:r>
          </a:p>
          <a:p>
            <a:endParaRPr kumimoji="1" lang="en-US" altLang="ko-KR" sz="900" b="1" dirty="0">
              <a:solidFill>
                <a:schemeClr val="tx1"/>
              </a:solidFill>
              <a:latin typeface="+mj-ea"/>
              <a:ea typeface="+mj-ea"/>
            </a:endParaRPr>
          </a:p>
          <a:p>
            <a:r>
              <a:rPr kumimoji="1" lang="en-US" altLang="ko-KR" sz="900" b="1" dirty="0">
                <a:solidFill>
                  <a:schemeClr val="tx1"/>
                </a:solidFill>
                <a:latin typeface="+mj-ea"/>
                <a:ea typeface="+mj-ea"/>
              </a:rPr>
              <a:t>-</a:t>
            </a:r>
            <a:r>
              <a:rPr kumimoji="1" lang="ko-KR" altLang="en-US" sz="900" b="1" dirty="0">
                <a:solidFill>
                  <a:schemeClr val="tx1"/>
                </a:solidFill>
                <a:latin typeface="+mj-ea"/>
                <a:ea typeface="+mj-ea"/>
              </a:rPr>
              <a:t> </a:t>
            </a:r>
            <a:r>
              <a:rPr kumimoji="1" lang="en-US" altLang="ko-KR" sz="900" b="1" dirty="0">
                <a:solidFill>
                  <a:schemeClr val="tx1"/>
                </a:solidFill>
                <a:latin typeface="+mj-ea"/>
                <a:ea typeface="+mj-ea"/>
              </a:rPr>
              <a:t>Slow speed -&gt; fast </a:t>
            </a:r>
            <a:r>
              <a:rPr kumimoji="1" lang="en-US" altLang="ko-KR" sz="900" b="1" dirty="0">
                <a:solidFill>
                  <a:schemeClr val="accent6"/>
                </a:solidFill>
                <a:latin typeface="+mj-ea"/>
                <a:ea typeface="+mj-ea"/>
              </a:rPr>
              <a:t>(to be reflected)</a:t>
            </a:r>
          </a:p>
        </p:txBody>
      </p:sp>
      <p:sp>
        <p:nvSpPr>
          <p:cNvPr id="82" name="직사각형 81">
            <a:extLst>
              <a:ext uri="{FF2B5EF4-FFF2-40B4-BE49-F238E27FC236}">
                <a16:creationId xmlns:a16="http://schemas.microsoft.com/office/drawing/2014/main" id="{C3DEEC3F-EFF7-7347-8BAD-88B7F9087806}"/>
              </a:ext>
            </a:extLst>
          </p:cNvPr>
          <p:cNvSpPr/>
          <p:nvPr/>
        </p:nvSpPr>
        <p:spPr>
          <a:xfrm>
            <a:off x="7397180" y="3672982"/>
            <a:ext cx="2400953" cy="114218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ko-KR" sz="900" b="1" dirty="0">
                <a:solidFill>
                  <a:schemeClr val="tx1">
                    <a:lumMod val="50000"/>
                    <a:lumOff val="50000"/>
                  </a:schemeClr>
                </a:solidFill>
                <a:latin typeface="+mj-ea"/>
                <a:ea typeface="+mj-ea"/>
              </a:rPr>
              <a:t>&lt;2020.12.29</a:t>
            </a:r>
            <a:r>
              <a:rPr kumimoji="1" lang="ko-KR" altLang="en-US" sz="900" b="1" dirty="0">
                <a:solidFill>
                  <a:schemeClr val="tx1">
                    <a:lumMod val="50000"/>
                    <a:lumOff val="50000"/>
                  </a:schemeClr>
                </a:solidFill>
                <a:latin typeface="+mj-ea"/>
                <a:ea typeface="+mj-ea"/>
              </a:rPr>
              <a:t> </a:t>
            </a:r>
            <a:r>
              <a:rPr kumimoji="1" lang="en-US" altLang="ko-KR" sz="900" b="1" dirty="0">
                <a:solidFill>
                  <a:schemeClr val="tx1">
                    <a:lumMod val="50000"/>
                    <a:lumOff val="50000"/>
                  </a:schemeClr>
                </a:solidFill>
                <a:latin typeface="+mj-ea"/>
                <a:ea typeface="+mj-ea"/>
              </a:rPr>
              <a:t>Tuning history&gt;</a:t>
            </a:r>
          </a:p>
          <a:p>
            <a:endParaRPr kumimoji="1" lang="en-US" altLang="ko-KR" sz="1300" b="1" dirty="0">
              <a:solidFill>
                <a:schemeClr val="tx1"/>
              </a:solidFill>
              <a:latin typeface="+mj-ea"/>
              <a:ea typeface="+mj-ea"/>
            </a:endParaRPr>
          </a:p>
          <a:p>
            <a:r>
              <a:rPr kumimoji="1" lang="en-US" altLang="ko-KR" sz="1300" b="1" dirty="0">
                <a:solidFill>
                  <a:schemeClr val="tx1"/>
                </a:solidFill>
                <a:latin typeface="+mj-ea"/>
                <a:ea typeface="+mj-ea"/>
              </a:rPr>
              <a:t>-</a:t>
            </a:r>
            <a:r>
              <a:rPr kumimoji="1" lang="ko-KR" altLang="en-US" sz="1300" b="1" dirty="0">
                <a:solidFill>
                  <a:schemeClr val="tx1"/>
                </a:solidFill>
                <a:latin typeface="+mj-ea"/>
                <a:ea typeface="+mj-ea"/>
              </a:rPr>
              <a:t> </a:t>
            </a:r>
            <a:r>
              <a:rPr kumimoji="1" lang="en-US" altLang="ko-KR" sz="1300" b="1" dirty="0">
                <a:solidFill>
                  <a:schemeClr val="tx1"/>
                </a:solidFill>
                <a:latin typeface="+mj-ea"/>
                <a:ea typeface="+mj-ea"/>
              </a:rPr>
              <a:t>keep</a:t>
            </a:r>
          </a:p>
        </p:txBody>
      </p:sp>
      <p:sp>
        <p:nvSpPr>
          <p:cNvPr id="83" name="직사각형 82">
            <a:extLst>
              <a:ext uri="{FF2B5EF4-FFF2-40B4-BE49-F238E27FC236}">
                <a16:creationId xmlns:a16="http://schemas.microsoft.com/office/drawing/2014/main" id="{57D53398-AE34-3F4E-8A4E-0CE425FB2C5C}"/>
              </a:ext>
            </a:extLst>
          </p:cNvPr>
          <p:cNvSpPr/>
          <p:nvPr/>
        </p:nvSpPr>
        <p:spPr>
          <a:xfrm>
            <a:off x="7397180" y="4879696"/>
            <a:ext cx="2400953" cy="114218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ko-KR" sz="900" b="1" dirty="0">
                <a:solidFill>
                  <a:schemeClr val="tx1">
                    <a:lumMod val="50000"/>
                    <a:lumOff val="50000"/>
                  </a:schemeClr>
                </a:solidFill>
                <a:latin typeface="+mj-ea"/>
                <a:ea typeface="+mj-ea"/>
              </a:rPr>
              <a:t>&lt;2020.12.29</a:t>
            </a:r>
            <a:r>
              <a:rPr kumimoji="1" lang="ko-KR" altLang="en-US" sz="900" b="1" dirty="0">
                <a:solidFill>
                  <a:schemeClr val="tx1">
                    <a:lumMod val="50000"/>
                    <a:lumOff val="50000"/>
                  </a:schemeClr>
                </a:solidFill>
                <a:latin typeface="+mj-ea"/>
                <a:ea typeface="+mj-ea"/>
              </a:rPr>
              <a:t> </a:t>
            </a:r>
            <a:r>
              <a:rPr kumimoji="1" lang="en-US" altLang="ko-KR" sz="900" b="1" dirty="0">
                <a:solidFill>
                  <a:schemeClr val="tx1">
                    <a:lumMod val="50000"/>
                    <a:lumOff val="50000"/>
                  </a:schemeClr>
                </a:solidFill>
                <a:latin typeface="+mj-ea"/>
                <a:ea typeface="+mj-ea"/>
              </a:rPr>
              <a:t>Tuning history&gt;</a:t>
            </a:r>
          </a:p>
          <a:p>
            <a:endParaRPr kumimoji="1" lang="en-US" altLang="ko-KR" sz="1300" b="1" dirty="0">
              <a:solidFill>
                <a:schemeClr val="tx1"/>
              </a:solidFill>
              <a:latin typeface="+mj-ea"/>
              <a:ea typeface="+mj-ea"/>
            </a:endParaRPr>
          </a:p>
          <a:p>
            <a:r>
              <a:rPr kumimoji="1" lang="en-US" altLang="ko-KR" sz="1300" b="1" dirty="0">
                <a:solidFill>
                  <a:schemeClr val="tx1"/>
                </a:solidFill>
                <a:latin typeface="+mj-ea"/>
                <a:ea typeface="+mj-ea"/>
              </a:rPr>
              <a:t>-</a:t>
            </a:r>
            <a:r>
              <a:rPr kumimoji="1" lang="ko-KR" altLang="en-US" sz="1300" b="1" dirty="0">
                <a:solidFill>
                  <a:schemeClr val="tx1"/>
                </a:solidFill>
                <a:latin typeface="+mj-ea"/>
                <a:ea typeface="+mj-ea"/>
              </a:rPr>
              <a:t> </a:t>
            </a:r>
            <a:r>
              <a:rPr kumimoji="1" lang="en-US" altLang="ko-KR" sz="1300" b="1" dirty="0">
                <a:solidFill>
                  <a:schemeClr val="tx1"/>
                </a:solidFill>
                <a:latin typeface="+mj-ea"/>
                <a:ea typeface="+mj-ea"/>
              </a:rPr>
              <a:t>Not applicable</a:t>
            </a:r>
          </a:p>
        </p:txBody>
      </p:sp>
      <p:sp>
        <p:nvSpPr>
          <p:cNvPr id="80" name="TextBox 79">
            <a:extLst>
              <a:ext uri="{FF2B5EF4-FFF2-40B4-BE49-F238E27FC236}">
                <a16:creationId xmlns:a16="http://schemas.microsoft.com/office/drawing/2014/main" id="{D4853502-BC3F-4FAD-8456-27CD1691F5B4}"/>
              </a:ext>
            </a:extLst>
          </p:cNvPr>
          <p:cNvSpPr txBox="1"/>
          <p:nvPr/>
        </p:nvSpPr>
        <p:spPr>
          <a:xfrm>
            <a:off x="2344503" y="3694649"/>
            <a:ext cx="2581790" cy="978729"/>
          </a:xfrm>
          <a:prstGeom prst="rect">
            <a:avLst/>
          </a:prstGeom>
          <a:noFill/>
        </p:spPr>
        <p:txBody>
          <a:bodyPr wrap="square" rtlCol="0">
            <a:spAutoFit/>
          </a:bodyPr>
          <a:lstStyle/>
          <a:p>
            <a:pPr marL="92075" indent="-92075">
              <a:lnSpc>
                <a:spcPct val="120000"/>
              </a:lnSpc>
              <a:buFont typeface="Arial" panose="020B0604020202020204" pitchFamily="34" charset="0"/>
              <a:buChar char="•"/>
              <a:tabLst>
                <a:tab pos="92075" algn="l"/>
              </a:tabLst>
            </a:pPr>
            <a:r>
              <a:rPr lang="en-US" altLang="ko-KR" sz="800" dirty="0"/>
              <a:t>The corresponding lighting stays on continuously while waiting for input or while the user is saying.</a:t>
            </a:r>
          </a:p>
          <a:p>
            <a:pPr marL="92075" indent="-92075">
              <a:lnSpc>
                <a:spcPct val="120000"/>
              </a:lnSpc>
              <a:buFont typeface="Arial" panose="020B0604020202020204" pitchFamily="34" charset="0"/>
              <a:buChar char="•"/>
              <a:tabLst>
                <a:tab pos="92075" algn="l"/>
              </a:tabLst>
            </a:pPr>
            <a:r>
              <a:rPr lang="en-US" altLang="ko-KR" sz="800" dirty="0"/>
              <a:t>If the user's location can be determined and the direction of the LED can be controlled, the lighting is directed toward the user's voice.</a:t>
            </a:r>
          </a:p>
          <a:p>
            <a:pPr marL="92075" indent="-92075">
              <a:lnSpc>
                <a:spcPct val="120000"/>
              </a:lnSpc>
              <a:buFont typeface="Arial" panose="020B0604020202020204" pitchFamily="34" charset="0"/>
              <a:buChar char="•"/>
              <a:tabLst>
                <a:tab pos="92075" algn="l"/>
              </a:tabLst>
            </a:pPr>
            <a:r>
              <a:rPr lang="en-US" altLang="ko-KR" sz="800" dirty="0"/>
              <a:t>Motion: N/A (100% On Status)</a:t>
            </a:r>
          </a:p>
        </p:txBody>
      </p:sp>
      <p:sp>
        <p:nvSpPr>
          <p:cNvPr id="85" name="TextBox 84">
            <a:extLst>
              <a:ext uri="{FF2B5EF4-FFF2-40B4-BE49-F238E27FC236}">
                <a16:creationId xmlns:a16="http://schemas.microsoft.com/office/drawing/2014/main" id="{2F8F9C82-2E88-47D6-8DFF-5F05469EF0BA}"/>
              </a:ext>
            </a:extLst>
          </p:cNvPr>
          <p:cNvSpPr txBox="1"/>
          <p:nvPr/>
        </p:nvSpPr>
        <p:spPr>
          <a:xfrm>
            <a:off x="2344068" y="1714449"/>
            <a:ext cx="2044794" cy="225511"/>
          </a:xfrm>
          <a:prstGeom prst="rect">
            <a:avLst/>
          </a:prstGeom>
          <a:noFill/>
        </p:spPr>
        <p:txBody>
          <a:bodyPr wrap="square" rtlCol="0">
            <a:spAutoFit/>
          </a:bodyPr>
          <a:lstStyle>
            <a:defPPr>
              <a:defRPr lang="ko-KR"/>
            </a:defPPr>
            <a:lvl1pPr marL="92075" indent="-92075">
              <a:lnSpc>
                <a:spcPct val="120000"/>
              </a:lnSpc>
              <a:buFont typeface="Arial" panose="020B0604020202020204" pitchFamily="34" charset="0"/>
              <a:buChar char="•"/>
              <a:tabLst>
                <a:tab pos="92075" algn="l"/>
              </a:tabLst>
              <a:defRPr sz="800"/>
            </a:lvl1pPr>
          </a:lstStyle>
          <a:p>
            <a:r>
              <a:rPr lang="en-US" altLang="ko-KR" dirty="0"/>
              <a:t>Standby state available for wake up</a:t>
            </a:r>
            <a:endParaRPr lang="ko-KR" altLang="en-US" dirty="0"/>
          </a:p>
        </p:txBody>
      </p:sp>
    </p:spTree>
    <p:extLst>
      <p:ext uri="{BB962C8B-B14F-4D97-AF65-F5344CB8AC3E}">
        <p14:creationId xmlns:p14="http://schemas.microsoft.com/office/powerpoint/2010/main" val="16216247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0"/>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0"/>
                                        </p:tgtEl>
                                      </p:cBhvr>
                                    </p:cmd>
                                  </p:childTnLst>
                                </p:cTn>
                              </p:par>
                            </p:childTnLst>
                          </p:cTn>
                        </p:par>
                      </p:childTnLst>
                    </p:cTn>
                  </p:par>
                </p:childTnLst>
              </p:cTn>
              <p:nextCondLst>
                <p:cond evt="onClick" delay="0">
                  <p:tgtEl>
                    <p:spTgt spid="60"/>
                  </p:tgtEl>
                </p:cond>
              </p:nextCondLst>
            </p:seq>
            <p:seq concurrent="1" nextAc="seek">
              <p:cTn id="7" restart="whenNotActive" fill="hold" evtFilter="cancelBubble" nodeType="interactiveSeq">
                <p:stCondLst>
                  <p:cond evt="onClick" delay="0">
                    <p:tgtEl>
                      <p:spTgt spid="6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1"/>
                                        </p:tgtEl>
                                      </p:cBhvr>
                                    </p:cmd>
                                  </p:childTnLst>
                                </p:cTn>
                              </p:par>
                            </p:childTnLst>
                          </p:cTn>
                        </p:par>
                      </p:childTnLst>
                    </p:cTn>
                  </p:par>
                </p:childTnLst>
              </p:cTn>
              <p:nextCondLst>
                <p:cond evt="onClick" delay="0">
                  <p:tgtEl>
                    <p:spTgt spid="61"/>
                  </p:tgtEl>
                </p:cond>
              </p:nextCondLst>
            </p:seq>
            <p:seq concurrent="1" nextAc="seek">
              <p:cTn id="12" restart="whenNotActive" fill="hold" evtFilter="cancelBubble" nodeType="interactiveSeq">
                <p:stCondLst>
                  <p:cond evt="onClick" delay="0">
                    <p:tgtEl>
                      <p:spTgt spid="6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63"/>
                                        </p:tgtEl>
                                      </p:cBhvr>
                                    </p:cmd>
                                  </p:childTnLst>
                                </p:cTn>
                              </p:par>
                            </p:childTnLst>
                          </p:cTn>
                        </p:par>
                      </p:childTnLst>
                    </p:cTn>
                  </p:par>
                </p:childTnLst>
              </p:cTn>
              <p:nextCondLst>
                <p:cond evt="onClick" delay="0">
                  <p:tgtEl>
                    <p:spTgt spid="63"/>
                  </p:tgtEl>
                </p:cond>
              </p:nextCondLst>
            </p:seq>
            <p:seq concurrent="1" nextAc="seek">
              <p:cTn id="17" restart="whenNotActive" fill="hold" evtFilter="cancelBubble" nodeType="interactiveSeq">
                <p:stCondLst>
                  <p:cond evt="onClick" delay="0">
                    <p:tgtEl>
                      <p:spTgt spid="64"/>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64"/>
                                        </p:tgtEl>
                                      </p:cBhvr>
                                    </p:cmd>
                                  </p:childTnLst>
                                </p:cTn>
                              </p:par>
                            </p:childTnLst>
                          </p:cTn>
                        </p:par>
                      </p:childTnLst>
                    </p:cTn>
                  </p:par>
                </p:childTnLst>
              </p:cTn>
              <p:nextCondLst>
                <p:cond evt="onClick" delay="0">
                  <p:tgtEl>
                    <p:spTgt spid="64"/>
                  </p:tgtEl>
                </p:cond>
              </p:nextCondLst>
            </p:seq>
            <p:seq concurrent="1" nextAc="seek">
              <p:cTn id="22" restart="whenNotActive" fill="hold" evtFilter="cancelBubble" nodeType="interactiveSeq">
                <p:stCondLst>
                  <p:cond evt="onClick" delay="0">
                    <p:tgtEl>
                      <p:spTgt spid="66"/>
                    </p:tgtEl>
                  </p:cond>
                </p:stCondLst>
                <p:endSync evt="end" delay="0">
                  <p:rtn val="all"/>
                </p:endSync>
                <p:childTnLst>
                  <p:par>
                    <p:cTn id="23" fill="hold">
                      <p:stCondLst>
                        <p:cond delay="0"/>
                      </p:stCondLst>
                      <p:childTnLst>
                        <p:par>
                          <p:cTn id="24" fill="hold">
                            <p:stCondLst>
                              <p:cond delay="0"/>
                            </p:stCondLst>
                            <p:childTnLst>
                              <p:par>
                                <p:cTn id="25" presetID="2" presetClass="mediacall" presetSubtype="0" fill="hold" nodeType="clickEffect">
                                  <p:stCondLst>
                                    <p:cond delay="0"/>
                                  </p:stCondLst>
                                  <p:childTnLst>
                                    <p:cmd type="call" cmd="togglePause">
                                      <p:cBhvr>
                                        <p:cTn id="26" dur="1" fill="hold"/>
                                        <p:tgtEl>
                                          <p:spTgt spid="66"/>
                                        </p:tgtEl>
                                      </p:cBhvr>
                                    </p:cmd>
                                  </p:childTnLst>
                                </p:cTn>
                              </p:par>
                            </p:childTnLst>
                          </p:cTn>
                        </p:par>
                      </p:childTnLst>
                    </p:cTn>
                  </p:par>
                </p:childTnLst>
              </p:cTn>
              <p:nextCondLst>
                <p:cond evt="onClick" delay="0">
                  <p:tgtEl>
                    <p:spTgt spid="66"/>
                  </p:tgtEl>
                </p:cond>
              </p:nextCondLst>
            </p:seq>
            <p:seq concurrent="1" nextAc="seek">
              <p:cTn id="27" restart="whenNotActive" fill="hold" evtFilter="cancelBubble" nodeType="interactiveSeq">
                <p:stCondLst>
                  <p:cond evt="onClick" delay="0">
                    <p:tgtEl>
                      <p:spTgt spid="67"/>
                    </p:tgtEl>
                  </p:cond>
                </p:stCondLst>
                <p:endSync evt="end" delay="0">
                  <p:rtn val="all"/>
                </p:endSync>
                <p:childTnLst>
                  <p:par>
                    <p:cTn id="28" fill="hold">
                      <p:stCondLst>
                        <p:cond delay="0"/>
                      </p:stCondLst>
                      <p:childTnLst>
                        <p:par>
                          <p:cTn id="29" fill="hold">
                            <p:stCondLst>
                              <p:cond delay="0"/>
                            </p:stCondLst>
                            <p:childTnLst>
                              <p:par>
                                <p:cTn id="30" presetID="2" presetClass="mediacall" presetSubtype="0" fill="hold" nodeType="clickEffect">
                                  <p:stCondLst>
                                    <p:cond delay="0"/>
                                  </p:stCondLst>
                                  <p:childTnLst>
                                    <p:cmd type="call" cmd="togglePause">
                                      <p:cBhvr>
                                        <p:cTn id="31" dur="1" fill="hold"/>
                                        <p:tgtEl>
                                          <p:spTgt spid="67"/>
                                        </p:tgtEl>
                                      </p:cBhvr>
                                    </p:cmd>
                                  </p:childTnLst>
                                </p:cTn>
                              </p:par>
                            </p:childTnLst>
                          </p:cTn>
                        </p:par>
                      </p:childTnLst>
                    </p:cTn>
                  </p:par>
                </p:childTnLst>
              </p:cTn>
              <p:nextCondLst>
                <p:cond evt="onClick" delay="0">
                  <p:tgtEl>
                    <p:spTgt spid="67"/>
                  </p:tgtEl>
                </p:cond>
              </p:nextCondLst>
            </p:seq>
            <p:video>
              <p:cMediaNode vol="80000">
                <p:cTn id="32" fill="hold" display="0">
                  <p:stCondLst>
                    <p:cond delay="indefinite"/>
                  </p:stCondLst>
                </p:cTn>
                <p:tgtEl>
                  <p:spTgt spid="60"/>
                </p:tgtEl>
              </p:cMediaNode>
            </p:video>
            <p:video>
              <p:cMediaNode vol="80000">
                <p:cTn id="33" fill="hold" display="0">
                  <p:stCondLst>
                    <p:cond delay="indefinite"/>
                  </p:stCondLst>
                </p:cTn>
                <p:tgtEl>
                  <p:spTgt spid="61"/>
                </p:tgtEl>
              </p:cMediaNode>
            </p:video>
            <p:video>
              <p:cMediaNode vol="80000" mute="1">
                <p:cTn id="34" fill="hold" display="0">
                  <p:stCondLst>
                    <p:cond delay="indefinite"/>
                  </p:stCondLst>
                </p:cTn>
                <p:tgtEl>
                  <p:spTgt spid="63"/>
                </p:tgtEl>
              </p:cMediaNode>
            </p:video>
            <p:video>
              <p:cMediaNode vol="80000">
                <p:cTn id="35" fill="hold" display="0">
                  <p:stCondLst>
                    <p:cond delay="indefinite"/>
                  </p:stCondLst>
                </p:cTn>
                <p:tgtEl>
                  <p:spTgt spid="64"/>
                </p:tgtEl>
              </p:cMediaNode>
            </p:video>
            <p:video>
              <p:cMediaNode vol="80000">
                <p:cTn id="36" fill="hold" display="0">
                  <p:stCondLst>
                    <p:cond delay="indefinite"/>
                  </p:stCondLst>
                </p:cTn>
                <p:tgtEl>
                  <p:spTgt spid="66"/>
                </p:tgtEl>
              </p:cMediaNode>
            </p:video>
            <p:video>
              <p:cMediaNode vol="80000">
                <p:cTn id="37" fill="hold" display="0">
                  <p:stCondLst>
                    <p:cond delay="indefinite"/>
                  </p:stCondLst>
                </p:cTn>
                <p:tgtEl>
                  <p:spTgt spid="67"/>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p:cNvSpPr>
            <a:spLocks noGrp="1"/>
          </p:cNvSpPr>
          <p:nvPr>
            <p:ph type="body" sz="quarter" idx="10"/>
          </p:nvPr>
        </p:nvSpPr>
        <p:spPr/>
        <p:txBody>
          <a:bodyPr/>
          <a:lstStyle/>
          <a:p>
            <a:r>
              <a:rPr lang="en-US" altLang="ko-KR" dirty="0"/>
              <a:t>3.2 NUGU FFV LED </a:t>
            </a:r>
            <a:r>
              <a:rPr lang="mr-IN" altLang="ko-KR" dirty="0"/>
              <a:t>–</a:t>
            </a:r>
            <a:r>
              <a:rPr lang="en-US" altLang="ko-KR" dirty="0"/>
              <a:t> Agent State Representation</a:t>
            </a:r>
            <a:r>
              <a:rPr lang="ko-KR" altLang="en-US" dirty="0"/>
              <a:t> </a:t>
            </a:r>
            <a:r>
              <a:rPr lang="en-US" altLang="ko-KR" dirty="0"/>
              <a:t>(Agent States)</a:t>
            </a:r>
            <a:r>
              <a:rPr lang="ko-KR" altLang="en-US" dirty="0"/>
              <a:t> </a:t>
            </a:r>
            <a:r>
              <a:rPr lang="en-US" altLang="ko-KR" dirty="0"/>
              <a:t>(2/2)</a:t>
            </a:r>
            <a:endParaRPr lang="ko-KR" altLang="en-US" dirty="0"/>
          </a:p>
        </p:txBody>
      </p:sp>
      <p:sp>
        <p:nvSpPr>
          <p:cNvPr id="2" name="슬라이드 번호 개체 틀 1"/>
          <p:cNvSpPr>
            <a:spLocks noGrp="1"/>
          </p:cNvSpPr>
          <p:nvPr>
            <p:ph type="sldNum" sz="quarter" idx="4"/>
          </p:nvPr>
        </p:nvSpPr>
        <p:spPr/>
        <p:txBody>
          <a:bodyPr/>
          <a:lstStyle/>
          <a:p>
            <a:fld id="{B0F99801-E825-42EB-95E3-E664BF29AFB4}" type="slidenum">
              <a:rPr lang="ko-KR" altLang="en-US" smtClean="0"/>
              <a:pPr/>
              <a:t>15</a:t>
            </a:fld>
            <a:endParaRPr lang="ko-KR" altLang="en-US"/>
          </a:p>
        </p:txBody>
      </p:sp>
      <p:sp>
        <p:nvSpPr>
          <p:cNvPr id="4" name="직사각형 3"/>
          <p:cNvSpPr/>
          <p:nvPr/>
        </p:nvSpPr>
        <p:spPr>
          <a:xfrm>
            <a:off x="317168" y="873126"/>
            <a:ext cx="338837" cy="39792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직사각형 4"/>
          <p:cNvSpPr/>
          <p:nvPr/>
        </p:nvSpPr>
        <p:spPr>
          <a:xfrm>
            <a:off x="317168" y="873125"/>
            <a:ext cx="11497460" cy="303780"/>
          </a:xfrm>
          <a:prstGeom prst="rect">
            <a:avLst/>
          </a:prstGeom>
          <a:solidFill>
            <a:schemeClr val="bg1">
              <a:lumMod val="75000"/>
            </a:schemeClr>
          </a:solid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직사각형 5"/>
          <p:cNvSpPr/>
          <p:nvPr/>
        </p:nvSpPr>
        <p:spPr>
          <a:xfrm>
            <a:off x="9784605" y="873125"/>
            <a:ext cx="2030023" cy="303780"/>
          </a:xfrm>
          <a:prstGeom prst="rect">
            <a:avLst/>
          </a:prstGeom>
          <a:solidFill>
            <a:schemeClr val="bg1">
              <a:lumMod val="95000"/>
            </a:schemeClr>
          </a:solid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직사각형 7"/>
          <p:cNvSpPr/>
          <p:nvPr/>
        </p:nvSpPr>
        <p:spPr>
          <a:xfrm>
            <a:off x="317167" y="873736"/>
            <a:ext cx="11497461" cy="3978680"/>
          </a:xfrm>
          <a:prstGeom prst="rect">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TextBox 8"/>
          <p:cNvSpPr txBox="1"/>
          <p:nvPr/>
        </p:nvSpPr>
        <p:spPr>
          <a:xfrm>
            <a:off x="3270312" y="913070"/>
            <a:ext cx="843501" cy="246221"/>
          </a:xfrm>
          <a:prstGeom prst="rect">
            <a:avLst/>
          </a:prstGeom>
          <a:noFill/>
        </p:spPr>
        <p:txBody>
          <a:bodyPr wrap="none" rtlCol="0">
            <a:spAutoFit/>
          </a:bodyPr>
          <a:lstStyle/>
          <a:p>
            <a:pPr algn="ctr"/>
            <a:r>
              <a:rPr lang="en-US" altLang="ko-KR" sz="1000" dirty="0"/>
              <a:t>Description</a:t>
            </a:r>
            <a:endParaRPr lang="ko-KR" altLang="en-US" sz="1000" dirty="0"/>
          </a:p>
        </p:txBody>
      </p:sp>
      <p:sp>
        <p:nvSpPr>
          <p:cNvPr id="10" name="TextBox 9"/>
          <p:cNvSpPr txBox="1"/>
          <p:nvPr/>
        </p:nvSpPr>
        <p:spPr>
          <a:xfrm>
            <a:off x="5017264" y="913070"/>
            <a:ext cx="1013419" cy="246221"/>
          </a:xfrm>
          <a:prstGeom prst="rect">
            <a:avLst/>
          </a:prstGeom>
          <a:noFill/>
        </p:spPr>
        <p:txBody>
          <a:bodyPr wrap="none" rtlCol="0">
            <a:spAutoFit/>
          </a:bodyPr>
          <a:lstStyle/>
          <a:p>
            <a:pPr algn="ctr"/>
            <a:r>
              <a:rPr lang="en-US" altLang="ko-KR" sz="1000" dirty="0"/>
              <a:t>Lighting Color</a:t>
            </a:r>
            <a:endParaRPr lang="ko-KR" altLang="en-US" sz="1000" dirty="0"/>
          </a:p>
        </p:txBody>
      </p:sp>
      <p:sp>
        <p:nvSpPr>
          <p:cNvPr id="11" name="TextBox 10"/>
          <p:cNvSpPr txBox="1"/>
          <p:nvPr/>
        </p:nvSpPr>
        <p:spPr>
          <a:xfrm>
            <a:off x="6121289" y="913070"/>
            <a:ext cx="1252266" cy="246221"/>
          </a:xfrm>
          <a:prstGeom prst="rect">
            <a:avLst/>
          </a:prstGeom>
          <a:noFill/>
        </p:spPr>
        <p:txBody>
          <a:bodyPr wrap="none" rtlCol="0">
            <a:spAutoFit/>
          </a:bodyPr>
          <a:lstStyle/>
          <a:p>
            <a:pPr algn="ctr"/>
            <a:r>
              <a:rPr lang="en-US" altLang="ko-KR" sz="1000" dirty="0"/>
              <a:t>Animation </a:t>
            </a:r>
            <a:r>
              <a:rPr lang="en-US" altLang="ko-KR" sz="900" dirty="0"/>
              <a:t>(Linear)</a:t>
            </a:r>
            <a:endParaRPr lang="ko-KR" altLang="en-US" sz="900" dirty="0"/>
          </a:p>
        </p:txBody>
      </p:sp>
      <p:sp>
        <p:nvSpPr>
          <p:cNvPr id="12" name="TextBox 11"/>
          <p:cNvSpPr txBox="1"/>
          <p:nvPr/>
        </p:nvSpPr>
        <p:spPr>
          <a:xfrm>
            <a:off x="1233549" y="913070"/>
            <a:ext cx="540533" cy="246221"/>
          </a:xfrm>
          <a:prstGeom prst="rect">
            <a:avLst/>
          </a:prstGeom>
          <a:noFill/>
        </p:spPr>
        <p:txBody>
          <a:bodyPr wrap="none" rtlCol="0">
            <a:spAutoFit/>
          </a:bodyPr>
          <a:lstStyle/>
          <a:p>
            <a:pPr algn="ctr"/>
            <a:r>
              <a:rPr lang="en-US" altLang="ko-KR" sz="1000" dirty="0"/>
              <a:t>Status</a:t>
            </a:r>
            <a:endParaRPr lang="ko-KR" altLang="en-US" sz="1000" dirty="0"/>
          </a:p>
        </p:txBody>
      </p:sp>
      <p:sp>
        <p:nvSpPr>
          <p:cNvPr id="13" name="TextBox 12"/>
          <p:cNvSpPr txBox="1"/>
          <p:nvPr/>
        </p:nvSpPr>
        <p:spPr>
          <a:xfrm>
            <a:off x="1017675" y="1662961"/>
            <a:ext cx="966162" cy="276999"/>
          </a:xfrm>
          <a:prstGeom prst="rect">
            <a:avLst/>
          </a:prstGeom>
          <a:noFill/>
        </p:spPr>
        <p:txBody>
          <a:bodyPr wrap="none" rtlCol="0">
            <a:spAutoFit/>
          </a:bodyPr>
          <a:lstStyle/>
          <a:p>
            <a:pPr algn="ctr"/>
            <a:r>
              <a:rPr lang="en-US" altLang="ko-KR" sz="1200" b="1" dirty="0"/>
              <a:t>Processing</a:t>
            </a:r>
            <a:endParaRPr lang="ko-KR" altLang="en-US" sz="1200" b="1" dirty="0"/>
          </a:p>
        </p:txBody>
      </p:sp>
      <p:sp>
        <p:nvSpPr>
          <p:cNvPr id="14" name="TextBox 13"/>
          <p:cNvSpPr txBox="1"/>
          <p:nvPr/>
        </p:nvSpPr>
        <p:spPr>
          <a:xfrm>
            <a:off x="360441" y="1647572"/>
            <a:ext cx="284052" cy="307777"/>
          </a:xfrm>
          <a:prstGeom prst="rect">
            <a:avLst/>
          </a:prstGeom>
          <a:noFill/>
        </p:spPr>
        <p:txBody>
          <a:bodyPr wrap="none" rtlCol="0">
            <a:spAutoFit/>
          </a:bodyPr>
          <a:lstStyle/>
          <a:p>
            <a:r>
              <a:rPr lang="en-US" altLang="ko-KR" sz="1400" dirty="0"/>
              <a:t>3</a:t>
            </a:r>
            <a:endParaRPr lang="ko-KR" altLang="en-US" sz="1400" dirty="0"/>
          </a:p>
        </p:txBody>
      </p:sp>
      <p:sp>
        <p:nvSpPr>
          <p:cNvPr id="15" name="TextBox 14"/>
          <p:cNvSpPr txBox="1"/>
          <p:nvPr/>
        </p:nvSpPr>
        <p:spPr>
          <a:xfrm>
            <a:off x="360441" y="3462974"/>
            <a:ext cx="284052" cy="307777"/>
          </a:xfrm>
          <a:prstGeom prst="rect">
            <a:avLst/>
          </a:prstGeom>
          <a:noFill/>
        </p:spPr>
        <p:txBody>
          <a:bodyPr wrap="none" rtlCol="0">
            <a:spAutoFit/>
          </a:bodyPr>
          <a:lstStyle/>
          <a:p>
            <a:r>
              <a:rPr lang="en-US" altLang="ko-KR" sz="1400" dirty="0"/>
              <a:t>4</a:t>
            </a:r>
            <a:endParaRPr lang="ko-KR" altLang="en-US" sz="1400" dirty="0"/>
          </a:p>
        </p:txBody>
      </p:sp>
      <p:sp>
        <p:nvSpPr>
          <p:cNvPr id="16" name="TextBox 15"/>
          <p:cNvSpPr txBox="1"/>
          <p:nvPr/>
        </p:nvSpPr>
        <p:spPr>
          <a:xfrm>
            <a:off x="629682" y="3478363"/>
            <a:ext cx="851515" cy="276999"/>
          </a:xfrm>
          <a:prstGeom prst="rect">
            <a:avLst/>
          </a:prstGeom>
          <a:noFill/>
        </p:spPr>
        <p:txBody>
          <a:bodyPr wrap="none" rtlCol="0">
            <a:spAutoFit/>
          </a:bodyPr>
          <a:lstStyle/>
          <a:p>
            <a:pPr algn="ctr"/>
            <a:r>
              <a:rPr lang="en-US" altLang="ko-KR" sz="1200" b="1" dirty="0"/>
              <a:t>Speaking</a:t>
            </a:r>
            <a:endParaRPr lang="ko-KR" altLang="en-US" sz="1200" b="1" dirty="0"/>
          </a:p>
        </p:txBody>
      </p:sp>
      <p:cxnSp>
        <p:nvCxnSpPr>
          <p:cNvPr id="17" name="직선 연결선 22"/>
          <p:cNvCxnSpPr/>
          <p:nvPr/>
        </p:nvCxnSpPr>
        <p:spPr>
          <a:xfrm>
            <a:off x="317168" y="2399895"/>
            <a:ext cx="11497460" cy="0"/>
          </a:xfrm>
          <a:prstGeom prst="line">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8" name="직선 연결선 23"/>
          <p:cNvCxnSpPr/>
          <p:nvPr/>
        </p:nvCxnSpPr>
        <p:spPr>
          <a:xfrm>
            <a:off x="1431049" y="3622885"/>
            <a:ext cx="10383579" cy="0"/>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9" name="직선 연결선 25"/>
          <p:cNvCxnSpPr/>
          <p:nvPr/>
        </p:nvCxnSpPr>
        <p:spPr>
          <a:xfrm>
            <a:off x="1435037" y="2399895"/>
            <a:ext cx="0" cy="2452521"/>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0" name="TextBox 19"/>
          <p:cNvSpPr txBox="1"/>
          <p:nvPr/>
        </p:nvSpPr>
        <p:spPr>
          <a:xfrm>
            <a:off x="1447229" y="2884246"/>
            <a:ext cx="896839" cy="276999"/>
          </a:xfrm>
          <a:prstGeom prst="rect">
            <a:avLst/>
          </a:prstGeom>
          <a:noFill/>
        </p:spPr>
        <p:txBody>
          <a:bodyPr wrap="square" rtlCol="0">
            <a:spAutoFit/>
          </a:bodyPr>
          <a:lstStyle/>
          <a:p>
            <a:pPr algn="ctr"/>
            <a:r>
              <a:rPr lang="en-US" altLang="ko-KR" sz="1200" b="1" dirty="0"/>
              <a:t>Speaking</a:t>
            </a:r>
            <a:endParaRPr lang="ko-KR" altLang="en-US" sz="1200" dirty="0"/>
          </a:p>
        </p:txBody>
      </p:sp>
      <p:sp>
        <p:nvSpPr>
          <p:cNvPr id="21" name="TextBox 20"/>
          <p:cNvSpPr txBox="1"/>
          <p:nvPr/>
        </p:nvSpPr>
        <p:spPr>
          <a:xfrm>
            <a:off x="1389472" y="3983963"/>
            <a:ext cx="1012352" cy="461665"/>
          </a:xfrm>
          <a:prstGeom prst="rect">
            <a:avLst/>
          </a:prstGeom>
          <a:noFill/>
        </p:spPr>
        <p:txBody>
          <a:bodyPr wrap="square" rtlCol="0">
            <a:spAutoFit/>
          </a:bodyPr>
          <a:lstStyle/>
          <a:p>
            <a:pPr algn="ctr"/>
            <a:r>
              <a:rPr lang="en-US" altLang="ko-KR" sz="1200" b="1" strike="sngStrike" dirty="0">
                <a:solidFill>
                  <a:schemeClr val="accent1"/>
                </a:solidFill>
              </a:rPr>
              <a:t>Speaking</a:t>
            </a:r>
          </a:p>
          <a:p>
            <a:pPr algn="ctr"/>
            <a:r>
              <a:rPr lang="en-US" altLang="ko-KR" sz="1200" b="1" strike="sngStrike" dirty="0">
                <a:solidFill>
                  <a:schemeClr val="accent1"/>
                </a:solidFill>
              </a:rPr>
              <a:t>End</a:t>
            </a:r>
            <a:endParaRPr lang="en-US" altLang="ko-KR" sz="900" strike="sngStrike" dirty="0">
              <a:solidFill>
                <a:schemeClr val="accent1"/>
              </a:solidFill>
            </a:endParaRPr>
          </a:p>
        </p:txBody>
      </p:sp>
      <p:sp>
        <p:nvSpPr>
          <p:cNvPr id="22" name="TextBox 21"/>
          <p:cNvSpPr txBox="1"/>
          <p:nvPr/>
        </p:nvSpPr>
        <p:spPr>
          <a:xfrm>
            <a:off x="2344503" y="1316424"/>
            <a:ext cx="2581790" cy="520976"/>
          </a:xfrm>
          <a:prstGeom prst="rect">
            <a:avLst/>
          </a:prstGeom>
          <a:noFill/>
        </p:spPr>
        <p:txBody>
          <a:bodyPr wrap="square" rtlCol="0">
            <a:spAutoFit/>
          </a:bodyPr>
          <a:lstStyle>
            <a:defPPr>
              <a:defRPr lang="ko-KR"/>
            </a:defPPr>
            <a:lvl1pPr marL="92075" indent="-92075">
              <a:lnSpc>
                <a:spcPct val="120000"/>
              </a:lnSpc>
              <a:buFont typeface="Arial" panose="020B0604020202020204" pitchFamily="34" charset="0"/>
              <a:buChar char="•"/>
              <a:tabLst>
                <a:tab pos="92075" algn="l"/>
              </a:tabLst>
              <a:defRPr sz="800"/>
            </a:lvl1pPr>
          </a:lstStyle>
          <a:p>
            <a:r>
              <a:rPr lang="en-US" altLang="ko-KR" dirty="0"/>
              <a:t>The lighting is played continuously while analyzing and processing the input user's call.
Loop</a:t>
            </a:r>
          </a:p>
        </p:txBody>
      </p:sp>
      <p:sp>
        <p:nvSpPr>
          <p:cNvPr id="23" name="TextBox 22"/>
          <p:cNvSpPr txBox="1"/>
          <p:nvPr/>
        </p:nvSpPr>
        <p:spPr>
          <a:xfrm>
            <a:off x="2344503" y="2453096"/>
            <a:ext cx="2572491" cy="668709"/>
          </a:xfrm>
          <a:prstGeom prst="rect">
            <a:avLst/>
          </a:prstGeom>
          <a:noFill/>
        </p:spPr>
        <p:txBody>
          <a:bodyPr wrap="square" rtlCol="0">
            <a:spAutoFit/>
          </a:bodyPr>
          <a:lstStyle/>
          <a:p>
            <a:pPr marL="92075" indent="-92075">
              <a:lnSpc>
                <a:spcPct val="120000"/>
              </a:lnSpc>
              <a:buFont typeface="Arial" panose="020B0604020202020204" pitchFamily="34" charset="0"/>
              <a:buChar char="•"/>
              <a:tabLst>
                <a:tab pos="92075" algn="l"/>
              </a:tabLst>
            </a:pPr>
            <a:r>
              <a:rPr lang="en-US" altLang="ko-KR" sz="800" dirty="0"/>
              <a:t>The lighting plays continuously while responding to a user's request from the start of the response.
Loop</a:t>
            </a:r>
          </a:p>
        </p:txBody>
      </p:sp>
      <p:grpSp>
        <p:nvGrpSpPr>
          <p:cNvPr id="24" name="그룹 23"/>
          <p:cNvGrpSpPr/>
          <p:nvPr/>
        </p:nvGrpSpPr>
        <p:grpSpPr>
          <a:xfrm>
            <a:off x="4954819" y="2435390"/>
            <a:ext cx="1152000" cy="1152000"/>
            <a:chOff x="4954819" y="2513155"/>
            <a:chExt cx="1152000" cy="1152000"/>
          </a:xfrm>
        </p:grpSpPr>
        <p:sp>
          <p:nvSpPr>
            <p:cNvPr id="25" name="직사각형 24"/>
            <p:cNvSpPr/>
            <p:nvPr/>
          </p:nvSpPr>
          <p:spPr>
            <a:xfrm>
              <a:off x="4954819" y="2513155"/>
              <a:ext cx="1152000" cy="1152000"/>
            </a:xfrm>
            <a:prstGeom prst="rect">
              <a:avLst/>
            </a:prstGeom>
            <a:solidFill>
              <a:srgbClr val="009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26" name="TextBox 25"/>
            <p:cNvSpPr txBox="1"/>
            <p:nvPr/>
          </p:nvSpPr>
          <p:spPr>
            <a:xfrm>
              <a:off x="4954819" y="3295823"/>
              <a:ext cx="917239" cy="369332"/>
            </a:xfrm>
            <a:prstGeom prst="rect">
              <a:avLst/>
            </a:prstGeom>
            <a:noFill/>
          </p:spPr>
          <p:txBody>
            <a:bodyPr wrap="none" rtlCol="0">
              <a:spAutoFit/>
            </a:bodyPr>
            <a:lstStyle/>
            <a:p>
              <a:r>
                <a:rPr lang="en-US" altLang="ko-KR" sz="1000" b="1" dirty="0">
                  <a:solidFill>
                    <a:schemeClr val="bg1">
                      <a:lumMod val="95000"/>
                    </a:schemeClr>
                  </a:solidFill>
                </a:rPr>
                <a:t>Blue</a:t>
              </a:r>
              <a:r>
                <a:rPr lang="en-US" altLang="ko-KR" sz="1000" dirty="0">
                  <a:solidFill>
                    <a:schemeClr val="bg1">
                      <a:lumMod val="95000"/>
                    </a:schemeClr>
                  </a:solidFill>
                </a:rPr>
                <a:t> </a:t>
              </a:r>
            </a:p>
            <a:p>
              <a:r>
                <a:rPr lang="en-US" altLang="ko-KR" sz="800" dirty="0">
                  <a:solidFill>
                    <a:schemeClr val="bg1">
                      <a:lumMod val="95000"/>
                    </a:schemeClr>
                  </a:solidFill>
                </a:rPr>
                <a:t>RGB (0,158,255)</a:t>
              </a:r>
              <a:endParaRPr lang="ko-KR" altLang="en-US" sz="800" dirty="0">
                <a:solidFill>
                  <a:schemeClr val="bg1">
                    <a:lumMod val="95000"/>
                  </a:schemeClr>
                </a:solidFill>
              </a:endParaRPr>
            </a:p>
          </p:txBody>
        </p:sp>
      </p:grpSp>
      <p:grpSp>
        <p:nvGrpSpPr>
          <p:cNvPr id="27" name="그룹 26"/>
          <p:cNvGrpSpPr/>
          <p:nvPr/>
        </p:nvGrpSpPr>
        <p:grpSpPr>
          <a:xfrm>
            <a:off x="656005" y="873125"/>
            <a:ext cx="10143612" cy="3979291"/>
            <a:chOff x="656005" y="873125"/>
            <a:chExt cx="10143612" cy="5559657"/>
          </a:xfrm>
        </p:grpSpPr>
        <p:cxnSp>
          <p:nvCxnSpPr>
            <p:cNvPr id="28" name="직선 연결선 12"/>
            <p:cNvCxnSpPr/>
            <p:nvPr/>
          </p:nvCxnSpPr>
          <p:spPr>
            <a:xfrm>
              <a:off x="2344068"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9" name="직선 연결선 13"/>
            <p:cNvCxnSpPr/>
            <p:nvPr/>
          </p:nvCxnSpPr>
          <p:spPr>
            <a:xfrm>
              <a:off x="4926293"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0" name="직선 연결선 14"/>
            <p:cNvCxnSpPr/>
            <p:nvPr/>
          </p:nvCxnSpPr>
          <p:spPr>
            <a:xfrm>
              <a:off x="6140871"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1" name="직선 연결선 15"/>
            <p:cNvCxnSpPr/>
            <p:nvPr/>
          </p:nvCxnSpPr>
          <p:spPr>
            <a:xfrm>
              <a:off x="7355449"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2" name="직선 연결선 16"/>
            <p:cNvCxnSpPr/>
            <p:nvPr/>
          </p:nvCxnSpPr>
          <p:spPr>
            <a:xfrm>
              <a:off x="656005"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3" name="직선 연결선 67"/>
            <p:cNvCxnSpPr/>
            <p:nvPr/>
          </p:nvCxnSpPr>
          <p:spPr>
            <a:xfrm>
              <a:off x="8570027"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4" name="직선 연결선 68"/>
            <p:cNvCxnSpPr/>
            <p:nvPr/>
          </p:nvCxnSpPr>
          <p:spPr>
            <a:xfrm>
              <a:off x="9784605"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35" name="직선 연결선 69"/>
            <p:cNvCxnSpPr/>
            <p:nvPr/>
          </p:nvCxnSpPr>
          <p:spPr>
            <a:xfrm>
              <a:off x="10799617"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36" name="TextBox 35"/>
          <p:cNvSpPr txBox="1"/>
          <p:nvPr/>
        </p:nvSpPr>
        <p:spPr>
          <a:xfrm>
            <a:off x="7337420" y="913070"/>
            <a:ext cx="1258678" cy="246221"/>
          </a:xfrm>
          <a:prstGeom prst="rect">
            <a:avLst/>
          </a:prstGeom>
          <a:noFill/>
        </p:spPr>
        <p:txBody>
          <a:bodyPr wrap="none" rtlCol="0">
            <a:spAutoFit/>
          </a:bodyPr>
          <a:lstStyle/>
          <a:p>
            <a:pPr algn="ctr"/>
            <a:r>
              <a:rPr lang="en-US" altLang="ko-KR" sz="1000" dirty="0"/>
              <a:t>Animation </a:t>
            </a:r>
            <a:r>
              <a:rPr lang="en-US" altLang="ko-KR" sz="900" dirty="0"/>
              <a:t>(Radial)</a:t>
            </a:r>
            <a:endParaRPr lang="ko-KR" altLang="en-US" sz="900" dirty="0"/>
          </a:p>
        </p:txBody>
      </p:sp>
      <p:sp>
        <p:nvSpPr>
          <p:cNvPr id="37" name="TextBox 36"/>
          <p:cNvSpPr txBox="1"/>
          <p:nvPr/>
        </p:nvSpPr>
        <p:spPr>
          <a:xfrm>
            <a:off x="8551738" y="913070"/>
            <a:ext cx="1257075" cy="246221"/>
          </a:xfrm>
          <a:prstGeom prst="rect">
            <a:avLst/>
          </a:prstGeom>
          <a:noFill/>
        </p:spPr>
        <p:txBody>
          <a:bodyPr wrap="none" rtlCol="0">
            <a:spAutoFit/>
          </a:bodyPr>
          <a:lstStyle/>
          <a:p>
            <a:pPr algn="ctr"/>
            <a:r>
              <a:rPr lang="en-US" altLang="ko-KR" sz="1000" dirty="0"/>
              <a:t>Animation </a:t>
            </a:r>
            <a:r>
              <a:rPr lang="en-US" altLang="ko-KR" sz="900" dirty="0"/>
              <a:t>(Single)</a:t>
            </a:r>
            <a:endParaRPr lang="ko-KR" altLang="en-US" sz="900" dirty="0"/>
          </a:p>
        </p:txBody>
      </p:sp>
      <p:sp>
        <p:nvSpPr>
          <p:cNvPr id="38" name="TextBox 37"/>
          <p:cNvSpPr txBox="1"/>
          <p:nvPr/>
        </p:nvSpPr>
        <p:spPr>
          <a:xfrm>
            <a:off x="10028768" y="913070"/>
            <a:ext cx="554960" cy="246221"/>
          </a:xfrm>
          <a:prstGeom prst="rect">
            <a:avLst/>
          </a:prstGeom>
          <a:noFill/>
        </p:spPr>
        <p:txBody>
          <a:bodyPr wrap="none" rtlCol="0">
            <a:spAutoFit/>
          </a:bodyPr>
          <a:lstStyle/>
          <a:p>
            <a:pPr algn="ctr"/>
            <a:r>
              <a:rPr lang="en-US" altLang="ko-KR" sz="1000" dirty="0"/>
              <a:t>Sound</a:t>
            </a:r>
            <a:endParaRPr lang="ko-KR" altLang="en-US" sz="1000" dirty="0"/>
          </a:p>
        </p:txBody>
      </p:sp>
      <p:sp>
        <p:nvSpPr>
          <p:cNvPr id="39" name="TextBox 38"/>
          <p:cNvSpPr txBox="1"/>
          <p:nvPr/>
        </p:nvSpPr>
        <p:spPr>
          <a:xfrm>
            <a:off x="11115092" y="913070"/>
            <a:ext cx="391454" cy="246221"/>
          </a:xfrm>
          <a:prstGeom prst="rect">
            <a:avLst/>
          </a:prstGeom>
          <a:noFill/>
        </p:spPr>
        <p:txBody>
          <a:bodyPr wrap="none" rtlCol="0">
            <a:spAutoFit/>
          </a:bodyPr>
          <a:lstStyle/>
          <a:p>
            <a:pPr algn="ctr"/>
            <a:r>
              <a:rPr lang="en-US" altLang="ko-KR" sz="1000" dirty="0"/>
              <a:t>TTS</a:t>
            </a:r>
            <a:endParaRPr lang="ko-KR" altLang="en-US" sz="1000" dirty="0"/>
          </a:p>
        </p:txBody>
      </p:sp>
      <p:sp>
        <p:nvSpPr>
          <p:cNvPr id="40" name="TextBox 39"/>
          <p:cNvSpPr txBox="1"/>
          <p:nvPr/>
        </p:nvSpPr>
        <p:spPr>
          <a:xfrm>
            <a:off x="10115184" y="1678350"/>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41" name="TextBox 40"/>
          <p:cNvSpPr txBox="1"/>
          <p:nvPr/>
        </p:nvSpPr>
        <p:spPr>
          <a:xfrm>
            <a:off x="11112710" y="1678350"/>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42" name="TextBox 41"/>
          <p:cNvSpPr txBox="1"/>
          <p:nvPr/>
        </p:nvSpPr>
        <p:spPr>
          <a:xfrm>
            <a:off x="2344503" y="3694649"/>
            <a:ext cx="2581790" cy="535531"/>
          </a:xfrm>
          <a:prstGeom prst="rect">
            <a:avLst/>
          </a:prstGeom>
          <a:noFill/>
        </p:spPr>
        <p:txBody>
          <a:bodyPr wrap="square" rtlCol="0">
            <a:spAutoFit/>
          </a:bodyPr>
          <a:lstStyle/>
          <a:p>
            <a:pPr marL="92075" indent="-92075">
              <a:lnSpc>
                <a:spcPct val="120000"/>
              </a:lnSpc>
              <a:buFont typeface="Arial" panose="020B0604020202020204" pitchFamily="34" charset="0"/>
              <a:buChar char="•"/>
              <a:tabLst>
                <a:tab pos="92075" algn="l"/>
              </a:tabLst>
            </a:pPr>
            <a:r>
              <a:rPr lang="ko-KR" altLang="en-US" sz="800" strike="sngStrike" dirty="0">
                <a:solidFill>
                  <a:schemeClr val="accent5"/>
                </a:solidFill>
              </a:rPr>
              <a:t>사용자의 요청에 대해 응답을 완료한 후 </a:t>
            </a:r>
            <a:r>
              <a:rPr lang="en-US" altLang="ko-KR" sz="800" strike="sngStrike" dirty="0">
                <a:solidFill>
                  <a:schemeClr val="accent5"/>
                </a:solidFill>
              </a:rPr>
              <a:t>Idle</a:t>
            </a:r>
            <a:r>
              <a:rPr lang="ko-KR" altLang="en-US" sz="800" strike="sngStrike" dirty="0">
                <a:solidFill>
                  <a:schemeClr val="accent5"/>
                </a:solidFill>
              </a:rPr>
              <a:t>상태로 복귀하면 해당 </a:t>
            </a:r>
            <a:r>
              <a:rPr lang="ko-KR" altLang="en-US" sz="800" strike="sngStrike" dirty="0" err="1">
                <a:solidFill>
                  <a:schemeClr val="accent5"/>
                </a:solidFill>
              </a:rPr>
              <a:t>라이팅이</a:t>
            </a:r>
            <a:r>
              <a:rPr lang="ko-KR" altLang="en-US" sz="800" strike="sngStrike" dirty="0">
                <a:solidFill>
                  <a:schemeClr val="accent5"/>
                </a:solidFill>
              </a:rPr>
              <a:t> 재생됩니다</a:t>
            </a:r>
            <a:endParaRPr lang="en-US" altLang="ko-KR" sz="800" strike="sngStrike" dirty="0">
              <a:solidFill>
                <a:schemeClr val="accent5"/>
              </a:solidFill>
            </a:endParaRPr>
          </a:p>
          <a:p>
            <a:pPr marL="92075" indent="-92075">
              <a:lnSpc>
                <a:spcPct val="120000"/>
              </a:lnSpc>
              <a:buFont typeface="Arial" panose="020B0604020202020204" pitchFamily="34" charset="0"/>
              <a:buChar char="•"/>
              <a:tabLst>
                <a:tab pos="92075" algn="l"/>
              </a:tabLst>
            </a:pPr>
            <a:r>
              <a:rPr lang="en-US" altLang="ko-KR" sz="800" strike="sngStrike" dirty="0">
                <a:solidFill>
                  <a:schemeClr val="accent5"/>
                </a:solidFill>
              </a:rPr>
              <a:t>1</a:t>
            </a:r>
            <a:r>
              <a:rPr lang="ko-KR" altLang="en-US" sz="800" strike="sngStrike" dirty="0">
                <a:solidFill>
                  <a:schemeClr val="accent5"/>
                </a:solidFill>
              </a:rPr>
              <a:t>회 재생</a:t>
            </a:r>
            <a:endParaRPr lang="en-US" altLang="ko-KR" sz="800" strike="sngStrike" dirty="0">
              <a:solidFill>
                <a:schemeClr val="accent5"/>
              </a:solidFill>
            </a:endParaRPr>
          </a:p>
        </p:txBody>
      </p:sp>
      <p:grpSp>
        <p:nvGrpSpPr>
          <p:cNvPr id="43" name="그룹 42"/>
          <p:cNvGrpSpPr/>
          <p:nvPr/>
        </p:nvGrpSpPr>
        <p:grpSpPr>
          <a:xfrm>
            <a:off x="4954819" y="3658380"/>
            <a:ext cx="1152000" cy="1152000"/>
            <a:chOff x="4954819" y="2513155"/>
            <a:chExt cx="1152000" cy="1152000"/>
          </a:xfrm>
        </p:grpSpPr>
        <p:sp>
          <p:nvSpPr>
            <p:cNvPr id="44" name="직사각형 43"/>
            <p:cNvSpPr/>
            <p:nvPr/>
          </p:nvSpPr>
          <p:spPr>
            <a:xfrm>
              <a:off x="4954819" y="2513155"/>
              <a:ext cx="1152000" cy="1152000"/>
            </a:xfrm>
            <a:prstGeom prst="rect">
              <a:avLst/>
            </a:prstGeom>
            <a:solidFill>
              <a:srgbClr val="009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45" name="TextBox 44"/>
            <p:cNvSpPr txBox="1"/>
            <p:nvPr/>
          </p:nvSpPr>
          <p:spPr>
            <a:xfrm>
              <a:off x="4954819" y="3295823"/>
              <a:ext cx="917239" cy="369332"/>
            </a:xfrm>
            <a:prstGeom prst="rect">
              <a:avLst/>
            </a:prstGeom>
            <a:noFill/>
          </p:spPr>
          <p:txBody>
            <a:bodyPr wrap="none" rtlCol="0">
              <a:spAutoFit/>
            </a:bodyPr>
            <a:lstStyle/>
            <a:p>
              <a:r>
                <a:rPr lang="en-US" altLang="ko-KR" sz="1000" b="1" dirty="0">
                  <a:solidFill>
                    <a:schemeClr val="bg1">
                      <a:lumMod val="95000"/>
                    </a:schemeClr>
                  </a:solidFill>
                </a:rPr>
                <a:t>Blue</a:t>
              </a:r>
              <a:r>
                <a:rPr lang="en-US" altLang="ko-KR" sz="1000" dirty="0">
                  <a:solidFill>
                    <a:schemeClr val="bg1">
                      <a:lumMod val="95000"/>
                    </a:schemeClr>
                  </a:solidFill>
                </a:rPr>
                <a:t> </a:t>
              </a:r>
            </a:p>
            <a:p>
              <a:r>
                <a:rPr lang="en-US" altLang="ko-KR" sz="800" dirty="0">
                  <a:solidFill>
                    <a:schemeClr val="bg1">
                      <a:lumMod val="95000"/>
                    </a:schemeClr>
                  </a:solidFill>
                </a:rPr>
                <a:t>RGB (0,158,255)</a:t>
              </a:r>
              <a:endParaRPr lang="ko-KR" altLang="en-US" sz="800" dirty="0">
                <a:solidFill>
                  <a:schemeClr val="bg1">
                    <a:lumMod val="95000"/>
                  </a:schemeClr>
                </a:solidFill>
              </a:endParaRPr>
            </a:p>
          </p:txBody>
        </p:sp>
      </p:grpSp>
      <p:sp>
        <p:nvSpPr>
          <p:cNvPr id="46" name="TextBox 45"/>
          <p:cNvSpPr txBox="1"/>
          <p:nvPr/>
        </p:nvSpPr>
        <p:spPr>
          <a:xfrm>
            <a:off x="11112710" y="4122895"/>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47" name="TextBox 46"/>
          <p:cNvSpPr txBox="1"/>
          <p:nvPr/>
        </p:nvSpPr>
        <p:spPr>
          <a:xfrm>
            <a:off x="10082759" y="4122895"/>
            <a:ext cx="418704" cy="246221"/>
          </a:xfrm>
          <a:prstGeom prst="rect">
            <a:avLst/>
          </a:prstGeom>
          <a:noFill/>
        </p:spPr>
        <p:txBody>
          <a:bodyPr wrap="none" rtlCol="0">
            <a:spAutoFit/>
          </a:bodyPr>
          <a:lstStyle/>
          <a:p>
            <a:r>
              <a:rPr lang="en-US" altLang="ko-KR" sz="1000" dirty="0"/>
              <a:t>N/A</a:t>
            </a:r>
            <a:endParaRPr lang="ko-KR" altLang="en-US" sz="1000" dirty="0"/>
          </a:p>
        </p:txBody>
      </p:sp>
      <p:grpSp>
        <p:nvGrpSpPr>
          <p:cNvPr id="48" name="그룹 47"/>
          <p:cNvGrpSpPr/>
          <p:nvPr/>
        </p:nvGrpSpPr>
        <p:grpSpPr>
          <a:xfrm>
            <a:off x="4954819" y="1215972"/>
            <a:ext cx="1152000" cy="1152000"/>
            <a:chOff x="4954819" y="2513155"/>
            <a:chExt cx="1152000" cy="1152000"/>
          </a:xfrm>
        </p:grpSpPr>
        <p:sp>
          <p:nvSpPr>
            <p:cNvPr id="49" name="직사각형 48"/>
            <p:cNvSpPr/>
            <p:nvPr/>
          </p:nvSpPr>
          <p:spPr>
            <a:xfrm>
              <a:off x="4954819" y="2513155"/>
              <a:ext cx="1152000" cy="1152000"/>
            </a:xfrm>
            <a:prstGeom prst="rect">
              <a:avLst/>
            </a:prstGeom>
            <a:solidFill>
              <a:srgbClr val="009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50" name="TextBox 49"/>
            <p:cNvSpPr txBox="1"/>
            <p:nvPr/>
          </p:nvSpPr>
          <p:spPr>
            <a:xfrm>
              <a:off x="4954819" y="3295823"/>
              <a:ext cx="917239" cy="369332"/>
            </a:xfrm>
            <a:prstGeom prst="rect">
              <a:avLst/>
            </a:prstGeom>
            <a:noFill/>
          </p:spPr>
          <p:txBody>
            <a:bodyPr wrap="none" rtlCol="0">
              <a:spAutoFit/>
            </a:bodyPr>
            <a:lstStyle/>
            <a:p>
              <a:r>
                <a:rPr lang="en-US" altLang="ko-KR" sz="1000" b="1" dirty="0">
                  <a:solidFill>
                    <a:schemeClr val="bg1">
                      <a:lumMod val="95000"/>
                    </a:schemeClr>
                  </a:solidFill>
                </a:rPr>
                <a:t>Blue</a:t>
              </a:r>
              <a:r>
                <a:rPr lang="en-US" altLang="ko-KR" sz="1000" dirty="0">
                  <a:solidFill>
                    <a:schemeClr val="bg1">
                      <a:lumMod val="95000"/>
                    </a:schemeClr>
                  </a:solidFill>
                </a:rPr>
                <a:t> </a:t>
              </a:r>
            </a:p>
            <a:p>
              <a:r>
                <a:rPr lang="en-US" altLang="ko-KR" sz="800" dirty="0">
                  <a:solidFill>
                    <a:schemeClr val="bg1">
                      <a:lumMod val="95000"/>
                    </a:schemeClr>
                  </a:solidFill>
                </a:rPr>
                <a:t>RGB (0,158,255)</a:t>
              </a:r>
              <a:endParaRPr lang="ko-KR" altLang="en-US" sz="800" dirty="0">
                <a:solidFill>
                  <a:schemeClr val="bg1">
                    <a:lumMod val="95000"/>
                  </a:schemeClr>
                </a:solidFill>
              </a:endParaRPr>
            </a:p>
          </p:txBody>
        </p:sp>
      </p:grpSp>
      <p:sp>
        <p:nvSpPr>
          <p:cNvPr id="51" name="타원 50"/>
          <p:cNvSpPr/>
          <p:nvPr/>
        </p:nvSpPr>
        <p:spPr>
          <a:xfrm>
            <a:off x="11234492" y="2948901"/>
            <a:ext cx="175139" cy="17513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2" name="TextBox 51"/>
          <p:cNvSpPr txBox="1"/>
          <p:nvPr/>
        </p:nvSpPr>
        <p:spPr>
          <a:xfrm>
            <a:off x="10115184" y="2908928"/>
            <a:ext cx="418704" cy="246221"/>
          </a:xfrm>
          <a:prstGeom prst="rect">
            <a:avLst/>
          </a:prstGeom>
          <a:noFill/>
        </p:spPr>
        <p:txBody>
          <a:bodyPr wrap="none" rtlCol="0">
            <a:spAutoFit/>
          </a:bodyPr>
          <a:lstStyle/>
          <a:p>
            <a:r>
              <a:rPr lang="en-US" altLang="ko-KR" sz="1000" dirty="0"/>
              <a:t>N/A</a:t>
            </a:r>
            <a:endParaRPr lang="ko-KR" altLang="en-US" sz="1000" dirty="0"/>
          </a:p>
        </p:txBody>
      </p:sp>
      <p:pic>
        <p:nvPicPr>
          <p:cNvPr id="53" name="에이전트_리스닝_엔드">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20"/>
          <a:stretch>
            <a:fillRect/>
          </a:stretch>
        </p:blipFill>
        <p:spPr>
          <a:xfrm>
            <a:off x="8604402" y="3658380"/>
            <a:ext cx="1152000" cy="1152000"/>
          </a:xfrm>
          <a:prstGeom prst="rect">
            <a:avLst/>
          </a:prstGeom>
        </p:spPr>
      </p:pic>
      <p:pic>
        <p:nvPicPr>
          <p:cNvPr id="54" name="에이전트_프로세싱">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21"/>
          <a:stretch>
            <a:fillRect/>
          </a:stretch>
        </p:blipFill>
        <p:spPr>
          <a:xfrm>
            <a:off x="8604402" y="1221486"/>
            <a:ext cx="1152000" cy="1152000"/>
          </a:xfrm>
          <a:prstGeom prst="rect">
            <a:avLst/>
          </a:prstGeom>
        </p:spPr>
      </p:pic>
      <p:pic>
        <p:nvPicPr>
          <p:cNvPr id="55" name="에이전트_스피킹_장표용">
            <a:hlinkClick r:id="" action="ppaction://media"/>
          </p:cNvPr>
          <p:cNvPicPr>
            <a:picLocks noChangeAspect="1"/>
          </p:cNvPicPr>
          <p:nvPr>
            <a:videoFile r:link="rId6"/>
            <p:extLst>
              <p:ext uri="{DAA4B4D4-6D71-4841-9C94-3DE7FCFB9230}">
                <p14:media xmlns:p14="http://schemas.microsoft.com/office/powerpoint/2010/main" r:embed="rId5"/>
              </p:ext>
            </p:extLst>
          </p:nvPr>
        </p:nvPicPr>
        <p:blipFill>
          <a:blip r:embed="rId21"/>
          <a:stretch>
            <a:fillRect/>
          </a:stretch>
        </p:blipFill>
        <p:spPr>
          <a:xfrm>
            <a:off x="8604402" y="2440904"/>
            <a:ext cx="1152000" cy="1152000"/>
          </a:xfrm>
          <a:prstGeom prst="rect">
            <a:avLst/>
          </a:prstGeom>
        </p:spPr>
      </p:pic>
      <p:pic>
        <p:nvPicPr>
          <p:cNvPr id="56" name="에이전트_프로세싱">
            <a:hlinkClick r:id="" action="ppaction://media"/>
          </p:cNvPr>
          <p:cNvPicPr>
            <a:picLocks noChangeAspect="1"/>
          </p:cNvPicPr>
          <p:nvPr>
            <a:videoFile r:link="rId8"/>
            <p:extLst>
              <p:ext uri="{DAA4B4D4-6D71-4841-9C94-3DE7FCFB9230}">
                <p14:media xmlns:p14="http://schemas.microsoft.com/office/powerpoint/2010/main" r:embed="rId7"/>
              </p:ext>
            </p:extLst>
          </p:nvPr>
        </p:nvPicPr>
        <p:blipFill>
          <a:blip r:embed="rId22"/>
          <a:stretch>
            <a:fillRect/>
          </a:stretch>
        </p:blipFill>
        <p:spPr>
          <a:xfrm>
            <a:off x="6175248" y="1221486"/>
            <a:ext cx="1152000" cy="1152000"/>
          </a:xfrm>
          <a:prstGeom prst="rect">
            <a:avLst/>
          </a:prstGeom>
        </p:spPr>
      </p:pic>
      <p:pic>
        <p:nvPicPr>
          <p:cNvPr id="57" name="에이전트_스피킹">
            <a:hlinkClick r:id="" action="ppaction://media"/>
          </p:cNvPr>
          <p:cNvPicPr>
            <a:picLocks noChangeAspect="1"/>
          </p:cNvPicPr>
          <p:nvPr>
            <a:videoFile r:link="rId10"/>
            <p:extLst>
              <p:ext uri="{DAA4B4D4-6D71-4841-9C94-3DE7FCFB9230}">
                <p14:media xmlns:p14="http://schemas.microsoft.com/office/powerpoint/2010/main" r:embed="rId9"/>
              </p:ext>
            </p:extLst>
          </p:nvPr>
        </p:nvPicPr>
        <p:blipFill>
          <a:blip r:embed="rId21"/>
          <a:stretch>
            <a:fillRect/>
          </a:stretch>
        </p:blipFill>
        <p:spPr>
          <a:xfrm>
            <a:off x="6175248" y="2440904"/>
            <a:ext cx="1152000" cy="1152000"/>
          </a:xfrm>
          <a:prstGeom prst="rect">
            <a:avLst/>
          </a:prstGeom>
          <a:solidFill>
            <a:schemeClr val="accent4"/>
          </a:solidFill>
        </p:spPr>
      </p:pic>
      <p:pic>
        <p:nvPicPr>
          <p:cNvPr id="58" name="에이전트_스피킹_엔드">
            <a:hlinkClick r:id="" action="ppaction://media"/>
          </p:cNvPr>
          <p:cNvPicPr>
            <a:picLocks noChangeAspect="1"/>
          </p:cNvPicPr>
          <p:nvPr>
            <a:videoFile r:link="rId12"/>
            <p:extLst>
              <p:ext uri="{DAA4B4D4-6D71-4841-9C94-3DE7FCFB9230}">
                <p14:media xmlns:p14="http://schemas.microsoft.com/office/powerpoint/2010/main" r:embed="rId11"/>
              </p:ext>
            </p:extLst>
          </p:nvPr>
        </p:nvPicPr>
        <p:blipFill>
          <a:blip r:embed="rId23"/>
          <a:stretch>
            <a:fillRect/>
          </a:stretch>
        </p:blipFill>
        <p:spPr>
          <a:xfrm>
            <a:off x="6175248" y="3658380"/>
            <a:ext cx="1152000" cy="1152000"/>
          </a:xfrm>
          <a:prstGeom prst="rect">
            <a:avLst/>
          </a:prstGeom>
        </p:spPr>
      </p:pic>
      <p:pic>
        <p:nvPicPr>
          <p:cNvPr id="59" name="에이전트_프로세싱">
            <a:hlinkClick r:id="" action="ppaction://media"/>
          </p:cNvPr>
          <p:cNvPicPr>
            <a:picLocks noChangeAspect="1"/>
          </p:cNvPicPr>
          <p:nvPr>
            <a:videoFile r:link="rId14"/>
            <p:extLst>
              <p:ext uri="{DAA4B4D4-6D71-4841-9C94-3DE7FCFB9230}">
                <p14:media xmlns:p14="http://schemas.microsoft.com/office/powerpoint/2010/main" r:embed="rId13"/>
              </p:ext>
            </p:extLst>
          </p:nvPr>
        </p:nvPicPr>
        <p:blipFill>
          <a:blip r:embed="rId24"/>
          <a:stretch>
            <a:fillRect/>
          </a:stretch>
        </p:blipFill>
        <p:spPr>
          <a:xfrm>
            <a:off x="7389825" y="1221486"/>
            <a:ext cx="1152000" cy="1152000"/>
          </a:xfrm>
          <a:prstGeom prst="rect">
            <a:avLst/>
          </a:prstGeom>
        </p:spPr>
      </p:pic>
      <p:pic>
        <p:nvPicPr>
          <p:cNvPr id="60" name="에이전트_스피킹">
            <a:hlinkClick r:id="" action="ppaction://media"/>
          </p:cNvPr>
          <p:cNvPicPr>
            <a:picLocks noChangeAspect="1"/>
          </p:cNvPicPr>
          <p:nvPr>
            <a:videoFile r:link="rId16"/>
            <p:extLst>
              <p:ext uri="{DAA4B4D4-6D71-4841-9C94-3DE7FCFB9230}">
                <p14:media xmlns:p14="http://schemas.microsoft.com/office/powerpoint/2010/main" r:embed="rId15"/>
              </p:ext>
            </p:extLst>
          </p:nvPr>
        </p:nvPicPr>
        <p:blipFill>
          <a:blip r:embed="rId21"/>
          <a:stretch>
            <a:fillRect/>
          </a:stretch>
        </p:blipFill>
        <p:spPr>
          <a:xfrm>
            <a:off x="7389825" y="2444475"/>
            <a:ext cx="1152000" cy="1152000"/>
          </a:xfrm>
          <a:prstGeom prst="rect">
            <a:avLst/>
          </a:prstGeom>
          <a:solidFill>
            <a:schemeClr val="accent4"/>
          </a:solidFill>
        </p:spPr>
      </p:pic>
      <p:pic>
        <p:nvPicPr>
          <p:cNvPr id="61" name="에이전트_스피킹_엔드">
            <a:hlinkClick r:id="" action="ppaction://media"/>
          </p:cNvPr>
          <p:cNvPicPr>
            <a:picLocks noChangeAspect="1"/>
          </p:cNvPicPr>
          <p:nvPr>
            <a:videoFile r:link="rId18"/>
            <p:extLst>
              <p:ext uri="{DAA4B4D4-6D71-4841-9C94-3DE7FCFB9230}">
                <p14:media xmlns:p14="http://schemas.microsoft.com/office/powerpoint/2010/main" r:embed="rId17"/>
              </p:ext>
            </p:extLst>
          </p:nvPr>
        </p:nvPicPr>
        <p:blipFill>
          <a:blip r:embed="rId25"/>
          <a:stretch>
            <a:fillRect/>
          </a:stretch>
        </p:blipFill>
        <p:spPr>
          <a:xfrm>
            <a:off x="7389825" y="3658380"/>
            <a:ext cx="1152000" cy="1152000"/>
          </a:xfrm>
          <a:prstGeom prst="rect">
            <a:avLst/>
          </a:prstGeom>
        </p:spPr>
      </p:pic>
      <p:sp>
        <p:nvSpPr>
          <p:cNvPr id="62" name="TextBox 61"/>
          <p:cNvSpPr txBox="1"/>
          <p:nvPr/>
        </p:nvSpPr>
        <p:spPr>
          <a:xfrm>
            <a:off x="6711949" y="4886394"/>
            <a:ext cx="5102679" cy="215444"/>
          </a:xfrm>
          <a:prstGeom prst="rect">
            <a:avLst/>
          </a:prstGeom>
          <a:noFill/>
        </p:spPr>
        <p:txBody>
          <a:bodyPr wrap="none" rtlCol="0">
            <a:spAutoFit/>
          </a:bodyPr>
          <a:lstStyle>
            <a:defPPr>
              <a:defRPr lang="ko-KR"/>
            </a:defPPr>
            <a:lvl1pPr algn="r">
              <a:defRPr sz="800" b="1">
                <a:solidFill>
                  <a:srgbClr val="FF0000"/>
                </a:solidFill>
              </a:defRPr>
            </a:lvl1pPr>
          </a:lstStyle>
          <a:p>
            <a:r>
              <a:rPr lang="en-US" altLang="ko-KR" b="0" dirty="0">
                <a:latin typeface="+mn-ea"/>
              </a:rPr>
              <a:t>※ </a:t>
            </a:r>
            <a:r>
              <a:rPr lang="ko-KR" altLang="en-US" b="0" dirty="0">
                <a:latin typeface="+mn-ea"/>
              </a:rPr>
              <a:t>문서에 표기된 </a:t>
            </a:r>
            <a:r>
              <a:rPr lang="en-US" altLang="ko-KR" b="0" dirty="0">
                <a:latin typeface="+mn-ea"/>
              </a:rPr>
              <a:t>RGB</a:t>
            </a:r>
            <a:r>
              <a:rPr lang="ko-KR" altLang="en-US" b="0" dirty="0">
                <a:latin typeface="+mn-ea"/>
              </a:rPr>
              <a:t>색상 값은 참고 용이며</a:t>
            </a:r>
            <a:r>
              <a:rPr lang="en-US" altLang="ko-KR" b="0" dirty="0">
                <a:latin typeface="+mn-ea"/>
              </a:rPr>
              <a:t>, </a:t>
            </a:r>
            <a:r>
              <a:rPr lang="ko-KR" altLang="en-US" b="0" dirty="0">
                <a:latin typeface="+mn-ea"/>
              </a:rPr>
              <a:t>실제 </a:t>
            </a:r>
            <a:r>
              <a:rPr lang="ko-KR" altLang="en-US" b="0" dirty="0" err="1">
                <a:latin typeface="+mn-ea"/>
              </a:rPr>
              <a:t>라이팅</a:t>
            </a:r>
            <a:r>
              <a:rPr lang="ko-KR" altLang="en-US" b="0" dirty="0">
                <a:latin typeface="+mn-ea"/>
              </a:rPr>
              <a:t> 구현 시 문서와 유사한 </a:t>
            </a:r>
            <a:r>
              <a:rPr lang="en-US" altLang="ko-KR" b="0" dirty="0">
                <a:latin typeface="+mn-ea"/>
              </a:rPr>
              <a:t>Color </a:t>
            </a:r>
            <a:r>
              <a:rPr lang="ko-KR" altLang="en-US" b="0" dirty="0">
                <a:latin typeface="+mn-ea"/>
              </a:rPr>
              <a:t>구현이 필요합니다</a:t>
            </a:r>
          </a:p>
        </p:txBody>
      </p:sp>
      <p:sp>
        <p:nvSpPr>
          <p:cNvPr id="63" name="모서리가 둥근 직사각형 62"/>
          <p:cNvSpPr/>
          <p:nvPr/>
        </p:nvSpPr>
        <p:spPr>
          <a:xfrm>
            <a:off x="8801182" y="651767"/>
            <a:ext cx="783084" cy="189231"/>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800" dirty="0">
                <a:solidFill>
                  <a:schemeClr val="tx1">
                    <a:lumMod val="65000"/>
                    <a:lumOff val="35000"/>
                  </a:schemeClr>
                </a:solidFill>
              </a:rPr>
              <a:t>albert AI</a:t>
            </a:r>
            <a:endParaRPr lang="ko-KR" altLang="en-US" sz="800" dirty="0">
              <a:solidFill>
                <a:schemeClr val="tx1">
                  <a:lumMod val="65000"/>
                  <a:lumOff val="35000"/>
                </a:schemeClr>
              </a:solidFill>
            </a:endParaRPr>
          </a:p>
        </p:txBody>
      </p:sp>
      <p:graphicFrame>
        <p:nvGraphicFramePr>
          <p:cNvPr id="64" name="표 63">
            <a:extLst>
              <a:ext uri="{FF2B5EF4-FFF2-40B4-BE49-F238E27FC236}">
                <a16:creationId xmlns:a16="http://schemas.microsoft.com/office/drawing/2014/main" id="{C89AE0D0-B9B2-904C-8BC8-40982CB3AE98}"/>
              </a:ext>
            </a:extLst>
          </p:cNvPr>
          <p:cNvGraphicFramePr>
            <a:graphicFrameLocks noGrp="1"/>
          </p:cNvGraphicFramePr>
          <p:nvPr>
            <p:extLst>
              <p:ext uri="{D42A27DB-BD31-4B8C-83A1-F6EECF244321}">
                <p14:modId xmlns:p14="http://schemas.microsoft.com/office/powerpoint/2010/main" val="2339695948"/>
              </p:ext>
            </p:extLst>
          </p:nvPr>
        </p:nvGraphicFramePr>
        <p:xfrm>
          <a:off x="9867207" y="0"/>
          <a:ext cx="2324793" cy="581760"/>
        </p:xfrm>
        <a:graphic>
          <a:graphicData uri="http://schemas.openxmlformats.org/drawingml/2006/table">
            <a:tbl>
              <a:tblPr firstRow="1" bandRow="1">
                <a:tableStyleId>{5C22544A-7EE6-4342-B048-85BDC9FD1C3A}</a:tableStyleId>
              </a:tblPr>
              <a:tblGrid>
                <a:gridCol w="2324793">
                  <a:extLst>
                    <a:ext uri="{9D8B030D-6E8A-4147-A177-3AD203B41FA5}">
                      <a16:colId xmlns:a16="http://schemas.microsoft.com/office/drawing/2014/main" val="4250470929"/>
                    </a:ext>
                  </a:extLst>
                </a:gridCol>
              </a:tblGrid>
              <a:tr h="0">
                <a:tc>
                  <a:txBody>
                    <a:bodyPr/>
                    <a:lstStyle/>
                    <a:p>
                      <a:pPr marL="0" marR="0" lvl="0" indent="0" defTabSz="914400" eaLnBrk="1" fontAlgn="auto" latinLnBrk="1" hangingPunct="1">
                        <a:lnSpc>
                          <a:spcPct val="100000"/>
                        </a:lnSpc>
                        <a:spcBef>
                          <a:spcPts val="0"/>
                        </a:spcBef>
                        <a:spcAft>
                          <a:spcPts val="0"/>
                        </a:spcAft>
                        <a:buClrTx/>
                        <a:buSzTx/>
                        <a:buFontTx/>
                        <a:buNone/>
                        <a:tabLst/>
                        <a:defRPr/>
                      </a:pPr>
                      <a:r>
                        <a:rPr lang="en-US" altLang="ko-KR" sz="800" spc="40" dirty="0">
                          <a:solidFill>
                            <a:srgbClr val="FFFFFF"/>
                          </a:solidFill>
                          <a:latin typeface="Malgun Gothic" panose="020B0503020000020004" pitchFamily="34" charset="-127"/>
                          <a:ea typeface="Malgun Gothic" panose="020B0503020000020004" pitchFamily="34" charset="-127"/>
                          <a:cs typeface="Noto Sans CJK JP Regular"/>
                        </a:rPr>
                        <a:t>2020.09.14_v0.7</a:t>
                      </a:r>
                    </a:p>
                  </a:txBody>
                  <a:tcPr marL="54000" marR="54000" marT="54000" marB="54000">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accent5"/>
                    </a:solidFill>
                  </a:tcPr>
                </a:tc>
                <a:extLst>
                  <a:ext uri="{0D108BD9-81ED-4DB2-BD59-A6C34878D82A}">
                    <a16:rowId xmlns:a16="http://schemas.microsoft.com/office/drawing/2014/main" val="784821567"/>
                  </a:ext>
                </a:extLst>
              </a:tr>
              <a:tr h="333474">
                <a:tc>
                  <a:txBody>
                    <a:bodyPr/>
                    <a:lstStyle/>
                    <a:p>
                      <a:pPr marL="171450" indent="-171450">
                        <a:buFont typeface="Arial" panose="020B0604020202020204" pitchFamily="34" charset="0"/>
                        <a:buChar char="•"/>
                      </a:pPr>
                      <a:r>
                        <a:rPr lang="en-US" altLang="ko-KR" sz="800" dirty="0"/>
                        <a:t>Speaking end value has not been applied separately</a:t>
                      </a:r>
                      <a:r>
                        <a:rPr lang="ko-KR" altLang="en-US" sz="800" dirty="0"/>
                        <a:t> </a:t>
                      </a:r>
                      <a:r>
                        <a:rPr lang="en-US" altLang="ko-KR" sz="800" dirty="0"/>
                        <a:t>– ( AI</a:t>
                      </a:r>
                      <a:r>
                        <a:rPr lang="en-US" altLang="ko-KR" sz="800" baseline="0" dirty="0"/>
                        <a:t> 2 </a:t>
                      </a:r>
                      <a:r>
                        <a:rPr lang="ko-KR" altLang="en-US" sz="800" baseline="0" dirty="0"/>
                        <a:t>기준</a:t>
                      </a:r>
                      <a:r>
                        <a:rPr lang="en-US" altLang="ko-KR" sz="800" baseline="0" dirty="0"/>
                        <a:t>) </a:t>
                      </a:r>
                      <a:endParaRPr lang="ko-KR" altLang="en-US" sz="800" dirty="0"/>
                    </a:p>
                  </a:txBody>
                  <a:tcPr marL="54000" marR="54000" marT="54000" marB="54000">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extLst>
                  <a:ext uri="{0D108BD9-81ED-4DB2-BD59-A6C34878D82A}">
                    <a16:rowId xmlns:a16="http://schemas.microsoft.com/office/drawing/2014/main" val="4169621980"/>
                  </a:ext>
                </a:extLst>
              </a:tr>
            </a:tbl>
          </a:graphicData>
        </a:graphic>
      </p:graphicFrame>
      <p:sp>
        <p:nvSpPr>
          <p:cNvPr id="65" name="모서리가 둥근 직사각형 64"/>
          <p:cNvSpPr/>
          <p:nvPr/>
        </p:nvSpPr>
        <p:spPr>
          <a:xfrm>
            <a:off x="6175004" y="651767"/>
            <a:ext cx="1147301" cy="180279"/>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800" dirty="0">
                <a:solidFill>
                  <a:schemeClr val="tx1">
                    <a:lumMod val="65000"/>
                    <a:lumOff val="35000"/>
                  </a:schemeClr>
                </a:solidFill>
              </a:rPr>
              <a:t>AI STB 2, AI 2 Max</a:t>
            </a:r>
            <a:endParaRPr lang="ko-KR" altLang="en-US" sz="800" dirty="0">
              <a:solidFill>
                <a:schemeClr val="tx1">
                  <a:lumMod val="65000"/>
                  <a:lumOff val="35000"/>
                </a:schemeClr>
              </a:solidFill>
            </a:endParaRPr>
          </a:p>
        </p:txBody>
      </p:sp>
      <p:sp>
        <p:nvSpPr>
          <p:cNvPr id="66" name="직사각형 65"/>
          <p:cNvSpPr/>
          <p:nvPr/>
        </p:nvSpPr>
        <p:spPr>
          <a:xfrm>
            <a:off x="2385799" y="3667583"/>
            <a:ext cx="7373393" cy="1142796"/>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altLang="ko-KR" b="1" dirty="0">
                <a:solidFill>
                  <a:schemeClr val="bg1"/>
                </a:solidFill>
              </a:rPr>
              <a:t>(Based on AI 2) Speaking End LED 
The scenario did not apply that value. 
</a:t>
            </a:r>
            <a:endParaRPr lang="ko-KR" altLang="en-US" sz="1800" b="1" dirty="0">
              <a:solidFill>
                <a:schemeClr val="bg1"/>
              </a:solidFill>
            </a:endParaRPr>
          </a:p>
        </p:txBody>
      </p:sp>
      <p:sp>
        <p:nvSpPr>
          <p:cNvPr id="69" name="직사각형 68">
            <a:extLst>
              <a:ext uri="{FF2B5EF4-FFF2-40B4-BE49-F238E27FC236}">
                <a16:creationId xmlns:a16="http://schemas.microsoft.com/office/drawing/2014/main" id="{51F72A26-29AE-B742-9BA7-114E615342A3}"/>
              </a:ext>
            </a:extLst>
          </p:cNvPr>
          <p:cNvSpPr/>
          <p:nvPr/>
        </p:nvSpPr>
        <p:spPr>
          <a:xfrm>
            <a:off x="7397180" y="2448104"/>
            <a:ext cx="2400953" cy="114218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ko-KR" sz="800" b="1" dirty="0">
                <a:solidFill>
                  <a:schemeClr val="tx1">
                    <a:lumMod val="50000"/>
                    <a:lumOff val="50000"/>
                  </a:schemeClr>
                </a:solidFill>
                <a:latin typeface="+mj-ea"/>
                <a:ea typeface="+mj-ea"/>
              </a:rPr>
              <a:t>&lt;2020.12.29</a:t>
            </a:r>
            <a:r>
              <a:rPr kumimoji="1" lang="ko-KR" altLang="en-US" sz="800" b="1" dirty="0">
                <a:solidFill>
                  <a:schemeClr val="tx1">
                    <a:lumMod val="50000"/>
                    <a:lumOff val="50000"/>
                  </a:schemeClr>
                </a:solidFill>
                <a:latin typeface="+mj-ea"/>
                <a:ea typeface="+mj-ea"/>
              </a:rPr>
              <a:t> </a:t>
            </a:r>
            <a:r>
              <a:rPr kumimoji="1" lang="en-US" altLang="ko-KR" sz="800" b="1" dirty="0">
                <a:solidFill>
                  <a:schemeClr val="tx1">
                    <a:lumMod val="50000"/>
                    <a:lumOff val="50000"/>
                  </a:schemeClr>
                </a:solidFill>
                <a:latin typeface="+mj-ea"/>
                <a:ea typeface="+mj-ea"/>
              </a:rPr>
              <a:t>Tuning history&gt;</a:t>
            </a:r>
            <a:endParaRPr kumimoji="1" lang="en-US" altLang="ko-KR" sz="800" b="1" dirty="0">
              <a:solidFill>
                <a:schemeClr val="tx1"/>
              </a:solidFill>
              <a:latin typeface="+mj-ea"/>
              <a:ea typeface="+mj-ea"/>
            </a:endParaRPr>
          </a:p>
          <a:p>
            <a:pPr marL="171450" indent="-171450">
              <a:buFontTx/>
              <a:buChar char="-"/>
            </a:pPr>
            <a:r>
              <a:rPr kumimoji="1" lang="en-US" altLang="ko-KR" sz="800" b="1" dirty="0">
                <a:solidFill>
                  <a:schemeClr val="tx1"/>
                </a:solidFill>
                <a:latin typeface="+mj-ea"/>
                <a:ea typeface="+mj-ea"/>
              </a:rPr>
              <a:t>Dissolve in/out slow down</a:t>
            </a:r>
            <a:r>
              <a:rPr kumimoji="1" lang="ko-KR" altLang="en-US" sz="800" b="1" dirty="0">
                <a:solidFill>
                  <a:schemeClr val="tx1"/>
                </a:solidFill>
                <a:latin typeface="+mj-ea"/>
                <a:ea typeface="+mj-ea"/>
              </a:rPr>
              <a:t> </a:t>
            </a:r>
            <a:r>
              <a:rPr kumimoji="1" lang="en-US" altLang="ko-KR" sz="800" b="1" dirty="0">
                <a:solidFill>
                  <a:schemeClr val="tx1"/>
                </a:solidFill>
                <a:latin typeface="+mj-ea"/>
                <a:ea typeface="+mj-ea"/>
                <a:sym typeface="Wingdings" pitchFamily="2" charset="2"/>
              </a:rPr>
              <a:t>(</a:t>
            </a:r>
            <a:r>
              <a:rPr kumimoji="1" lang="en-US" altLang="ko-KR" sz="800" b="1" dirty="0">
                <a:solidFill>
                  <a:schemeClr val="accent6">
                    <a:lumMod val="75000"/>
                  </a:schemeClr>
                </a:solidFill>
                <a:latin typeface="+mj-ea"/>
                <a:ea typeface="+mj-ea"/>
                <a:sym typeface="Wingdings" pitchFamily="2" charset="2"/>
              </a:rPr>
              <a:t>to be reflected</a:t>
            </a:r>
            <a:r>
              <a:rPr kumimoji="1" lang="en-US" altLang="ko-KR" sz="800" b="1" dirty="0">
                <a:solidFill>
                  <a:schemeClr val="tx1"/>
                </a:solidFill>
                <a:latin typeface="+mj-ea"/>
                <a:ea typeface="+mj-ea"/>
                <a:sym typeface="Wingdings" pitchFamily="2" charset="2"/>
              </a:rPr>
              <a:t>)</a:t>
            </a:r>
          </a:p>
          <a:p>
            <a:pPr marL="171450" indent="-171450">
              <a:buFontTx/>
              <a:buChar char="-"/>
            </a:pPr>
            <a:r>
              <a:rPr kumimoji="1" lang="en-US" altLang="ko-KR" sz="800" b="1" dirty="0">
                <a:solidFill>
                  <a:schemeClr val="tx1"/>
                </a:solidFill>
                <a:latin typeface="+mj-ea"/>
                <a:ea typeface="+mj-ea"/>
                <a:sym typeface="Wingdings" pitchFamily="2" charset="2"/>
              </a:rPr>
              <a:t>Need to change starting color (blue) and final color (cyan) (</a:t>
            </a:r>
            <a:r>
              <a:rPr kumimoji="1" lang="en-US" altLang="ko-KR" sz="800" b="1" dirty="0">
                <a:solidFill>
                  <a:srgbClr val="C00000"/>
                </a:solidFill>
                <a:latin typeface="+mj-ea"/>
                <a:ea typeface="+mj-ea"/>
                <a:sym typeface="Wingdings" pitchFamily="2" charset="2"/>
              </a:rPr>
              <a:t>To be reflected</a:t>
            </a:r>
            <a:r>
              <a:rPr kumimoji="1" lang="en-US" altLang="ko-KR" sz="800" b="1" dirty="0">
                <a:solidFill>
                  <a:schemeClr val="tx1"/>
                </a:solidFill>
                <a:latin typeface="+mj-ea"/>
                <a:ea typeface="+mj-ea"/>
                <a:sym typeface="Wingdings" pitchFamily="2" charset="2"/>
              </a:rPr>
              <a:t>)</a:t>
            </a:r>
            <a:r>
              <a:rPr kumimoji="1" lang="ko-KR" altLang="en-US" sz="800" b="1" dirty="0">
                <a:solidFill>
                  <a:schemeClr val="tx1"/>
                </a:solidFill>
                <a:latin typeface="+mj-ea"/>
                <a:ea typeface="+mj-ea"/>
                <a:sym typeface="Wingdings" pitchFamily="2" charset="2"/>
              </a:rPr>
              <a:t> </a:t>
            </a:r>
            <a:endParaRPr kumimoji="1" lang="en-US" altLang="ko-KR" sz="800" b="1" dirty="0">
              <a:solidFill>
                <a:schemeClr val="tx1"/>
              </a:solidFill>
              <a:latin typeface="+mj-ea"/>
              <a:ea typeface="+mj-ea"/>
              <a:sym typeface="Wingdings" pitchFamily="2" charset="2"/>
            </a:endParaRPr>
          </a:p>
          <a:p>
            <a:pPr marL="171450" indent="-171450">
              <a:buFontTx/>
              <a:buChar char="-"/>
            </a:pPr>
            <a:r>
              <a:rPr kumimoji="1" lang="en-US" altLang="ko-KR" sz="800" b="1" dirty="0">
                <a:solidFill>
                  <a:schemeClr val="tx1"/>
                </a:solidFill>
                <a:latin typeface="+mj-ea"/>
                <a:sym typeface="Wingdings" pitchFamily="2" charset="2"/>
              </a:rPr>
              <a:t>Common Modification: Scenarios involving all LEDs on smoother both ends</a:t>
            </a:r>
            <a:r>
              <a:rPr kumimoji="1" lang="ko-KR" altLang="en-US" sz="800" b="1" dirty="0">
                <a:solidFill>
                  <a:schemeClr val="tx1"/>
                </a:solidFill>
                <a:latin typeface="+mj-ea"/>
                <a:sym typeface="Wingdings" pitchFamily="2" charset="2"/>
              </a:rPr>
              <a:t> </a:t>
            </a:r>
            <a:r>
              <a:rPr kumimoji="1" lang="en-US" altLang="ko-KR" sz="800" b="1" dirty="0">
                <a:solidFill>
                  <a:schemeClr val="tx1"/>
                </a:solidFill>
                <a:latin typeface="+mj-ea"/>
                <a:sym typeface="Wingdings" pitchFamily="2" charset="2"/>
              </a:rPr>
              <a:t>(</a:t>
            </a:r>
            <a:r>
              <a:rPr kumimoji="1" lang="en-US" altLang="ko-KR" sz="800" b="1" dirty="0">
                <a:solidFill>
                  <a:srgbClr val="C00000"/>
                </a:solidFill>
                <a:latin typeface="+mj-ea"/>
                <a:sym typeface="Wingdings" pitchFamily="2" charset="2"/>
              </a:rPr>
              <a:t>To be reflected</a:t>
            </a:r>
            <a:r>
              <a:rPr kumimoji="1" lang="en-US" altLang="ko-KR" sz="800" b="1" dirty="0">
                <a:solidFill>
                  <a:schemeClr val="tx1"/>
                </a:solidFill>
                <a:latin typeface="+mj-ea"/>
                <a:sym typeface="Wingdings" pitchFamily="2" charset="2"/>
              </a:rPr>
              <a:t>)</a:t>
            </a:r>
            <a:r>
              <a:rPr kumimoji="1" lang="ko-KR" altLang="en-US" sz="800" b="1" dirty="0">
                <a:solidFill>
                  <a:schemeClr val="tx1"/>
                </a:solidFill>
                <a:latin typeface="+mj-ea"/>
                <a:sym typeface="Wingdings" pitchFamily="2" charset="2"/>
              </a:rPr>
              <a:t> </a:t>
            </a:r>
            <a:r>
              <a:rPr kumimoji="1" lang="ko-KR" altLang="en-US" sz="800" b="1" dirty="0">
                <a:solidFill>
                  <a:schemeClr val="tx1"/>
                </a:solidFill>
                <a:latin typeface="+mj-ea"/>
              </a:rPr>
              <a:t> </a:t>
            </a:r>
            <a:endParaRPr kumimoji="1" lang="en-US" altLang="ko-KR" sz="800" b="1" dirty="0">
              <a:solidFill>
                <a:schemeClr val="tx1"/>
              </a:solidFill>
              <a:latin typeface="+mj-ea"/>
              <a:ea typeface="+mj-ea"/>
              <a:sym typeface="Wingdings" pitchFamily="2" charset="2"/>
            </a:endParaRPr>
          </a:p>
          <a:p>
            <a:pPr marL="171450" indent="-171450">
              <a:buFontTx/>
              <a:buChar char="-"/>
            </a:pPr>
            <a:endParaRPr kumimoji="1" lang="en-US" altLang="ko-KR" sz="800" b="1" dirty="0">
              <a:solidFill>
                <a:schemeClr val="tx1"/>
              </a:solidFill>
              <a:latin typeface="+mj-ea"/>
              <a:ea typeface="+mj-ea"/>
              <a:sym typeface="Wingdings" pitchFamily="2" charset="2"/>
            </a:endParaRPr>
          </a:p>
          <a:p>
            <a:pPr marL="171450" indent="-171450">
              <a:buFontTx/>
              <a:buChar char="-"/>
            </a:pPr>
            <a:endParaRPr kumimoji="1" lang="en-US" altLang="ko-KR" sz="800" b="1" dirty="0">
              <a:solidFill>
                <a:schemeClr val="tx1"/>
              </a:solidFill>
              <a:latin typeface="+mj-ea"/>
              <a:ea typeface="+mj-ea"/>
            </a:endParaRPr>
          </a:p>
        </p:txBody>
      </p:sp>
      <p:grpSp>
        <p:nvGrpSpPr>
          <p:cNvPr id="74" name="그룹 73">
            <a:extLst>
              <a:ext uri="{FF2B5EF4-FFF2-40B4-BE49-F238E27FC236}">
                <a16:creationId xmlns:a16="http://schemas.microsoft.com/office/drawing/2014/main" id="{98D72D67-E637-114C-9456-2D82C3442F60}"/>
              </a:ext>
            </a:extLst>
          </p:cNvPr>
          <p:cNvGrpSpPr/>
          <p:nvPr/>
        </p:nvGrpSpPr>
        <p:grpSpPr>
          <a:xfrm>
            <a:off x="7643140" y="3368905"/>
            <a:ext cx="1915170" cy="211943"/>
            <a:chOff x="7669096" y="5736131"/>
            <a:chExt cx="1915170" cy="211943"/>
          </a:xfrm>
        </p:grpSpPr>
        <p:sp>
          <p:nvSpPr>
            <p:cNvPr id="70" name="직사각형 69">
              <a:extLst>
                <a:ext uri="{FF2B5EF4-FFF2-40B4-BE49-F238E27FC236}">
                  <a16:creationId xmlns:a16="http://schemas.microsoft.com/office/drawing/2014/main" id="{F6AFA02D-CCED-4841-AEBB-2CD6149B339A}"/>
                </a:ext>
              </a:extLst>
            </p:cNvPr>
            <p:cNvSpPr/>
            <p:nvPr/>
          </p:nvSpPr>
          <p:spPr>
            <a:xfrm>
              <a:off x="7669096" y="5740605"/>
              <a:ext cx="781205" cy="207469"/>
            </a:xfrm>
            <a:prstGeom prst="rect">
              <a:avLst/>
            </a:prstGeom>
            <a:solidFill>
              <a:srgbClr val="518C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ko-KR" sz="800" b="1" dirty="0"/>
                <a:t>Starting color</a:t>
              </a:r>
              <a:endParaRPr kumimoji="1" lang="ko-KR" altLang="en-US" sz="800" b="1" dirty="0"/>
            </a:p>
          </p:txBody>
        </p:sp>
        <p:sp>
          <p:nvSpPr>
            <p:cNvPr id="71" name="직사각형 70">
              <a:extLst>
                <a:ext uri="{FF2B5EF4-FFF2-40B4-BE49-F238E27FC236}">
                  <a16:creationId xmlns:a16="http://schemas.microsoft.com/office/drawing/2014/main" id="{CE1E3973-3F5A-B24E-BA46-C4DE1AD02297}"/>
                </a:ext>
              </a:extLst>
            </p:cNvPr>
            <p:cNvSpPr/>
            <p:nvPr/>
          </p:nvSpPr>
          <p:spPr>
            <a:xfrm>
              <a:off x="8803061" y="5736131"/>
              <a:ext cx="781205" cy="207469"/>
            </a:xfrm>
            <a:prstGeom prst="rect">
              <a:avLst/>
            </a:prstGeom>
            <a:solidFill>
              <a:srgbClr val="00C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ko-KR" sz="800" b="1" dirty="0"/>
                <a:t>Final color</a:t>
              </a:r>
              <a:endParaRPr kumimoji="1" lang="ko-KR" altLang="en-US" sz="800" b="1" dirty="0"/>
            </a:p>
          </p:txBody>
        </p:sp>
        <p:sp>
          <p:nvSpPr>
            <p:cNvPr id="72" name="오른쪽 화살표[R] 71">
              <a:extLst>
                <a:ext uri="{FF2B5EF4-FFF2-40B4-BE49-F238E27FC236}">
                  <a16:creationId xmlns:a16="http://schemas.microsoft.com/office/drawing/2014/main" id="{464EB2E3-EB47-BB4A-B47C-05E18D2FA106}"/>
                </a:ext>
              </a:extLst>
            </p:cNvPr>
            <p:cNvSpPr>
              <a:spLocks noChangeAspect="1"/>
            </p:cNvSpPr>
            <p:nvPr/>
          </p:nvSpPr>
          <p:spPr>
            <a:xfrm>
              <a:off x="8483407" y="5762816"/>
              <a:ext cx="288000" cy="154097"/>
            </a:xfrm>
            <a:prstGeom prst="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ko-KR" altLang="en-US"/>
            </a:p>
          </p:txBody>
        </p:sp>
      </p:grpSp>
      <p:sp>
        <p:nvSpPr>
          <p:cNvPr id="76" name="직사각형 75">
            <a:extLst>
              <a:ext uri="{FF2B5EF4-FFF2-40B4-BE49-F238E27FC236}">
                <a16:creationId xmlns:a16="http://schemas.microsoft.com/office/drawing/2014/main" id="{6F51F518-11AF-4D40-9538-294E4FCD4F05}"/>
              </a:ext>
            </a:extLst>
          </p:cNvPr>
          <p:cNvSpPr/>
          <p:nvPr/>
        </p:nvSpPr>
        <p:spPr>
          <a:xfrm>
            <a:off x="7399788" y="1232614"/>
            <a:ext cx="2400953" cy="114218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ko-KR" sz="800" b="1" dirty="0">
                <a:solidFill>
                  <a:schemeClr val="tx1">
                    <a:lumMod val="50000"/>
                    <a:lumOff val="50000"/>
                  </a:schemeClr>
                </a:solidFill>
                <a:latin typeface="+mj-ea"/>
                <a:ea typeface="+mj-ea"/>
              </a:rPr>
              <a:t>&lt;2020.12.29</a:t>
            </a:r>
            <a:r>
              <a:rPr kumimoji="1" lang="ko-KR" altLang="en-US" sz="800" b="1" dirty="0">
                <a:solidFill>
                  <a:schemeClr val="tx1">
                    <a:lumMod val="50000"/>
                    <a:lumOff val="50000"/>
                  </a:schemeClr>
                </a:solidFill>
                <a:latin typeface="+mj-ea"/>
                <a:ea typeface="+mj-ea"/>
              </a:rPr>
              <a:t> </a:t>
            </a:r>
            <a:r>
              <a:rPr kumimoji="1" lang="en-US" altLang="ko-KR" sz="800" b="1" dirty="0">
                <a:solidFill>
                  <a:schemeClr val="tx1">
                    <a:lumMod val="50000"/>
                    <a:lumOff val="50000"/>
                  </a:schemeClr>
                </a:solidFill>
                <a:latin typeface="+mj-ea"/>
                <a:ea typeface="+mj-ea"/>
              </a:rPr>
              <a:t>Tuning history&gt;</a:t>
            </a:r>
            <a:endParaRPr kumimoji="1" lang="en-US" altLang="ko-KR" sz="800" b="1" dirty="0">
              <a:solidFill>
                <a:schemeClr val="tx1"/>
              </a:solidFill>
              <a:latin typeface="+mj-ea"/>
              <a:ea typeface="+mj-ea"/>
            </a:endParaRPr>
          </a:p>
          <a:p>
            <a:pPr marL="171450" indent="-171450">
              <a:buFontTx/>
              <a:buChar char="-"/>
            </a:pPr>
            <a:r>
              <a:rPr kumimoji="1" lang="en-US" altLang="ko-KR" sz="800" b="1" dirty="0">
                <a:solidFill>
                  <a:schemeClr val="tx1"/>
                </a:solidFill>
                <a:latin typeface="+mj-ea"/>
                <a:ea typeface="+mj-ea"/>
              </a:rPr>
              <a:t>Keep current speed</a:t>
            </a:r>
            <a:endParaRPr kumimoji="1" lang="en-US" altLang="ko-KR" sz="800" b="1" dirty="0">
              <a:solidFill>
                <a:schemeClr val="tx1"/>
              </a:solidFill>
              <a:latin typeface="+mj-ea"/>
              <a:ea typeface="+mj-ea"/>
              <a:sym typeface="Wingdings" pitchFamily="2" charset="2"/>
            </a:endParaRPr>
          </a:p>
          <a:p>
            <a:pPr marL="171450" indent="-171450">
              <a:buFontTx/>
              <a:buChar char="-"/>
            </a:pPr>
            <a:r>
              <a:rPr kumimoji="1" lang="en-US" altLang="ko-KR" sz="800" b="1" dirty="0">
                <a:solidFill>
                  <a:schemeClr val="tx1"/>
                </a:solidFill>
                <a:latin typeface="+mj-ea"/>
                <a:ea typeface="+mj-ea"/>
                <a:sym typeface="Wingdings" pitchFamily="2" charset="2"/>
              </a:rPr>
              <a:t>Starting LED range (full 1/3), final LED range (full) value specified (to be reflected, see next)</a:t>
            </a:r>
            <a:r>
              <a:rPr kumimoji="1" lang="ko-KR" altLang="en-US" sz="800" b="1" dirty="0">
                <a:solidFill>
                  <a:schemeClr val="tx1"/>
                </a:solidFill>
                <a:latin typeface="+mj-ea"/>
                <a:ea typeface="+mj-ea"/>
                <a:sym typeface="Wingdings" pitchFamily="2" charset="2"/>
              </a:rPr>
              <a:t> </a:t>
            </a:r>
            <a:endParaRPr kumimoji="1" lang="en-US" altLang="ko-KR" sz="800" b="1" dirty="0">
              <a:solidFill>
                <a:schemeClr val="tx1"/>
              </a:solidFill>
              <a:latin typeface="+mj-ea"/>
              <a:ea typeface="+mj-ea"/>
              <a:sym typeface="Wingdings" pitchFamily="2" charset="2"/>
            </a:endParaRPr>
          </a:p>
          <a:p>
            <a:pPr marL="171450" indent="-171450">
              <a:buFontTx/>
              <a:buChar char="-"/>
            </a:pPr>
            <a:r>
              <a:rPr kumimoji="1" lang="en-US" altLang="ko-KR" sz="800" b="1" dirty="0">
                <a:solidFill>
                  <a:schemeClr val="tx1"/>
                </a:solidFill>
                <a:latin typeface="+mj-ea"/>
                <a:sym typeface="Wingdings" pitchFamily="2" charset="2"/>
              </a:rPr>
              <a:t>Commonly used: Scenarios with full LED on handle both ends more smoothly(to be </a:t>
            </a:r>
            <a:r>
              <a:rPr kumimoji="1" lang="en-US" altLang="ko-KR" sz="800" b="1" dirty="0">
                <a:solidFill>
                  <a:schemeClr val="tx1"/>
                </a:solidFill>
                <a:latin typeface="+mj-ea"/>
                <a:ea typeface="+mj-ea"/>
                <a:sym typeface="Wingdings" pitchFamily="2" charset="2"/>
              </a:rPr>
              <a:t>reflected</a:t>
            </a:r>
            <a:r>
              <a:rPr kumimoji="1" lang="en-US" altLang="ko-KR" sz="800" b="1" dirty="0">
                <a:solidFill>
                  <a:schemeClr val="tx1"/>
                </a:solidFill>
                <a:latin typeface="+mj-ea"/>
                <a:sym typeface="Wingdings" pitchFamily="2" charset="2"/>
              </a:rPr>
              <a:t>)</a:t>
            </a:r>
            <a:endParaRPr kumimoji="1" lang="en-US" altLang="ko-KR" sz="800" b="1" dirty="0">
              <a:solidFill>
                <a:schemeClr val="tx1"/>
              </a:solidFill>
              <a:latin typeface="+mj-ea"/>
              <a:ea typeface="+mj-ea"/>
              <a:sym typeface="Wingdings" pitchFamily="2" charset="2"/>
            </a:endParaRPr>
          </a:p>
          <a:p>
            <a:pPr marL="171450" indent="-171450">
              <a:buFontTx/>
              <a:buChar char="-"/>
            </a:pPr>
            <a:endParaRPr kumimoji="1" lang="en-US" altLang="ko-KR" sz="800" b="1" dirty="0">
              <a:solidFill>
                <a:schemeClr val="tx1"/>
              </a:solidFill>
              <a:latin typeface="+mj-ea"/>
              <a:ea typeface="+mj-ea"/>
            </a:endParaRPr>
          </a:p>
        </p:txBody>
      </p:sp>
      <p:sp>
        <p:nvSpPr>
          <p:cNvPr id="77" name="직사각형 76">
            <a:extLst>
              <a:ext uri="{FF2B5EF4-FFF2-40B4-BE49-F238E27FC236}">
                <a16:creationId xmlns:a16="http://schemas.microsoft.com/office/drawing/2014/main" id="{55F2D23C-FA58-CB44-B87A-F16B183C3F4A}"/>
              </a:ext>
            </a:extLst>
          </p:cNvPr>
          <p:cNvSpPr/>
          <p:nvPr/>
        </p:nvSpPr>
        <p:spPr>
          <a:xfrm>
            <a:off x="7397180" y="3653452"/>
            <a:ext cx="2400953" cy="114218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ko-KR" sz="900" b="1" dirty="0">
                <a:solidFill>
                  <a:schemeClr val="tx1">
                    <a:lumMod val="50000"/>
                    <a:lumOff val="50000"/>
                  </a:schemeClr>
                </a:solidFill>
                <a:latin typeface="+mj-ea"/>
                <a:ea typeface="+mj-ea"/>
              </a:rPr>
              <a:t>&lt;2020.12.29</a:t>
            </a:r>
            <a:r>
              <a:rPr kumimoji="1" lang="ko-KR" altLang="en-US" sz="900" b="1" dirty="0">
                <a:solidFill>
                  <a:schemeClr val="tx1">
                    <a:lumMod val="50000"/>
                    <a:lumOff val="50000"/>
                  </a:schemeClr>
                </a:solidFill>
                <a:latin typeface="+mj-ea"/>
                <a:ea typeface="+mj-ea"/>
              </a:rPr>
              <a:t> </a:t>
            </a:r>
            <a:r>
              <a:rPr kumimoji="1" lang="en-US" altLang="ko-KR" sz="900" b="1" dirty="0">
                <a:solidFill>
                  <a:schemeClr val="tx1">
                    <a:lumMod val="50000"/>
                    <a:lumOff val="50000"/>
                  </a:schemeClr>
                </a:solidFill>
                <a:latin typeface="+mj-ea"/>
                <a:ea typeface="+mj-ea"/>
              </a:rPr>
              <a:t>Tuning history&gt;</a:t>
            </a:r>
            <a:endParaRPr kumimoji="1" lang="en-US" altLang="ko-KR" sz="900" b="1" dirty="0">
              <a:solidFill>
                <a:schemeClr val="tx1"/>
              </a:solidFill>
              <a:latin typeface="+mj-ea"/>
              <a:ea typeface="+mj-ea"/>
            </a:endParaRPr>
          </a:p>
          <a:p>
            <a:endParaRPr kumimoji="1" lang="en-US" altLang="ko-KR" sz="1300" b="1" dirty="0">
              <a:solidFill>
                <a:schemeClr val="tx1"/>
              </a:solidFill>
              <a:latin typeface="+mj-ea"/>
              <a:ea typeface="+mj-ea"/>
            </a:endParaRPr>
          </a:p>
          <a:p>
            <a:r>
              <a:rPr kumimoji="1" lang="en-US" altLang="ko-KR" sz="1300" b="1" dirty="0">
                <a:solidFill>
                  <a:schemeClr val="tx1"/>
                </a:solidFill>
                <a:latin typeface="+mj-ea"/>
                <a:ea typeface="+mj-ea"/>
              </a:rPr>
              <a:t>-</a:t>
            </a:r>
            <a:r>
              <a:rPr kumimoji="1" lang="ko-KR" altLang="en-US" sz="1300" b="1" dirty="0">
                <a:solidFill>
                  <a:schemeClr val="tx1"/>
                </a:solidFill>
                <a:latin typeface="+mj-ea"/>
                <a:ea typeface="+mj-ea"/>
              </a:rPr>
              <a:t> </a:t>
            </a:r>
            <a:r>
              <a:rPr kumimoji="1" lang="en-US" altLang="ko-KR" sz="1300" b="1" dirty="0">
                <a:solidFill>
                  <a:schemeClr val="tx1"/>
                </a:solidFill>
                <a:latin typeface="+mj-ea"/>
                <a:ea typeface="+mj-ea"/>
              </a:rPr>
              <a:t>Not applicable</a:t>
            </a:r>
          </a:p>
        </p:txBody>
      </p:sp>
    </p:spTree>
    <p:extLst>
      <p:ext uri="{BB962C8B-B14F-4D97-AF65-F5344CB8AC3E}">
        <p14:creationId xmlns:p14="http://schemas.microsoft.com/office/powerpoint/2010/main" val="17328732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3"/>
                                        </p:tgtEl>
                                      </p:cBhvr>
                                    </p:cmd>
                                  </p:childTnLst>
                                </p:cTn>
                              </p:par>
                            </p:childTnLst>
                          </p:cTn>
                        </p:par>
                      </p:childTnLst>
                    </p:cTn>
                  </p:par>
                </p:childTnLst>
              </p:cTn>
              <p:nextCondLst>
                <p:cond evt="onClick" delay="0">
                  <p:tgtEl>
                    <p:spTgt spid="53"/>
                  </p:tgtEl>
                </p:cond>
              </p:nextCondLst>
            </p:seq>
            <p:seq concurrent="1" nextAc="seek">
              <p:cTn id="7" restart="whenNotActive" fill="hold" evtFilter="cancelBubble" nodeType="interactiveSeq">
                <p:stCondLst>
                  <p:cond evt="onClick" delay="0">
                    <p:tgtEl>
                      <p:spTgt spid="5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4"/>
                                        </p:tgtEl>
                                      </p:cBhvr>
                                    </p:cmd>
                                  </p:childTnLst>
                                </p:cTn>
                              </p:par>
                            </p:childTnLst>
                          </p:cTn>
                        </p:par>
                      </p:childTnLst>
                    </p:cTn>
                  </p:par>
                </p:childTnLst>
              </p:cTn>
              <p:nextCondLst>
                <p:cond evt="onClick" delay="0">
                  <p:tgtEl>
                    <p:spTgt spid="54"/>
                  </p:tgtEl>
                </p:cond>
              </p:nextCondLst>
            </p:seq>
            <p:seq concurrent="1" nextAc="seek">
              <p:cTn id="12" restart="whenNotActive" fill="hold" evtFilter="cancelBubble" nodeType="interactiveSeq">
                <p:stCondLst>
                  <p:cond evt="onClick" delay="0">
                    <p:tgtEl>
                      <p:spTgt spid="5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5"/>
                                        </p:tgtEl>
                                      </p:cBhvr>
                                    </p:cmd>
                                  </p:childTnLst>
                                </p:cTn>
                              </p:par>
                            </p:childTnLst>
                          </p:cTn>
                        </p:par>
                      </p:childTnLst>
                    </p:cTn>
                  </p:par>
                </p:childTnLst>
              </p:cTn>
              <p:nextCondLst>
                <p:cond evt="onClick" delay="0">
                  <p:tgtEl>
                    <p:spTgt spid="55"/>
                  </p:tgtEl>
                </p:cond>
              </p:nextCondLst>
            </p:seq>
            <p:seq concurrent="1" nextAc="seek">
              <p:cTn id="17" restart="whenNotActive" fill="hold" evtFilter="cancelBubble" nodeType="interactiveSeq">
                <p:stCondLst>
                  <p:cond evt="onClick" delay="0">
                    <p:tgtEl>
                      <p:spTgt spid="56"/>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56"/>
                                        </p:tgtEl>
                                      </p:cBhvr>
                                    </p:cmd>
                                  </p:childTnLst>
                                </p:cTn>
                              </p:par>
                            </p:childTnLst>
                          </p:cTn>
                        </p:par>
                      </p:childTnLst>
                    </p:cTn>
                  </p:par>
                </p:childTnLst>
              </p:cTn>
              <p:nextCondLst>
                <p:cond evt="onClick" delay="0">
                  <p:tgtEl>
                    <p:spTgt spid="56"/>
                  </p:tgtEl>
                </p:cond>
              </p:nextCondLst>
            </p:seq>
            <p:seq concurrent="1" nextAc="seek">
              <p:cTn id="22" restart="whenNotActive" fill="hold" evtFilter="cancelBubble" nodeType="interactiveSeq">
                <p:stCondLst>
                  <p:cond evt="onClick" delay="0">
                    <p:tgtEl>
                      <p:spTgt spid="57"/>
                    </p:tgtEl>
                  </p:cond>
                </p:stCondLst>
                <p:endSync evt="end" delay="0">
                  <p:rtn val="all"/>
                </p:endSync>
                <p:childTnLst>
                  <p:par>
                    <p:cTn id="23" fill="hold">
                      <p:stCondLst>
                        <p:cond delay="0"/>
                      </p:stCondLst>
                      <p:childTnLst>
                        <p:par>
                          <p:cTn id="24" fill="hold">
                            <p:stCondLst>
                              <p:cond delay="0"/>
                            </p:stCondLst>
                            <p:childTnLst>
                              <p:par>
                                <p:cTn id="25" presetID="2" presetClass="mediacall" presetSubtype="0" fill="hold" nodeType="clickEffect">
                                  <p:stCondLst>
                                    <p:cond delay="0"/>
                                  </p:stCondLst>
                                  <p:childTnLst>
                                    <p:cmd type="call" cmd="togglePause">
                                      <p:cBhvr>
                                        <p:cTn id="26" dur="1" fill="hold"/>
                                        <p:tgtEl>
                                          <p:spTgt spid="57"/>
                                        </p:tgtEl>
                                      </p:cBhvr>
                                    </p:cmd>
                                  </p:childTnLst>
                                </p:cTn>
                              </p:par>
                            </p:childTnLst>
                          </p:cTn>
                        </p:par>
                      </p:childTnLst>
                    </p:cTn>
                  </p:par>
                </p:childTnLst>
              </p:cTn>
              <p:nextCondLst>
                <p:cond evt="onClick" delay="0">
                  <p:tgtEl>
                    <p:spTgt spid="57"/>
                  </p:tgtEl>
                </p:cond>
              </p:nextCondLst>
            </p:seq>
            <p:seq concurrent="1" nextAc="seek">
              <p:cTn id="27" restart="whenNotActive" fill="hold" evtFilter="cancelBubble" nodeType="interactiveSeq">
                <p:stCondLst>
                  <p:cond evt="onClick" delay="0">
                    <p:tgtEl>
                      <p:spTgt spid="58"/>
                    </p:tgtEl>
                  </p:cond>
                </p:stCondLst>
                <p:endSync evt="end" delay="0">
                  <p:rtn val="all"/>
                </p:endSync>
                <p:childTnLst>
                  <p:par>
                    <p:cTn id="28" fill="hold">
                      <p:stCondLst>
                        <p:cond delay="0"/>
                      </p:stCondLst>
                      <p:childTnLst>
                        <p:par>
                          <p:cTn id="29" fill="hold">
                            <p:stCondLst>
                              <p:cond delay="0"/>
                            </p:stCondLst>
                            <p:childTnLst>
                              <p:par>
                                <p:cTn id="30" presetID="2" presetClass="mediacall" presetSubtype="0" fill="hold" nodeType="clickEffect">
                                  <p:stCondLst>
                                    <p:cond delay="0"/>
                                  </p:stCondLst>
                                  <p:childTnLst>
                                    <p:cmd type="call" cmd="togglePause">
                                      <p:cBhvr>
                                        <p:cTn id="31" dur="1" fill="hold"/>
                                        <p:tgtEl>
                                          <p:spTgt spid="58"/>
                                        </p:tgtEl>
                                      </p:cBhvr>
                                    </p:cmd>
                                  </p:childTnLst>
                                </p:cTn>
                              </p:par>
                            </p:childTnLst>
                          </p:cTn>
                        </p:par>
                      </p:childTnLst>
                    </p:cTn>
                  </p:par>
                </p:childTnLst>
              </p:cTn>
              <p:nextCondLst>
                <p:cond evt="onClick" delay="0">
                  <p:tgtEl>
                    <p:spTgt spid="58"/>
                  </p:tgtEl>
                </p:cond>
              </p:nextCondLst>
            </p:seq>
            <p:seq concurrent="1" nextAc="seek">
              <p:cTn id="32" restart="whenNotActive" fill="hold" evtFilter="cancelBubble" nodeType="interactiveSeq">
                <p:stCondLst>
                  <p:cond evt="onClick" delay="0">
                    <p:tgtEl>
                      <p:spTgt spid="59"/>
                    </p:tgtEl>
                  </p:cond>
                </p:stCondLst>
                <p:endSync evt="end" delay="0">
                  <p:rtn val="all"/>
                </p:endSync>
                <p:childTnLst>
                  <p:par>
                    <p:cTn id="33" fill="hold">
                      <p:stCondLst>
                        <p:cond delay="0"/>
                      </p:stCondLst>
                      <p:childTnLst>
                        <p:par>
                          <p:cTn id="34" fill="hold">
                            <p:stCondLst>
                              <p:cond delay="0"/>
                            </p:stCondLst>
                            <p:childTnLst>
                              <p:par>
                                <p:cTn id="35" presetID="2" presetClass="mediacall" presetSubtype="0" fill="hold" nodeType="clickEffect">
                                  <p:stCondLst>
                                    <p:cond delay="0"/>
                                  </p:stCondLst>
                                  <p:childTnLst>
                                    <p:cmd type="call" cmd="togglePause">
                                      <p:cBhvr>
                                        <p:cTn id="36" dur="1" fill="hold"/>
                                        <p:tgtEl>
                                          <p:spTgt spid="59"/>
                                        </p:tgtEl>
                                      </p:cBhvr>
                                    </p:cmd>
                                  </p:childTnLst>
                                </p:cTn>
                              </p:par>
                            </p:childTnLst>
                          </p:cTn>
                        </p:par>
                      </p:childTnLst>
                    </p:cTn>
                  </p:par>
                </p:childTnLst>
              </p:cTn>
              <p:nextCondLst>
                <p:cond evt="onClick" delay="0">
                  <p:tgtEl>
                    <p:spTgt spid="59"/>
                  </p:tgtEl>
                </p:cond>
              </p:nextCondLst>
            </p:seq>
            <p:seq concurrent="1" nextAc="seek">
              <p:cTn id="37" restart="whenNotActive" fill="hold" evtFilter="cancelBubble" nodeType="interactiveSeq">
                <p:stCondLst>
                  <p:cond evt="onClick" delay="0">
                    <p:tgtEl>
                      <p:spTgt spid="60"/>
                    </p:tgtEl>
                  </p:cond>
                </p:stCondLst>
                <p:endSync evt="end" delay="0">
                  <p:rtn val="all"/>
                </p:endSync>
                <p:childTnLst>
                  <p:par>
                    <p:cTn id="38" fill="hold">
                      <p:stCondLst>
                        <p:cond delay="0"/>
                      </p:stCondLst>
                      <p:childTnLst>
                        <p:par>
                          <p:cTn id="39" fill="hold">
                            <p:stCondLst>
                              <p:cond delay="0"/>
                            </p:stCondLst>
                            <p:childTnLst>
                              <p:par>
                                <p:cTn id="40" presetID="2" presetClass="mediacall" presetSubtype="0" fill="hold" nodeType="clickEffect">
                                  <p:stCondLst>
                                    <p:cond delay="0"/>
                                  </p:stCondLst>
                                  <p:childTnLst>
                                    <p:cmd type="call" cmd="togglePause">
                                      <p:cBhvr>
                                        <p:cTn id="41" dur="1" fill="hold"/>
                                        <p:tgtEl>
                                          <p:spTgt spid="60"/>
                                        </p:tgtEl>
                                      </p:cBhvr>
                                    </p:cmd>
                                  </p:childTnLst>
                                </p:cTn>
                              </p:par>
                            </p:childTnLst>
                          </p:cTn>
                        </p:par>
                      </p:childTnLst>
                    </p:cTn>
                  </p:par>
                </p:childTnLst>
              </p:cTn>
              <p:nextCondLst>
                <p:cond evt="onClick" delay="0">
                  <p:tgtEl>
                    <p:spTgt spid="60"/>
                  </p:tgtEl>
                </p:cond>
              </p:nextCondLst>
            </p:seq>
            <p:seq concurrent="1" nextAc="seek">
              <p:cTn id="42" restart="whenNotActive" fill="hold" evtFilter="cancelBubble" nodeType="interactiveSeq">
                <p:stCondLst>
                  <p:cond evt="onClick" delay="0">
                    <p:tgtEl>
                      <p:spTgt spid="61"/>
                    </p:tgtEl>
                  </p:cond>
                </p:stCondLst>
                <p:endSync evt="end" delay="0">
                  <p:rtn val="all"/>
                </p:endSync>
                <p:childTnLst>
                  <p:par>
                    <p:cTn id="43" fill="hold">
                      <p:stCondLst>
                        <p:cond delay="0"/>
                      </p:stCondLst>
                      <p:childTnLst>
                        <p:par>
                          <p:cTn id="44" fill="hold">
                            <p:stCondLst>
                              <p:cond delay="0"/>
                            </p:stCondLst>
                            <p:childTnLst>
                              <p:par>
                                <p:cTn id="45" presetID="2" presetClass="mediacall" presetSubtype="0" fill="hold" nodeType="clickEffect">
                                  <p:stCondLst>
                                    <p:cond delay="0"/>
                                  </p:stCondLst>
                                  <p:childTnLst>
                                    <p:cmd type="call" cmd="togglePause">
                                      <p:cBhvr>
                                        <p:cTn id="46" dur="1" fill="hold"/>
                                        <p:tgtEl>
                                          <p:spTgt spid="61"/>
                                        </p:tgtEl>
                                      </p:cBhvr>
                                    </p:cmd>
                                  </p:childTnLst>
                                </p:cTn>
                              </p:par>
                            </p:childTnLst>
                          </p:cTn>
                        </p:par>
                      </p:childTnLst>
                    </p:cTn>
                  </p:par>
                </p:childTnLst>
              </p:cTn>
              <p:nextCondLst>
                <p:cond evt="onClick" delay="0">
                  <p:tgtEl>
                    <p:spTgt spid="61"/>
                  </p:tgtEl>
                </p:cond>
              </p:nextCondLst>
            </p:seq>
            <p:video>
              <p:cMediaNode vol="80000">
                <p:cTn id="47" fill="hold" display="0">
                  <p:stCondLst>
                    <p:cond delay="indefinite"/>
                  </p:stCondLst>
                </p:cTn>
                <p:tgtEl>
                  <p:spTgt spid="53"/>
                </p:tgtEl>
              </p:cMediaNode>
            </p:video>
            <p:video>
              <p:cMediaNode vol="80000">
                <p:cTn id="48" repeatCount="indefinite" fill="hold" display="0">
                  <p:stCondLst>
                    <p:cond delay="indefinite"/>
                  </p:stCondLst>
                </p:cTn>
                <p:tgtEl>
                  <p:spTgt spid="54"/>
                </p:tgtEl>
              </p:cMediaNode>
            </p:video>
            <p:video>
              <p:cMediaNode vol="80000">
                <p:cTn id="49" repeatCount="indefinite" fill="hold" display="0">
                  <p:stCondLst>
                    <p:cond delay="indefinite"/>
                  </p:stCondLst>
                </p:cTn>
                <p:tgtEl>
                  <p:spTgt spid="55"/>
                </p:tgtEl>
              </p:cMediaNode>
            </p:video>
            <p:video>
              <p:cMediaNode vol="80000">
                <p:cTn id="50" repeatCount="indefinite" fill="hold" display="0">
                  <p:stCondLst>
                    <p:cond delay="indefinite"/>
                  </p:stCondLst>
                </p:cTn>
                <p:tgtEl>
                  <p:spTgt spid="56"/>
                </p:tgtEl>
              </p:cMediaNode>
            </p:video>
            <p:video>
              <p:cMediaNode vol="80000">
                <p:cTn id="51" repeatCount="indefinite" fill="hold" display="0">
                  <p:stCondLst>
                    <p:cond delay="indefinite"/>
                  </p:stCondLst>
                </p:cTn>
                <p:tgtEl>
                  <p:spTgt spid="57"/>
                </p:tgtEl>
              </p:cMediaNode>
            </p:video>
            <p:video>
              <p:cMediaNode vol="80000">
                <p:cTn id="52" fill="hold" display="0">
                  <p:stCondLst>
                    <p:cond delay="indefinite"/>
                  </p:stCondLst>
                </p:cTn>
                <p:tgtEl>
                  <p:spTgt spid="58"/>
                </p:tgtEl>
              </p:cMediaNode>
            </p:video>
            <p:video>
              <p:cMediaNode vol="80000">
                <p:cTn id="53" repeatCount="indefinite" fill="hold" display="0">
                  <p:stCondLst>
                    <p:cond delay="indefinite"/>
                  </p:stCondLst>
                </p:cTn>
                <p:tgtEl>
                  <p:spTgt spid="59"/>
                </p:tgtEl>
              </p:cMediaNode>
            </p:video>
            <p:video>
              <p:cMediaNode vol="80000">
                <p:cTn id="54" repeatCount="indefinite" fill="hold" display="0">
                  <p:stCondLst>
                    <p:cond delay="indefinite"/>
                  </p:stCondLst>
                </p:cTn>
                <p:tgtEl>
                  <p:spTgt spid="60"/>
                </p:tgtEl>
              </p:cMediaNode>
            </p:video>
            <p:video>
              <p:cMediaNode vol="80000">
                <p:cTn id="55" fill="hold" display="0">
                  <p:stCondLst>
                    <p:cond delay="indefinite"/>
                  </p:stCondLst>
                </p:cTn>
                <p:tgtEl>
                  <p:spTgt spid="61"/>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4DC0A3F6-FE69-2C46-B807-D9F628760500}"/>
              </a:ext>
            </a:extLst>
          </p:cNvPr>
          <p:cNvSpPr>
            <a:spLocks noGrp="1"/>
          </p:cNvSpPr>
          <p:nvPr>
            <p:ph type="body" sz="quarter" idx="10"/>
          </p:nvPr>
        </p:nvSpPr>
        <p:spPr/>
        <p:txBody>
          <a:bodyPr/>
          <a:lstStyle/>
          <a:p>
            <a:r>
              <a:rPr kumimoji="1" lang="en-US" altLang="ko-KR" dirty="0"/>
              <a:t>[Reference] The range of the start LED area and the final LED area range of the process scenario / the area that smoothly processes all LEDs</a:t>
            </a:r>
            <a:endParaRPr kumimoji="1" lang="ko-KR" altLang="en-US" dirty="0"/>
          </a:p>
        </p:txBody>
      </p:sp>
      <p:sp>
        <p:nvSpPr>
          <p:cNvPr id="3" name="슬라이드 번호 개체 틀 2">
            <a:extLst>
              <a:ext uri="{FF2B5EF4-FFF2-40B4-BE49-F238E27FC236}">
                <a16:creationId xmlns:a16="http://schemas.microsoft.com/office/drawing/2014/main" id="{B04295A7-B6B3-054D-900F-74DC31B869B4}"/>
              </a:ext>
            </a:extLst>
          </p:cNvPr>
          <p:cNvSpPr>
            <a:spLocks noGrp="1"/>
          </p:cNvSpPr>
          <p:nvPr>
            <p:ph type="sldNum" sz="quarter" idx="4"/>
          </p:nvPr>
        </p:nvSpPr>
        <p:spPr/>
        <p:txBody>
          <a:bodyPr/>
          <a:lstStyle/>
          <a:p>
            <a:fld id="{B0F99801-E825-42EB-95E3-E664BF29AFB4}" type="slidenum">
              <a:rPr lang="ko-KR" altLang="en-US" smtClean="0"/>
              <a:pPr/>
              <a:t>16</a:t>
            </a:fld>
            <a:endParaRPr lang="ko-KR" altLang="en-US"/>
          </a:p>
        </p:txBody>
      </p:sp>
      <p:pic>
        <p:nvPicPr>
          <p:cNvPr id="4" name="그림 3">
            <a:extLst>
              <a:ext uri="{FF2B5EF4-FFF2-40B4-BE49-F238E27FC236}">
                <a16:creationId xmlns:a16="http://schemas.microsoft.com/office/drawing/2014/main" id="{75E1D261-3827-9648-890D-AB266DE09A32}"/>
              </a:ext>
            </a:extLst>
          </p:cNvPr>
          <p:cNvPicPr>
            <a:picLocks noChangeAspect="1"/>
          </p:cNvPicPr>
          <p:nvPr/>
        </p:nvPicPr>
        <p:blipFill rotWithShape="1">
          <a:blip r:embed="rId5"/>
          <a:srcRect l="11600" t="44553" r="8380" b="43701"/>
          <a:stretch/>
        </p:blipFill>
        <p:spPr>
          <a:xfrm>
            <a:off x="1640006" y="2147061"/>
            <a:ext cx="9756001" cy="522307"/>
          </a:xfrm>
          <a:prstGeom prst="rect">
            <a:avLst/>
          </a:prstGeom>
        </p:spPr>
      </p:pic>
      <p:pic>
        <p:nvPicPr>
          <p:cNvPr id="5" name="에이전트_프로세싱">
            <a:hlinkClick r:id="" action="ppaction://media"/>
            <a:extLst>
              <a:ext uri="{FF2B5EF4-FFF2-40B4-BE49-F238E27FC236}">
                <a16:creationId xmlns:a16="http://schemas.microsoft.com/office/drawing/2014/main" id="{0B8C0A45-3DB2-8E46-B532-23F4AC613DB6}"/>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640007" y="5000235"/>
            <a:ext cx="9756000" cy="1143351"/>
          </a:xfrm>
          <a:prstGeom prst="rect">
            <a:avLst/>
          </a:prstGeom>
        </p:spPr>
      </p:pic>
      <p:sp>
        <p:nvSpPr>
          <p:cNvPr id="6" name="직사각형 5">
            <a:extLst>
              <a:ext uri="{FF2B5EF4-FFF2-40B4-BE49-F238E27FC236}">
                <a16:creationId xmlns:a16="http://schemas.microsoft.com/office/drawing/2014/main" id="{6CEBB7BB-2ECB-A64D-8A66-30CDC71F6771}"/>
              </a:ext>
            </a:extLst>
          </p:cNvPr>
          <p:cNvSpPr/>
          <p:nvPr/>
        </p:nvSpPr>
        <p:spPr>
          <a:xfrm>
            <a:off x="225702" y="1586071"/>
            <a:ext cx="1414305" cy="609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ko-KR" b="1" dirty="0">
                <a:solidFill>
                  <a:schemeClr val="tx1"/>
                </a:solidFill>
              </a:rPr>
              <a:t>AI 2 max </a:t>
            </a:r>
          </a:p>
          <a:p>
            <a:pPr algn="ctr"/>
            <a:r>
              <a:rPr kumimoji="1" lang="en-US" altLang="ko-KR" sz="800" b="1" dirty="0">
                <a:solidFill>
                  <a:schemeClr val="tx1">
                    <a:lumMod val="50000"/>
                    <a:lumOff val="50000"/>
                  </a:schemeClr>
                </a:solidFill>
              </a:rPr>
              <a:t>Start/final LED length</a:t>
            </a:r>
            <a:r>
              <a:rPr kumimoji="1" lang="ko-KR" altLang="en-US" sz="800" b="1" dirty="0">
                <a:solidFill>
                  <a:schemeClr val="tx1">
                    <a:lumMod val="50000"/>
                    <a:lumOff val="50000"/>
                  </a:schemeClr>
                </a:solidFill>
              </a:rPr>
              <a:t>  </a:t>
            </a:r>
          </a:p>
        </p:txBody>
      </p:sp>
      <p:sp>
        <p:nvSpPr>
          <p:cNvPr id="23" name="직사각형 22">
            <a:extLst>
              <a:ext uri="{FF2B5EF4-FFF2-40B4-BE49-F238E27FC236}">
                <a16:creationId xmlns:a16="http://schemas.microsoft.com/office/drawing/2014/main" id="{A7A3EB67-BE19-744B-838C-8DCDC1A032B9}"/>
              </a:ext>
            </a:extLst>
          </p:cNvPr>
          <p:cNvSpPr/>
          <p:nvPr/>
        </p:nvSpPr>
        <p:spPr>
          <a:xfrm>
            <a:off x="1640007" y="2665109"/>
            <a:ext cx="9745128" cy="9110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ko-KR" altLang="en-US"/>
          </a:p>
        </p:txBody>
      </p:sp>
      <p:pic>
        <p:nvPicPr>
          <p:cNvPr id="24" name="그림 23">
            <a:extLst>
              <a:ext uri="{FF2B5EF4-FFF2-40B4-BE49-F238E27FC236}">
                <a16:creationId xmlns:a16="http://schemas.microsoft.com/office/drawing/2014/main" id="{0237A6C6-9F5D-FC4D-A7BB-5150092AB99D}"/>
              </a:ext>
            </a:extLst>
          </p:cNvPr>
          <p:cNvPicPr>
            <a:picLocks noChangeAspect="1"/>
          </p:cNvPicPr>
          <p:nvPr/>
        </p:nvPicPr>
        <p:blipFill rotWithShape="1">
          <a:blip r:embed="rId7"/>
          <a:srcRect l="-1" t="22156" r="249"/>
          <a:stretch/>
        </p:blipFill>
        <p:spPr>
          <a:xfrm flipV="1">
            <a:off x="1637508" y="2967217"/>
            <a:ext cx="9747627" cy="244363"/>
          </a:xfrm>
          <a:prstGeom prst="rect">
            <a:avLst/>
          </a:prstGeom>
        </p:spPr>
      </p:pic>
      <p:pic>
        <p:nvPicPr>
          <p:cNvPr id="27" name="그림 26">
            <a:extLst>
              <a:ext uri="{FF2B5EF4-FFF2-40B4-BE49-F238E27FC236}">
                <a16:creationId xmlns:a16="http://schemas.microsoft.com/office/drawing/2014/main" id="{35D59382-8645-A240-B0BA-C8C461232AF7}"/>
              </a:ext>
            </a:extLst>
          </p:cNvPr>
          <p:cNvPicPr>
            <a:picLocks noChangeAspect="1"/>
          </p:cNvPicPr>
          <p:nvPr/>
        </p:nvPicPr>
        <p:blipFill>
          <a:blip r:embed="rId8"/>
          <a:stretch>
            <a:fillRect/>
          </a:stretch>
        </p:blipFill>
        <p:spPr>
          <a:xfrm>
            <a:off x="1637508" y="1308101"/>
            <a:ext cx="9747627" cy="844124"/>
          </a:xfrm>
          <a:prstGeom prst="rect">
            <a:avLst/>
          </a:prstGeom>
        </p:spPr>
      </p:pic>
      <p:cxnSp>
        <p:nvCxnSpPr>
          <p:cNvPr id="29" name="직선 연결선[R] 28">
            <a:extLst>
              <a:ext uri="{FF2B5EF4-FFF2-40B4-BE49-F238E27FC236}">
                <a16:creationId xmlns:a16="http://schemas.microsoft.com/office/drawing/2014/main" id="{5D9C0003-8910-D540-AD2F-B853C751D0B1}"/>
              </a:ext>
            </a:extLst>
          </p:cNvPr>
          <p:cNvCxnSpPr>
            <a:cxnSpLocks/>
          </p:cNvCxnSpPr>
          <p:nvPr/>
        </p:nvCxnSpPr>
        <p:spPr>
          <a:xfrm>
            <a:off x="5559702" y="1744718"/>
            <a:ext cx="0" cy="450953"/>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30" name="직선 연결선[R] 29">
            <a:extLst>
              <a:ext uri="{FF2B5EF4-FFF2-40B4-BE49-F238E27FC236}">
                <a16:creationId xmlns:a16="http://schemas.microsoft.com/office/drawing/2014/main" id="{13EDE1BB-7AAC-A14F-A7B8-9DF25B58E88A}"/>
              </a:ext>
            </a:extLst>
          </p:cNvPr>
          <p:cNvCxnSpPr>
            <a:cxnSpLocks/>
          </p:cNvCxnSpPr>
          <p:nvPr/>
        </p:nvCxnSpPr>
        <p:spPr>
          <a:xfrm>
            <a:off x="7464702" y="1744718"/>
            <a:ext cx="0" cy="450953"/>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31" name="직선 연결선[R] 30">
            <a:extLst>
              <a:ext uri="{FF2B5EF4-FFF2-40B4-BE49-F238E27FC236}">
                <a16:creationId xmlns:a16="http://schemas.microsoft.com/office/drawing/2014/main" id="{8D9F56BD-44CB-124C-92AD-63A1FCC77A6F}"/>
              </a:ext>
            </a:extLst>
          </p:cNvPr>
          <p:cNvCxnSpPr>
            <a:cxnSpLocks/>
          </p:cNvCxnSpPr>
          <p:nvPr/>
        </p:nvCxnSpPr>
        <p:spPr>
          <a:xfrm>
            <a:off x="5102502" y="1744718"/>
            <a:ext cx="0" cy="450953"/>
          </a:xfrm>
          <a:prstGeom prst="line">
            <a:avLst/>
          </a:prstGeom>
          <a:ln w="12700">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32" name="직선 연결선[R] 31">
            <a:extLst>
              <a:ext uri="{FF2B5EF4-FFF2-40B4-BE49-F238E27FC236}">
                <a16:creationId xmlns:a16="http://schemas.microsoft.com/office/drawing/2014/main" id="{8207CB11-E435-5A4A-A229-56380584EA41}"/>
              </a:ext>
            </a:extLst>
          </p:cNvPr>
          <p:cNvCxnSpPr>
            <a:cxnSpLocks/>
          </p:cNvCxnSpPr>
          <p:nvPr/>
        </p:nvCxnSpPr>
        <p:spPr>
          <a:xfrm>
            <a:off x="7921902" y="1744718"/>
            <a:ext cx="0" cy="450953"/>
          </a:xfrm>
          <a:prstGeom prst="line">
            <a:avLst/>
          </a:prstGeom>
          <a:ln w="12700">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33" name="오른쪽 중괄호[R] 32">
            <a:extLst>
              <a:ext uri="{FF2B5EF4-FFF2-40B4-BE49-F238E27FC236}">
                <a16:creationId xmlns:a16="http://schemas.microsoft.com/office/drawing/2014/main" id="{E54B2F03-AD9A-BE4D-B33B-07D61ED3E1FD}"/>
              </a:ext>
            </a:extLst>
          </p:cNvPr>
          <p:cNvSpPr/>
          <p:nvPr/>
        </p:nvSpPr>
        <p:spPr>
          <a:xfrm rot="16200000">
            <a:off x="6282722" y="105538"/>
            <a:ext cx="457200" cy="2821160"/>
          </a:xfrm>
          <a:prstGeom prst="rightBrace">
            <a:avLst>
              <a:gd name="adj1" fmla="val 79130"/>
              <a:gd name="adj2" fmla="val 50000"/>
            </a:avLst>
          </a:prstGeom>
          <a:ln w="28575">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ko-KR" altLang="en-US"/>
          </a:p>
        </p:txBody>
      </p:sp>
      <p:sp>
        <p:nvSpPr>
          <p:cNvPr id="35" name="오른쪽 중괄호[R] 34">
            <a:extLst>
              <a:ext uri="{FF2B5EF4-FFF2-40B4-BE49-F238E27FC236}">
                <a16:creationId xmlns:a16="http://schemas.microsoft.com/office/drawing/2014/main" id="{3EC380BC-9482-7543-8A3C-65EE42A008AE}"/>
              </a:ext>
            </a:extLst>
          </p:cNvPr>
          <p:cNvSpPr/>
          <p:nvPr/>
        </p:nvSpPr>
        <p:spPr>
          <a:xfrm rot="5400000">
            <a:off x="6284584" y="-1478414"/>
            <a:ext cx="457200" cy="9743902"/>
          </a:xfrm>
          <a:prstGeom prst="rightBrace">
            <a:avLst>
              <a:gd name="adj1" fmla="val 79130"/>
              <a:gd name="adj2" fmla="val 16136"/>
            </a:avLst>
          </a:prstGeom>
          <a:ln w="28575">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ko-KR" altLang="en-US"/>
          </a:p>
        </p:txBody>
      </p:sp>
      <p:sp>
        <p:nvSpPr>
          <p:cNvPr id="36" name="직사각형 35">
            <a:extLst>
              <a:ext uri="{FF2B5EF4-FFF2-40B4-BE49-F238E27FC236}">
                <a16:creationId xmlns:a16="http://schemas.microsoft.com/office/drawing/2014/main" id="{5456676D-1EFE-5041-8FAC-0B5C4B583B5B}"/>
              </a:ext>
            </a:extLst>
          </p:cNvPr>
          <p:cNvSpPr/>
          <p:nvPr/>
        </p:nvSpPr>
        <p:spPr>
          <a:xfrm>
            <a:off x="8341662" y="3975934"/>
            <a:ext cx="2821160" cy="609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kumimoji="1" lang="ko-KR" altLang="en-US" sz="800" b="1" dirty="0">
                <a:solidFill>
                  <a:schemeClr val="tx1"/>
                </a:solidFill>
              </a:rPr>
              <a:t> </a:t>
            </a:r>
            <a:r>
              <a:rPr kumimoji="1" lang="en-US" altLang="ko-KR" sz="1200" b="1" dirty="0">
                <a:solidFill>
                  <a:schemeClr val="tx1"/>
                </a:solidFill>
              </a:rPr>
              <a:t>LED range: 21</a:t>
            </a:r>
          </a:p>
          <a:p>
            <a:pPr algn="ctr">
              <a:lnSpc>
                <a:spcPct val="150000"/>
              </a:lnSpc>
            </a:pPr>
            <a:r>
              <a:rPr kumimoji="1" lang="en-US" altLang="ko-KR" sz="800" b="1" dirty="0">
                <a:solidFill>
                  <a:srgbClr val="C00000"/>
                </a:solidFill>
              </a:rPr>
              <a:t>-</a:t>
            </a:r>
            <a:r>
              <a:rPr kumimoji="1" lang="ko-KR" altLang="en-US" sz="800" b="1" dirty="0">
                <a:solidFill>
                  <a:srgbClr val="C00000"/>
                </a:solidFill>
              </a:rPr>
              <a:t> </a:t>
            </a:r>
            <a:r>
              <a:rPr kumimoji="1" lang="en-US" altLang="ko-KR" sz="800" b="1" u="sng" dirty="0">
                <a:solidFill>
                  <a:srgbClr val="C00000"/>
                </a:solidFill>
              </a:rPr>
              <a:t>The brightness of each of the two LEDs on each side is reduced and the light is treated smoothly.</a:t>
            </a:r>
            <a:r>
              <a:rPr kumimoji="1" lang="ko-KR" altLang="en-US" sz="800" b="1" dirty="0">
                <a:solidFill>
                  <a:srgbClr val="C00000"/>
                </a:solidFill>
              </a:rPr>
              <a:t>  </a:t>
            </a:r>
          </a:p>
        </p:txBody>
      </p:sp>
      <p:cxnSp>
        <p:nvCxnSpPr>
          <p:cNvPr id="37" name="직선 연결선[R] 36">
            <a:extLst>
              <a:ext uri="{FF2B5EF4-FFF2-40B4-BE49-F238E27FC236}">
                <a16:creationId xmlns:a16="http://schemas.microsoft.com/office/drawing/2014/main" id="{432EF523-D6A8-C541-B8E4-6668377EB5AE}"/>
              </a:ext>
            </a:extLst>
          </p:cNvPr>
          <p:cNvCxnSpPr>
            <a:cxnSpLocks/>
          </p:cNvCxnSpPr>
          <p:nvPr/>
        </p:nvCxnSpPr>
        <p:spPr>
          <a:xfrm>
            <a:off x="10360302" y="2512580"/>
            <a:ext cx="0" cy="652357"/>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44" name="직선 연결선[R] 43">
            <a:extLst>
              <a:ext uri="{FF2B5EF4-FFF2-40B4-BE49-F238E27FC236}">
                <a16:creationId xmlns:a16="http://schemas.microsoft.com/office/drawing/2014/main" id="{7228B6EF-33ED-964A-A2F8-E06B3BEFF761}"/>
              </a:ext>
            </a:extLst>
          </p:cNvPr>
          <p:cNvCxnSpPr>
            <a:cxnSpLocks/>
          </p:cNvCxnSpPr>
          <p:nvPr/>
        </p:nvCxnSpPr>
        <p:spPr>
          <a:xfrm>
            <a:off x="2664102" y="2512580"/>
            <a:ext cx="0" cy="652357"/>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45" name="직선 연결선[R] 44">
            <a:extLst>
              <a:ext uri="{FF2B5EF4-FFF2-40B4-BE49-F238E27FC236}">
                <a16:creationId xmlns:a16="http://schemas.microsoft.com/office/drawing/2014/main" id="{D4AD8D6D-D803-694C-B09D-E420C6EC124F}"/>
              </a:ext>
            </a:extLst>
          </p:cNvPr>
          <p:cNvCxnSpPr>
            <a:cxnSpLocks/>
          </p:cNvCxnSpPr>
          <p:nvPr/>
        </p:nvCxnSpPr>
        <p:spPr>
          <a:xfrm>
            <a:off x="11350902" y="1287517"/>
            <a:ext cx="0" cy="2023885"/>
          </a:xfrm>
          <a:prstGeom prst="line">
            <a:avLst/>
          </a:prstGeom>
          <a:ln w="12700">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46" name="직선 연결선[R] 45">
            <a:extLst>
              <a:ext uri="{FF2B5EF4-FFF2-40B4-BE49-F238E27FC236}">
                <a16:creationId xmlns:a16="http://schemas.microsoft.com/office/drawing/2014/main" id="{35278F76-E425-C54A-8CD2-D46407F129C3}"/>
              </a:ext>
            </a:extLst>
          </p:cNvPr>
          <p:cNvCxnSpPr>
            <a:cxnSpLocks/>
          </p:cNvCxnSpPr>
          <p:nvPr/>
        </p:nvCxnSpPr>
        <p:spPr>
          <a:xfrm>
            <a:off x="1673502" y="1313014"/>
            <a:ext cx="0" cy="2023885"/>
          </a:xfrm>
          <a:prstGeom prst="line">
            <a:avLst/>
          </a:prstGeom>
          <a:ln w="12700">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63" name="직선 화살표 연결선 62">
            <a:extLst>
              <a:ext uri="{FF2B5EF4-FFF2-40B4-BE49-F238E27FC236}">
                <a16:creationId xmlns:a16="http://schemas.microsoft.com/office/drawing/2014/main" id="{19EEB186-3F0B-B444-8D64-632804469458}"/>
              </a:ext>
            </a:extLst>
          </p:cNvPr>
          <p:cNvCxnSpPr>
            <a:cxnSpLocks/>
          </p:cNvCxnSpPr>
          <p:nvPr/>
        </p:nvCxnSpPr>
        <p:spPr>
          <a:xfrm>
            <a:off x="9829800" y="3576154"/>
            <a:ext cx="0" cy="416183"/>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64" name="직사각형 63">
            <a:extLst>
              <a:ext uri="{FF2B5EF4-FFF2-40B4-BE49-F238E27FC236}">
                <a16:creationId xmlns:a16="http://schemas.microsoft.com/office/drawing/2014/main" id="{4F5310A9-021F-C64E-8483-79756F76C7FE}"/>
              </a:ext>
            </a:extLst>
          </p:cNvPr>
          <p:cNvSpPr/>
          <p:nvPr/>
        </p:nvSpPr>
        <p:spPr>
          <a:xfrm>
            <a:off x="223203" y="5041960"/>
            <a:ext cx="1414305" cy="9110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ko-KR" b="1" dirty="0">
                <a:solidFill>
                  <a:schemeClr val="tx1"/>
                </a:solidFill>
              </a:rPr>
              <a:t>AI 2 max </a:t>
            </a:r>
          </a:p>
          <a:p>
            <a:pPr algn="ctr"/>
            <a:r>
              <a:rPr kumimoji="1" lang="en-US" altLang="ko-KR" sz="800" b="1" dirty="0">
                <a:solidFill>
                  <a:schemeClr val="tx1">
                    <a:lumMod val="50000"/>
                    <a:lumOff val="50000"/>
                  </a:schemeClr>
                </a:solidFill>
              </a:rPr>
              <a:t>Processing scenario video</a:t>
            </a:r>
          </a:p>
          <a:p>
            <a:pPr algn="ctr"/>
            <a:r>
              <a:rPr kumimoji="1" lang="en-US" altLang="ko-KR" sz="800" b="1" dirty="0">
                <a:solidFill>
                  <a:schemeClr val="tx1">
                    <a:lumMod val="50000"/>
                    <a:lumOff val="50000"/>
                  </a:schemeClr>
                </a:solidFill>
              </a:rPr>
              <a:t>(Can be checked with the Play button)</a:t>
            </a:r>
          </a:p>
        </p:txBody>
      </p:sp>
      <p:sp>
        <p:nvSpPr>
          <p:cNvPr id="67" name="TextBox 66">
            <a:extLst>
              <a:ext uri="{FF2B5EF4-FFF2-40B4-BE49-F238E27FC236}">
                <a16:creationId xmlns:a16="http://schemas.microsoft.com/office/drawing/2014/main" id="{16FCF528-821A-7243-B152-15EFECDCC837}"/>
              </a:ext>
            </a:extLst>
          </p:cNvPr>
          <p:cNvSpPr txBox="1"/>
          <p:nvPr/>
        </p:nvSpPr>
        <p:spPr>
          <a:xfrm>
            <a:off x="3678873" y="3950802"/>
            <a:ext cx="4662790" cy="646331"/>
          </a:xfrm>
          <a:prstGeom prst="rect">
            <a:avLst/>
          </a:prstGeom>
          <a:noFill/>
        </p:spPr>
        <p:txBody>
          <a:bodyPr wrap="square" rtlCol="0">
            <a:spAutoFit/>
          </a:bodyPr>
          <a:lstStyle/>
          <a:p>
            <a:r>
              <a:rPr kumimoji="1" lang="ko-KR" altLang="en-US" sz="1800" b="1" dirty="0">
                <a:solidFill>
                  <a:srgbClr val="C00000"/>
                </a:solidFill>
              </a:rPr>
              <a:t>** </a:t>
            </a:r>
            <a:r>
              <a:rPr kumimoji="1" lang="en-US" altLang="ko-KR" sz="1800" b="1" dirty="0">
                <a:solidFill>
                  <a:srgbClr val="C00000"/>
                </a:solidFill>
              </a:rPr>
              <a:t>If all LEDs are on</a:t>
            </a:r>
          </a:p>
          <a:p>
            <a:r>
              <a:rPr kumimoji="1" lang="en-US" altLang="ko-KR" sz="1800" b="1" dirty="0">
                <a:solidFill>
                  <a:srgbClr val="C00000"/>
                </a:solidFill>
              </a:rPr>
              <a:t>Area to smooth the light on both sides</a:t>
            </a:r>
            <a:endParaRPr kumimoji="1" lang="ko-KR" altLang="en-US" sz="1800" b="1" dirty="0">
              <a:solidFill>
                <a:srgbClr val="C00000"/>
              </a:solidFill>
            </a:endParaRPr>
          </a:p>
        </p:txBody>
      </p:sp>
      <p:sp>
        <p:nvSpPr>
          <p:cNvPr id="102" name="직사각형 101">
            <a:extLst>
              <a:ext uri="{FF2B5EF4-FFF2-40B4-BE49-F238E27FC236}">
                <a16:creationId xmlns:a16="http://schemas.microsoft.com/office/drawing/2014/main" id="{C0A99ECE-B129-A345-8094-8B16461C6EEF}"/>
              </a:ext>
            </a:extLst>
          </p:cNvPr>
          <p:cNvSpPr/>
          <p:nvPr/>
        </p:nvSpPr>
        <p:spPr>
          <a:xfrm>
            <a:off x="5100742" y="635108"/>
            <a:ext cx="2821160" cy="609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kumimoji="1" lang="en-US" altLang="ko-KR" sz="1200" b="1" dirty="0">
                <a:solidFill>
                  <a:schemeClr val="tx1"/>
                </a:solidFill>
              </a:rPr>
              <a:t>Start LED range</a:t>
            </a:r>
            <a:r>
              <a:rPr kumimoji="1" lang="ko-KR" altLang="en-US" sz="1200" b="1" dirty="0">
                <a:solidFill>
                  <a:schemeClr val="tx1"/>
                </a:solidFill>
              </a:rPr>
              <a:t> </a:t>
            </a:r>
            <a:r>
              <a:rPr kumimoji="1" lang="en-US" altLang="ko-KR" sz="1200" b="1" dirty="0">
                <a:solidFill>
                  <a:schemeClr val="tx1"/>
                </a:solidFill>
              </a:rPr>
              <a:t>:</a:t>
            </a:r>
            <a:r>
              <a:rPr kumimoji="1" lang="ko-KR" altLang="en-US" sz="1200" b="1" dirty="0">
                <a:solidFill>
                  <a:schemeClr val="tx1"/>
                </a:solidFill>
              </a:rPr>
              <a:t> </a:t>
            </a:r>
            <a:r>
              <a:rPr kumimoji="1" lang="en-US" altLang="ko-KR" sz="1200" b="1" dirty="0">
                <a:solidFill>
                  <a:schemeClr val="tx1"/>
                </a:solidFill>
              </a:rPr>
              <a:t>7</a:t>
            </a:r>
            <a:r>
              <a:rPr kumimoji="1" lang="ko-KR" altLang="en-US" sz="1200" b="1" dirty="0">
                <a:solidFill>
                  <a:schemeClr val="tx1"/>
                </a:solidFill>
              </a:rPr>
              <a:t>개 </a:t>
            </a:r>
            <a:endParaRPr kumimoji="1" lang="en-US" altLang="ko-KR" sz="1200" b="1" dirty="0">
              <a:solidFill>
                <a:schemeClr val="tx1"/>
              </a:solidFill>
            </a:endParaRPr>
          </a:p>
          <a:p>
            <a:pPr algn="ctr">
              <a:lnSpc>
                <a:spcPct val="150000"/>
              </a:lnSpc>
            </a:pPr>
            <a:r>
              <a:rPr kumimoji="1" lang="en-US" altLang="ko-KR" sz="800" b="1" dirty="0">
                <a:solidFill>
                  <a:srgbClr val="C00000"/>
                </a:solidFill>
              </a:rPr>
              <a:t>-</a:t>
            </a:r>
            <a:r>
              <a:rPr kumimoji="1" lang="ko-KR" altLang="en-US" sz="800" b="1" dirty="0">
                <a:solidFill>
                  <a:srgbClr val="C00000"/>
                </a:solidFill>
              </a:rPr>
              <a:t> </a:t>
            </a:r>
            <a:r>
              <a:rPr kumimoji="1" lang="en-US" altLang="ko-KR" sz="800" b="1" u="sng" dirty="0">
                <a:solidFill>
                  <a:srgbClr val="C00000"/>
                </a:solidFill>
              </a:rPr>
              <a:t>Each LED on each side has a smooth light treatment by reducing the luminance</a:t>
            </a:r>
            <a:r>
              <a:rPr kumimoji="1" lang="ko-KR" altLang="en-US" sz="800" b="1" dirty="0">
                <a:solidFill>
                  <a:srgbClr val="C00000"/>
                </a:solidFill>
              </a:rPr>
              <a:t>  </a:t>
            </a:r>
          </a:p>
        </p:txBody>
      </p:sp>
    </p:spTree>
    <p:extLst>
      <p:ext uri="{BB962C8B-B14F-4D97-AF65-F5344CB8AC3E}">
        <p14:creationId xmlns:p14="http://schemas.microsoft.com/office/powerpoint/2010/main" val="38471465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repeatCount="indefinite" fill="hold" display="0">
                  <p:stCondLst>
                    <p:cond delay="indefinite"/>
                  </p:stCondLst>
                </p:cTn>
                <p:tgtEl>
                  <p:spTgt spid="5"/>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p:cNvSpPr>
            <a:spLocks noGrp="1"/>
          </p:cNvSpPr>
          <p:nvPr>
            <p:ph type="body" sz="quarter" idx="10"/>
          </p:nvPr>
        </p:nvSpPr>
        <p:spPr/>
        <p:txBody>
          <a:bodyPr/>
          <a:lstStyle/>
          <a:p>
            <a:r>
              <a:rPr lang="en-US" altLang="ko-KR" dirty="0"/>
              <a:t>3.3 NUGU FFV LED </a:t>
            </a:r>
            <a:r>
              <a:rPr lang="mr-IN" altLang="ko-KR" dirty="0"/>
              <a:t>–</a:t>
            </a:r>
            <a:r>
              <a:rPr lang="en-US" altLang="ko-KR" dirty="0"/>
              <a:t> Device status representation (Device States)</a:t>
            </a:r>
            <a:r>
              <a:rPr lang="ko-KR" altLang="en-US" dirty="0"/>
              <a:t> </a:t>
            </a:r>
            <a:r>
              <a:rPr lang="en-US" altLang="ko-KR" dirty="0"/>
              <a:t>(1/5)</a:t>
            </a:r>
            <a:r>
              <a:rPr lang="ko-KR" altLang="en-US" dirty="0"/>
              <a:t> </a:t>
            </a:r>
          </a:p>
        </p:txBody>
      </p:sp>
      <p:sp>
        <p:nvSpPr>
          <p:cNvPr id="2" name="슬라이드 번호 개체 틀 1"/>
          <p:cNvSpPr>
            <a:spLocks noGrp="1"/>
          </p:cNvSpPr>
          <p:nvPr>
            <p:ph type="sldNum" sz="quarter" idx="4"/>
          </p:nvPr>
        </p:nvSpPr>
        <p:spPr/>
        <p:txBody>
          <a:bodyPr/>
          <a:lstStyle/>
          <a:p>
            <a:fld id="{B0F99801-E825-42EB-95E3-E664BF29AFB4}" type="slidenum">
              <a:rPr lang="ko-KR" altLang="en-US" smtClean="0"/>
              <a:pPr/>
              <a:t>17</a:t>
            </a:fld>
            <a:endParaRPr lang="ko-KR" altLang="en-US" dirty="0"/>
          </a:p>
        </p:txBody>
      </p:sp>
      <p:sp>
        <p:nvSpPr>
          <p:cNvPr id="4" name="직사각형 3"/>
          <p:cNvSpPr/>
          <p:nvPr/>
        </p:nvSpPr>
        <p:spPr>
          <a:xfrm>
            <a:off x="317168" y="873125"/>
            <a:ext cx="338837" cy="51951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직사각형 4"/>
          <p:cNvSpPr/>
          <p:nvPr/>
        </p:nvSpPr>
        <p:spPr>
          <a:xfrm>
            <a:off x="317168" y="873125"/>
            <a:ext cx="11497460" cy="303780"/>
          </a:xfrm>
          <a:prstGeom prst="rect">
            <a:avLst/>
          </a:prstGeom>
          <a:solidFill>
            <a:schemeClr val="bg1">
              <a:lumMod val="75000"/>
            </a:schemeClr>
          </a:solid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직사각형 5"/>
          <p:cNvSpPr/>
          <p:nvPr/>
        </p:nvSpPr>
        <p:spPr>
          <a:xfrm>
            <a:off x="9784605" y="873125"/>
            <a:ext cx="2030023" cy="303780"/>
          </a:xfrm>
          <a:prstGeom prst="rect">
            <a:avLst/>
          </a:prstGeom>
          <a:solidFill>
            <a:schemeClr val="bg1">
              <a:lumMod val="95000"/>
            </a:schemeClr>
          </a:solid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직사각형 6"/>
          <p:cNvSpPr/>
          <p:nvPr/>
        </p:nvSpPr>
        <p:spPr>
          <a:xfrm>
            <a:off x="317167" y="873735"/>
            <a:ext cx="11497461" cy="5201669"/>
          </a:xfrm>
          <a:prstGeom prst="rect">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TextBox 7"/>
          <p:cNvSpPr txBox="1"/>
          <p:nvPr/>
        </p:nvSpPr>
        <p:spPr>
          <a:xfrm>
            <a:off x="3270312" y="913070"/>
            <a:ext cx="843501" cy="246221"/>
          </a:xfrm>
          <a:prstGeom prst="rect">
            <a:avLst/>
          </a:prstGeom>
          <a:noFill/>
        </p:spPr>
        <p:txBody>
          <a:bodyPr wrap="none" rtlCol="0">
            <a:spAutoFit/>
          </a:bodyPr>
          <a:lstStyle/>
          <a:p>
            <a:pPr algn="ctr"/>
            <a:r>
              <a:rPr lang="en-US" altLang="ko-KR" sz="1000" dirty="0"/>
              <a:t>Description</a:t>
            </a:r>
            <a:endParaRPr lang="ko-KR" altLang="en-US" sz="1000" dirty="0"/>
          </a:p>
        </p:txBody>
      </p:sp>
      <p:sp>
        <p:nvSpPr>
          <p:cNvPr id="9" name="TextBox 8"/>
          <p:cNvSpPr txBox="1"/>
          <p:nvPr/>
        </p:nvSpPr>
        <p:spPr>
          <a:xfrm>
            <a:off x="5017264" y="913070"/>
            <a:ext cx="1013419" cy="246221"/>
          </a:xfrm>
          <a:prstGeom prst="rect">
            <a:avLst/>
          </a:prstGeom>
          <a:noFill/>
        </p:spPr>
        <p:txBody>
          <a:bodyPr wrap="none" rtlCol="0">
            <a:spAutoFit/>
          </a:bodyPr>
          <a:lstStyle/>
          <a:p>
            <a:pPr algn="ctr"/>
            <a:r>
              <a:rPr lang="en-US" altLang="ko-KR" sz="1000" dirty="0"/>
              <a:t>Lighting Color</a:t>
            </a:r>
            <a:endParaRPr lang="ko-KR" altLang="en-US" sz="1000" dirty="0"/>
          </a:p>
        </p:txBody>
      </p:sp>
      <p:sp>
        <p:nvSpPr>
          <p:cNvPr id="10" name="TextBox 9"/>
          <p:cNvSpPr txBox="1"/>
          <p:nvPr/>
        </p:nvSpPr>
        <p:spPr>
          <a:xfrm>
            <a:off x="6121289" y="913070"/>
            <a:ext cx="1252266" cy="246221"/>
          </a:xfrm>
          <a:prstGeom prst="rect">
            <a:avLst/>
          </a:prstGeom>
          <a:noFill/>
        </p:spPr>
        <p:txBody>
          <a:bodyPr wrap="none" rtlCol="0">
            <a:spAutoFit/>
          </a:bodyPr>
          <a:lstStyle/>
          <a:p>
            <a:pPr algn="ctr"/>
            <a:r>
              <a:rPr lang="en-US" altLang="ko-KR" sz="1000" dirty="0"/>
              <a:t>Animation </a:t>
            </a:r>
            <a:r>
              <a:rPr lang="en-US" altLang="ko-KR" sz="900" dirty="0"/>
              <a:t>(Linear)</a:t>
            </a:r>
            <a:endParaRPr lang="ko-KR" altLang="en-US" sz="900" dirty="0"/>
          </a:p>
        </p:txBody>
      </p:sp>
      <p:sp>
        <p:nvSpPr>
          <p:cNvPr id="11" name="TextBox 10"/>
          <p:cNvSpPr txBox="1"/>
          <p:nvPr/>
        </p:nvSpPr>
        <p:spPr>
          <a:xfrm>
            <a:off x="1233549" y="913070"/>
            <a:ext cx="540533" cy="246221"/>
          </a:xfrm>
          <a:prstGeom prst="rect">
            <a:avLst/>
          </a:prstGeom>
          <a:noFill/>
        </p:spPr>
        <p:txBody>
          <a:bodyPr wrap="none" rtlCol="0">
            <a:spAutoFit/>
          </a:bodyPr>
          <a:lstStyle/>
          <a:p>
            <a:pPr algn="ctr"/>
            <a:r>
              <a:rPr lang="en-US" altLang="ko-KR" sz="1000" dirty="0"/>
              <a:t>Status</a:t>
            </a:r>
            <a:endParaRPr lang="ko-KR" altLang="en-US" sz="1000" dirty="0"/>
          </a:p>
        </p:txBody>
      </p:sp>
      <p:sp>
        <p:nvSpPr>
          <p:cNvPr id="12" name="TextBox 11"/>
          <p:cNvSpPr txBox="1"/>
          <p:nvPr/>
        </p:nvSpPr>
        <p:spPr>
          <a:xfrm>
            <a:off x="360441" y="4094022"/>
            <a:ext cx="284052" cy="307777"/>
          </a:xfrm>
          <a:prstGeom prst="rect">
            <a:avLst/>
          </a:prstGeom>
          <a:noFill/>
        </p:spPr>
        <p:txBody>
          <a:bodyPr wrap="none" rtlCol="0">
            <a:spAutoFit/>
          </a:bodyPr>
          <a:lstStyle/>
          <a:p>
            <a:r>
              <a:rPr lang="en-US" altLang="ko-KR" sz="1400" dirty="0"/>
              <a:t>2</a:t>
            </a:r>
            <a:endParaRPr lang="ko-KR" altLang="en-US" sz="1400" dirty="0"/>
          </a:p>
        </p:txBody>
      </p:sp>
      <p:sp>
        <p:nvSpPr>
          <p:cNvPr id="13" name="TextBox 12"/>
          <p:cNvSpPr txBox="1"/>
          <p:nvPr/>
        </p:nvSpPr>
        <p:spPr>
          <a:xfrm>
            <a:off x="871510" y="4109411"/>
            <a:ext cx="367858" cy="276999"/>
          </a:xfrm>
          <a:prstGeom prst="rect">
            <a:avLst/>
          </a:prstGeom>
          <a:noFill/>
        </p:spPr>
        <p:txBody>
          <a:bodyPr wrap="none" rtlCol="0">
            <a:spAutoFit/>
          </a:bodyPr>
          <a:lstStyle/>
          <a:p>
            <a:pPr algn="ctr"/>
            <a:r>
              <a:rPr lang="en-US" altLang="ko-KR" sz="1200" b="1" dirty="0"/>
              <a:t>BT</a:t>
            </a:r>
            <a:endParaRPr lang="ko-KR" altLang="en-US" sz="1200" b="1" dirty="0"/>
          </a:p>
        </p:txBody>
      </p:sp>
      <p:cxnSp>
        <p:nvCxnSpPr>
          <p:cNvPr id="14" name="직선 연결선 22"/>
          <p:cNvCxnSpPr/>
          <p:nvPr/>
        </p:nvCxnSpPr>
        <p:spPr>
          <a:xfrm>
            <a:off x="317168" y="2399895"/>
            <a:ext cx="11497460" cy="0"/>
          </a:xfrm>
          <a:prstGeom prst="line">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5" name="직선 연결선 23"/>
          <p:cNvCxnSpPr/>
          <p:nvPr/>
        </p:nvCxnSpPr>
        <p:spPr>
          <a:xfrm>
            <a:off x="1431049" y="3622885"/>
            <a:ext cx="10383579" cy="0"/>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6" name="직선 연결선 25"/>
          <p:cNvCxnSpPr/>
          <p:nvPr/>
        </p:nvCxnSpPr>
        <p:spPr>
          <a:xfrm>
            <a:off x="1435037" y="2399895"/>
            <a:ext cx="0" cy="3675509"/>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TextBox 16"/>
          <p:cNvSpPr txBox="1"/>
          <p:nvPr/>
        </p:nvSpPr>
        <p:spPr>
          <a:xfrm>
            <a:off x="1383031" y="4036898"/>
            <a:ext cx="1025236" cy="400110"/>
          </a:xfrm>
          <a:prstGeom prst="rect">
            <a:avLst/>
          </a:prstGeom>
          <a:noFill/>
        </p:spPr>
        <p:txBody>
          <a:bodyPr wrap="square" rtlCol="0">
            <a:spAutoFit/>
          </a:bodyPr>
          <a:lstStyle/>
          <a:p>
            <a:pPr algn="ctr"/>
            <a:r>
              <a:rPr lang="en-US" altLang="ko-KR" sz="1000" b="1" dirty="0"/>
              <a:t>BT</a:t>
            </a:r>
          </a:p>
          <a:p>
            <a:pPr algn="ctr"/>
            <a:r>
              <a:rPr lang="en-US" altLang="ko-KR" sz="1000" b="1" dirty="0"/>
              <a:t>Connected</a:t>
            </a:r>
            <a:endParaRPr lang="ko-KR" altLang="en-US" sz="1000" dirty="0"/>
          </a:p>
        </p:txBody>
      </p:sp>
      <p:sp>
        <p:nvSpPr>
          <p:cNvPr id="18" name="TextBox 17"/>
          <p:cNvSpPr txBox="1"/>
          <p:nvPr/>
        </p:nvSpPr>
        <p:spPr>
          <a:xfrm>
            <a:off x="2344503" y="3679000"/>
            <a:ext cx="2572491" cy="1259640"/>
          </a:xfrm>
          <a:prstGeom prst="rect">
            <a:avLst/>
          </a:prstGeom>
          <a:noFill/>
        </p:spPr>
        <p:txBody>
          <a:bodyPr wrap="square" rtlCol="0">
            <a:spAutoFit/>
          </a:bodyPr>
          <a:lstStyle/>
          <a:p>
            <a:pPr marL="92075" indent="-92075">
              <a:lnSpc>
                <a:spcPct val="120000"/>
              </a:lnSpc>
              <a:buFont typeface="Arial" panose="020B0604020202020204" pitchFamily="34" charset="0"/>
              <a:buChar char="•"/>
              <a:tabLst>
                <a:tab pos="92075" algn="l"/>
              </a:tabLst>
            </a:pPr>
            <a:r>
              <a:rPr lang="en-US" altLang="ko-KR" sz="800" dirty="0"/>
              <a:t>When the user successfully connects the Bluetooth to the NUGU device using a mobile phone or other device, the corresponding lighting is played.</a:t>
            </a:r>
          </a:p>
          <a:p>
            <a:pPr marL="92075" indent="-92075">
              <a:lnSpc>
                <a:spcPct val="120000"/>
              </a:lnSpc>
              <a:buFont typeface="Arial" panose="020B0604020202020204" pitchFamily="34" charset="0"/>
              <a:buChar char="•"/>
              <a:tabLst>
                <a:tab pos="92075" algn="l"/>
              </a:tabLst>
            </a:pPr>
            <a:r>
              <a:rPr lang="en-US" altLang="ko-KR" sz="800" strike="sngStrike" dirty="0"/>
              <a:t>Play once  </a:t>
            </a:r>
            <a:r>
              <a:rPr lang="en-US" altLang="ko-KR" sz="800" dirty="0">
                <a:solidFill>
                  <a:schemeClr val="accent1">
                    <a:lumMod val="75000"/>
                  </a:schemeClr>
                </a:solidFill>
              </a:rPr>
              <a:t>play 3 times</a:t>
            </a:r>
          </a:p>
          <a:p>
            <a:pPr marL="92075" indent="-92075">
              <a:lnSpc>
                <a:spcPct val="120000"/>
              </a:lnSpc>
              <a:buFont typeface="Arial" panose="020B0604020202020204" pitchFamily="34" charset="0"/>
              <a:buChar char="•"/>
              <a:tabLst>
                <a:tab pos="92075" algn="l"/>
              </a:tabLst>
            </a:pPr>
            <a:r>
              <a:rPr lang="en-US" altLang="ko-KR" sz="800" dirty="0">
                <a:solidFill>
                  <a:schemeClr val="accent1">
                    <a:lumMod val="75000"/>
                  </a:schemeClr>
                </a:solidFill>
              </a:rPr>
              <a:t>Color is changed to blue from white (base on AI2 ) </a:t>
            </a:r>
          </a:p>
          <a:p>
            <a:pPr marL="92075" indent="-92075">
              <a:lnSpc>
                <a:spcPct val="120000"/>
              </a:lnSpc>
              <a:buFont typeface="Arial" panose="020B0604020202020204" pitchFamily="34" charset="0"/>
              <a:buChar char="•"/>
              <a:tabLst>
                <a:tab pos="92075" algn="l"/>
              </a:tabLst>
            </a:pPr>
            <a:endParaRPr lang="en-US" altLang="ko-KR" sz="800" dirty="0">
              <a:solidFill>
                <a:schemeClr val="accent5"/>
              </a:solidFill>
            </a:endParaRPr>
          </a:p>
        </p:txBody>
      </p:sp>
      <p:grpSp>
        <p:nvGrpSpPr>
          <p:cNvPr id="19" name="그룹 18"/>
          <p:cNvGrpSpPr/>
          <p:nvPr/>
        </p:nvGrpSpPr>
        <p:grpSpPr>
          <a:xfrm>
            <a:off x="656005" y="873125"/>
            <a:ext cx="10143612" cy="5195166"/>
            <a:chOff x="656005" y="873125"/>
            <a:chExt cx="10143612" cy="5559657"/>
          </a:xfrm>
        </p:grpSpPr>
        <p:cxnSp>
          <p:nvCxnSpPr>
            <p:cNvPr id="20" name="직선 연결선 12"/>
            <p:cNvCxnSpPr/>
            <p:nvPr/>
          </p:nvCxnSpPr>
          <p:spPr>
            <a:xfrm>
              <a:off x="2344068"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1" name="직선 연결선 13"/>
            <p:cNvCxnSpPr/>
            <p:nvPr/>
          </p:nvCxnSpPr>
          <p:spPr>
            <a:xfrm>
              <a:off x="4926293"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2" name="직선 연결선 14"/>
            <p:cNvCxnSpPr/>
            <p:nvPr/>
          </p:nvCxnSpPr>
          <p:spPr>
            <a:xfrm>
              <a:off x="6140871"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3" name="직선 연결선 15"/>
            <p:cNvCxnSpPr/>
            <p:nvPr/>
          </p:nvCxnSpPr>
          <p:spPr>
            <a:xfrm>
              <a:off x="7355449"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4" name="직선 연결선 16"/>
            <p:cNvCxnSpPr/>
            <p:nvPr/>
          </p:nvCxnSpPr>
          <p:spPr>
            <a:xfrm>
              <a:off x="656005"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5" name="직선 연결선 67"/>
            <p:cNvCxnSpPr/>
            <p:nvPr/>
          </p:nvCxnSpPr>
          <p:spPr>
            <a:xfrm>
              <a:off x="8570027"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6" name="직선 연결선 68"/>
            <p:cNvCxnSpPr/>
            <p:nvPr/>
          </p:nvCxnSpPr>
          <p:spPr>
            <a:xfrm>
              <a:off x="9784605"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7" name="직선 연결선 69"/>
            <p:cNvCxnSpPr/>
            <p:nvPr/>
          </p:nvCxnSpPr>
          <p:spPr>
            <a:xfrm>
              <a:off x="10799617"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28" name="TextBox 27"/>
          <p:cNvSpPr txBox="1"/>
          <p:nvPr/>
        </p:nvSpPr>
        <p:spPr>
          <a:xfrm>
            <a:off x="7337420" y="913070"/>
            <a:ext cx="1258678" cy="246221"/>
          </a:xfrm>
          <a:prstGeom prst="rect">
            <a:avLst/>
          </a:prstGeom>
          <a:noFill/>
        </p:spPr>
        <p:txBody>
          <a:bodyPr wrap="none" rtlCol="0">
            <a:spAutoFit/>
          </a:bodyPr>
          <a:lstStyle/>
          <a:p>
            <a:pPr algn="ctr"/>
            <a:r>
              <a:rPr lang="en-US" altLang="ko-KR" sz="1000" dirty="0"/>
              <a:t>Animation </a:t>
            </a:r>
            <a:r>
              <a:rPr lang="en-US" altLang="ko-KR" sz="900" dirty="0"/>
              <a:t>(Radial)</a:t>
            </a:r>
            <a:endParaRPr lang="ko-KR" altLang="en-US" sz="900" dirty="0"/>
          </a:p>
        </p:txBody>
      </p:sp>
      <p:sp>
        <p:nvSpPr>
          <p:cNvPr id="29" name="TextBox 28"/>
          <p:cNvSpPr txBox="1"/>
          <p:nvPr/>
        </p:nvSpPr>
        <p:spPr>
          <a:xfrm>
            <a:off x="8551738" y="913070"/>
            <a:ext cx="1257075" cy="246221"/>
          </a:xfrm>
          <a:prstGeom prst="rect">
            <a:avLst/>
          </a:prstGeom>
          <a:noFill/>
        </p:spPr>
        <p:txBody>
          <a:bodyPr wrap="none" rtlCol="0">
            <a:spAutoFit/>
          </a:bodyPr>
          <a:lstStyle/>
          <a:p>
            <a:pPr algn="ctr"/>
            <a:r>
              <a:rPr lang="en-US" altLang="ko-KR" sz="1000" dirty="0"/>
              <a:t>Animation </a:t>
            </a:r>
            <a:r>
              <a:rPr lang="en-US" altLang="ko-KR" sz="900" dirty="0"/>
              <a:t>(Single)</a:t>
            </a:r>
            <a:endParaRPr lang="ko-KR" altLang="en-US" sz="900" dirty="0"/>
          </a:p>
        </p:txBody>
      </p:sp>
      <p:sp>
        <p:nvSpPr>
          <p:cNvPr id="30" name="TextBox 29"/>
          <p:cNvSpPr txBox="1"/>
          <p:nvPr/>
        </p:nvSpPr>
        <p:spPr>
          <a:xfrm>
            <a:off x="10028768" y="913070"/>
            <a:ext cx="554960" cy="246221"/>
          </a:xfrm>
          <a:prstGeom prst="rect">
            <a:avLst/>
          </a:prstGeom>
          <a:noFill/>
        </p:spPr>
        <p:txBody>
          <a:bodyPr wrap="none" rtlCol="0">
            <a:spAutoFit/>
          </a:bodyPr>
          <a:lstStyle/>
          <a:p>
            <a:pPr algn="ctr"/>
            <a:r>
              <a:rPr lang="en-US" altLang="ko-KR" sz="1000" dirty="0"/>
              <a:t>Sound</a:t>
            </a:r>
            <a:endParaRPr lang="ko-KR" altLang="en-US" sz="1000" dirty="0"/>
          </a:p>
        </p:txBody>
      </p:sp>
      <p:sp>
        <p:nvSpPr>
          <p:cNvPr id="31" name="TextBox 30"/>
          <p:cNvSpPr txBox="1"/>
          <p:nvPr/>
        </p:nvSpPr>
        <p:spPr>
          <a:xfrm>
            <a:off x="11115092" y="913070"/>
            <a:ext cx="391454" cy="246221"/>
          </a:xfrm>
          <a:prstGeom prst="rect">
            <a:avLst/>
          </a:prstGeom>
          <a:noFill/>
        </p:spPr>
        <p:txBody>
          <a:bodyPr wrap="none" rtlCol="0">
            <a:spAutoFit/>
          </a:bodyPr>
          <a:lstStyle/>
          <a:p>
            <a:pPr algn="ctr"/>
            <a:r>
              <a:rPr lang="en-US" altLang="ko-KR" sz="1000" dirty="0"/>
              <a:t>TTS</a:t>
            </a:r>
            <a:endParaRPr lang="ko-KR" altLang="en-US" sz="1000" dirty="0"/>
          </a:p>
        </p:txBody>
      </p:sp>
      <p:sp>
        <p:nvSpPr>
          <p:cNvPr id="32" name="TextBox 31"/>
          <p:cNvSpPr txBox="1"/>
          <p:nvPr/>
        </p:nvSpPr>
        <p:spPr>
          <a:xfrm>
            <a:off x="2344503" y="4920553"/>
            <a:ext cx="2581790" cy="964175"/>
          </a:xfrm>
          <a:prstGeom prst="rect">
            <a:avLst/>
          </a:prstGeom>
          <a:noFill/>
        </p:spPr>
        <p:txBody>
          <a:bodyPr wrap="square" rtlCol="0">
            <a:spAutoFit/>
          </a:bodyPr>
          <a:lstStyle/>
          <a:p>
            <a:pPr marL="92075" indent="-92075">
              <a:lnSpc>
                <a:spcPct val="120000"/>
              </a:lnSpc>
              <a:buFont typeface="Arial" panose="020B0604020202020204" pitchFamily="34" charset="0"/>
              <a:buChar char="•"/>
              <a:tabLst>
                <a:tab pos="92075" algn="l"/>
              </a:tabLst>
            </a:pPr>
            <a:r>
              <a:rPr lang="en-US" altLang="ko-KR" sz="800" dirty="0"/>
              <a:t>When the Bluetooth connected to the NUGU device is disconnected, the corresponding lighting is played.</a:t>
            </a:r>
          </a:p>
          <a:p>
            <a:pPr marL="92075" indent="-92075">
              <a:lnSpc>
                <a:spcPct val="120000"/>
              </a:lnSpc>
              <a:buFont typeface="Arial" panose="020B0604020202020204" pitchFamily="34" charset="0"/>
              <a:buChar char="•"/>
              <a:tabLst>
                <a:tab pos="92075" algn="l"/>
              </a:tabLst>
            </a:pPr>
            <a:r>
              <a:rPr lang="en-US" altLang="ko-KR" sz="800" strike="sngStrike" dirty="0"/>
              <a:t>Play once  </a:t>
            </a:r>
            <a:r>
              <a:rPr lang="en-US" altLang="ko-KR" sz="800" dirty="0">
                <a:solidFill>
                  <a:schemeClr val="accent1">
                    <a:lumMod val="75000"/>
                  </a:schemeClr>
                </a:solidFill>
              </a:rPr>
              <a:t>play 3 times</a:t>
            </a:r>
          </a:p>
          <a:p>
            <a:pPr marL="92075" indent="-92075">
              <a:lnSpc>
                <a:spcPct val="120000"/>
              </a:lnSpc>
              <a:buFont typeface="Arial" panose="020B0604020202020204" pitchFamily="34" charset="0"/>
              <a:buChar char="•"/>
              <a:tabLst>
                <a:tab pos="92075" algn="l"/>
              </a:tabLst>
            </a:pPr>
            <a:r>
              <a:rPr lang="en-US" altLang="ko-KR" sz="800" dirty="0">
                <a:solidFill>
                  <a:schemeClr val="accent1">
                    <a:lumMod val="75000"/>
                  </a:schemeClr>
                </a:solidFill>
              </a:rPr>
              <a:t>Color is changed to blue from white (base on AI2 ) </a:t>
            </a:r>
          </a:p>
        </p:txBody>
      </p:sp>
      <p:sp>
        <p:nvSpPr>
          <p:cNvPr id="33" name="TextBox 32"/>
          <p:cNvSpPr txBox="1"/>
          <p:nvPr/>
        </p:nvSpPr>
        <p:spPr>
          <a:xfrm>
            <a:off x="918512" y="1662961"/>
            <a:ext cx="1164486" cy="276999"/>
          </a:xfrm>
          <a:prstGeom prst="rect">
            <a:avLst/>
          </a:prstGeom>
          <a:noFill/>
        </p:spPr>
        <p:txBody>
          <a:bodyPr wrap="none" rtlCol="0">
            <a:spAutoFit/>
          </a:bodyPr>
          <a:lstStyle/>
          <a:p>
            <a:pPr algn="ctr"/>
            <a:r>
              <a:rPr lang="en-US" altLang="ko-KR" sz="1200" b="1" strike="sngStrike" dirty="0">
                <a:solidFill>
                  <a:schemeClr val="accent5"/>
                </a:solidFill>
              </a:rPr>
              <a:t>Alarm/ Timer</a:t>
            </a:r>
            <a:endParaRPr lang="ko-KR" altLang="en-US" sz="1200" b="1" strike="sngStrike" dirty="0">
              <a:solidFill>
                <a:schemeClr val="accent5"/>
              </a:solidFill>
            </a:endParaRPr>
          </a:p>
        </p:txBody>
      </p:sp>
      <p:sp>
        <p:nvSpPr>
          <p:cNvPr id="34" name="TextBox 33"/>
          <p:cNvSpPr txBox="1"/>
          <p:nvPr/>
        </p:nvSpPr>
        <p:spPr>
          <a:xfrm>
            <a:off x="360441" y="1647572"/>
            <a:ext cx="284052" cy="307777"/>
          </a:xfrm>
          <a:prstGeom prst="rect">
            <a:avLst/>
          </a:prstGeom>
          <a:noFill/>
        </p:spPr>
        <p:txBody>
          <a:bodyPr wrap="none" rtlCol="0">
            <a:spAutoFit/>
          </a:bodyPr>
          <a:lstStyle/>
          <a:p>
            <a:r>
              <a:rPr lang="en-US" altLang="ko-KR" sz="1400" dirty="0"/>
              <a:t>1</a:t>
            </a:r>
            <a:endParaRPr lang="ko-KR" altLang="en-US" sz="1400" dirty="0"/>
          </a:p>
        </p:txBody>
      </p:sp>
      <p:sp>
        <p:nvSpPr>
          <p:cNvPr id="35" name="TextBox 34"/>
          <p:cNvSpPr txBox="1"/>
          <p:nvPr/>
        </p:nvSpPr>
        <p:spPr>
          <a:xfrm>
            <a:off x="2344503" y="1283040"/>
            <a:ext cx="2572491" cy="830997"/>
          </a:xfrm>
          <a:prstGeom prst="rect">
            <a:avLst/>
          </a:prstGeom>
          <a:noFill/>
        </p:spPr>
        <p:txBody>
          <a:bodyPr wrap="square" rtlCol="0">
            <a:spAutoFit/>
          </a:bodyPr>
          <a:lstStyle/>
          <a:p>
            <a:pPr marL="92075" indent="-92075">
              <a:lnSpc>
                <a:spcPct val="120000"/>
              </a:lnSpc>
              <a:buFont typeface="Arial" panose="020B0604020202020204" pitchFamily="34" charset="0"/>
              <a:buChar char="•"/>
              <a:tabLst>
                <a:tab pos="92075" algn="l"/>
              </a:tabLst>
            </a:pPr>
            <a:r>
              <a:rPr lang="ko-KR" altLang="en-US" sz="800" strike="sngStrike" dirty="0">
                <a:solidFill>
                  <a:schemeClr val="accent5"/>
                </a:solidFill>
              </a:rPr>
              <a:t>사용자가 미리 설정한 </a:t>
            </a:r>
            <a:r>
              <a:rPr lang="en-US" altLang="ko-KR" sz="800" strike="sngStrike" dirty="0">
                <a:solidFill>
                  <a:schemeClr val="accent5"/>
                </a:solidFill>
              </a:rPr>
              <a:t>Timer</a:t>
            </a:r>
            <a:r>
              <a:rPr lang="ko-KR" altLang="en-US" sz="800" strike="sngStrike" dirty="0">
                <a:solidFill>
                  <a:schemeClr val="accent5"/>
                </a:solidFill>
              </a:rPr>
              <a:t>나 </a:t>
            </a:r>
            <a:r>
              <a:rPr lang="en-US" altLang="ko-KR" sz="800" strike="sngStrike" dirty="0">
                <a:solidFill>
                  <a:schemeClr val="accent5"/>
                </a:solidFill>
              </a:rPr>
              <a:t>Alarm</a:t>
            </a:r>
            <a:r>
              <a:rPr lang="ko-KR" altLang="en-US" sz="800" strike="sngStrike" dirty="0">
                <a:solidFill>
                  <a:schemeClr val="accent5"/>
                </a:solidFill>
              </a:rPr>
              <a:t>시간을 알려줄 때 </a:t>
            </a:r>
            <a:r>
              <a:rPr lang="ko-KR" altLang="en-US" sz="800" strike="sngStrike" dirty="0" err="1">
                <a:solidFill>
                  <a:schemeClr val="accent5"/>
                </a:solidFill>
              </a:rPr>
              <a:t>라이팅을</a:t>
            </a:r>
            <a:r>
              <a:rPr lang="ko-KR" altLang="en-US" sz="800" strike="sngStrike" dirty="0">
                <a:solidFill>
                  <a:schemeClr val="accent5"/>
                </a:solidFill>
              </a:rPr>
              <a:t> 재생하여 알려줍니다</a:t>
            </a:r>
            <a:r>
              <a:rPr lang="en-US" altLang="ko-KR" sz="800" strike="sngStrike" dirty="0">
                <a:solidFill>
                  <a:schemeClr val="accent5"/>
                </a:solidFill>
              </a:rPr>
              <a:t>. </a:t>
            </a:r>
            <a:r>
              <a:rPr lang="ko-KR" altLang="en-US" sz="800" strike="sngStrike" dirty="0">
                <a:solidFill>
                  <a:schemeClr val="accent5"/>
                </a:solidFill>
              </a:rPr>
              <a:t>사용자가 중지시키기 전이나 정해진 시간 동안 연속적으로 재생됩니다</a:t>
            </a:r>
            <a:endParaRPr lang="en-US" altLang="ko-KR" sz="800" strike="sngStrike" dirty="0">
              <a:solidFill>
                <a:schemeClr val="accent5"/>
              </a:solidFill>
            </a:endParaRPr>
          </a:p>
          <a:p>
            <a:pPr marL="92075" indent="-92075">
              <a:lnSpc>
                <a:spcPct val="120000"/>
              </a:lnSpc>
              <a:buFont typeface="Arial" panose="020B0604020202020204" pitchFamily="34" charset="0"/>
              <a:buChar char="•"/>
              <a:tabLst>
                <a:tab pos="92075" algn="l"/>
              </a:tabLst>
            </a:pPr>
            <a:r>
              <a:rPr lang="ko-KR" altLang="en-US" sz="800" strike="sngStrike" dirty="0">
                <a:solidFill>
                  <a:schemeClr val="accent5"/>
                </a:solidFill>
              </a:rPr>
              <a:t>반복 재생 </a:t>
            </a:r>
            <a:r>
              <a:rPr lang="en-US" altLang="ko-KR" sz="800" strike="sngStrike" dirty="0">
                <a:solidFill>
                  <a:schemeClr val="accent5"/>
                </a:solidFill>
              </a:rPr>
              <a:t>(Loop)</a:t>
            </a:r>
          </a:p>
        </p:txBody>
      </p:sp>
      <p:grpSp>
        <p:nvGrpSpPr>
          <p:cNvPr id="36" name="그룹 35"/>
          <p:cNvGrpSpPr/>
          <p:nvPr/>
        </p:nvGrpSpPr>
        <p:grpSpPr>
          <a:xfrm>
            <a:off x="4954819" y="1212408"/>
            <a:ext cx="1152000" cy="1152000"/>
            <a:chOff x="4954819" y="1212408"/>
            <a:chExt cx="1152000" cy="1152000"/>
          </a:xfrm>
        </p:grpSpPr>
        <p:sp>
          <p:nvSpPr>
            <p:cNvPr id="37" name="직사각형 36"/>
            <p:cNvSpPr/>
            <p:nvPr/>
          </p:nvSpPr>
          <p:spPr>
            <a:xfrm>
              <a:off x="4954819" y="1212408"/>
              <a:ext cx="1152000" cy="1152000"/>
            </a:xfrm>
            <a:prstGeom prst="rect">
              <a:avLst/>
            </a:prstGeom>
            <a:solidFill>
              <a:schemeClr val="bg1">
                <a:lumMod val="95000"/>
              </a:schemeClr>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38" name="TextBox 37"/>
            <p:cNvSpPr txBox="1"/>
            <p:nvPr/>
          </p:nvSpPr>
          <p:spPr>
            <a:xfrm>
              <a:off x="4963238" y="1992956"/>
              <a:ext cx="655949" cy="369332"/>
            </a:xfrm>
            <a:prstGeom prst="rect">
              <a:avLst/>
            </a:prstGeom>
            <a:noFill/>
          </p:spPr>
          <p:txBody>
            <a:bodyPr wrap="none" rtlCol="0">
              <a:spAutoFit/>
            </a:bodyPr>
            <a:lstStyle>
              <a:defPPr>
                <a:defRPr lang="ko-KR"/>
              </a:defPPr>
              <a:lvl1pPr>
                <a:defRPr sz="700" b="1">
                  <a:solidFill>
                    <a:schemeClr val="tx1">
                      <a:lumMod val="50000"/>
                      <a:lumOff val="50000"/>
                    </a:schemeClr>
                  </a:solidFill>
                </a:defRPr>
              </a:lvl1pPr>
            </a:lstStyle>
            <a:p>
              <a:r>
                <a:rPr lang="en-US" altLang="ko-KR" sz="1000" dirty="0"/>
                <a:t>White </a:t>
              </a:r>
            </a:p>
            <a:p>
              <a:r>
                <a:rPr lang="en-US" altLang="ko-KR" sz="800" b="0" dirty="0"/>
                <a:t>RGB(0,0,0)</a:t>
              </a:r>
            </a:p>
          </p:txBody>
        </p:sp>
      </p:grpSp>
      <p:sp>
        <p:nvSpPr>
          <p:cNvPr id="39" name="타원 38"/>
          <p:cNvSpPr/>
          <p:nvPr/>
        </p:nvSpPr>
        <p:spPr>
          <a:xfrm>
            <a:off x="10214461" y="1725138"/>
            <a:ext cx="175139" cy="17513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0" name="TextBox 39"/>
          <p:cNvSpPr txBox="1"/>
          <p:nvPr/>
        </p:nvSpPr>
        <p:spPr>
          <a:xfrm>
            <a:off x="11112710" y="1692317"/>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41" name="TextBox 40"/>
          <p:cNvSpPr txBox="1"/>
          <p:nvPr/>
        </p:nvSpPr>
        <p:spPr>
          <a:xfrm>
            <a:off x="1383031" y="5242215"/>
            <a:ext cx="1025236" cy="400110"/>
          </a:xfrm>
          <a:prstGeom prst="rect">
            <a:avLst/>
          </a:prstGeom>
          <a:noFill/>
        </p:spPr>
        <p:txBody>
          <a:bodyPr wrap="square" rtlCol="0">
            <a:spAutoFit/>
          </a:bodyPr>
          <a:lstStyle/>
          <a:p>
            <a:pPr algn="ctr"/>
            <a:r>
              <a:rPr lang="en-US" altLang="ko-KR" sz="1000" b="1" dirty="0"/>
              <a:t>BT</a:t>
            </a:r>
          </a:p>
          <a:p>
            <a:pPr algn="ctr"/>
            <a:r>
              <a:rPr lang="en-US" altLang="ko-KR" sz="1000" b="1" dirty="0"/>
              <a:t>Disconnected</a:t>
            </a:r>
            <a:endParaRPr lang="ko-KR" altLang="en-US" sz="1000" dirty="0"/>
          </a:p>
        </p:txBody>
      </p:sp>
      <p:grpSp>
        <p:nvGrpSpPr>
          <p:cNvPr id="42" name="그룹 41"/>
          <p:cNvGrpSpPr/>
          <p:nvPr/>
        </p:nvGrpSpPr>
        <p:grpSpPr>
          <a:xfrm>
            <a:off x="4954819" y="3664565"/>
            <a:ext cx="1152000" cy="1152000"/>
            <a:chOff x="4954819" y="1212408"/>
            <a:chExt cx="1152000" cy="1152000"/>
          </a:xfrm>
        </p:grpSpPr>
        <p:sp>
          <p:nvSpPr>
            <p:cNvPr id="43" name="직사각형 42"/>
            <p:cNvSpPr/>
            <p:nvPr/>
          </p:nvSpPr>
          <p:spPr>
            <a:xfrm>
              <a:off x="4954819" y="1212408"/>
              <a:ext cx="1152000" cy="1152000"/>
            </a:xfrm>
            <a:prstGeom prst="rect">
              <a:avLst/>
            </a:prstGeom>
            <a:solidFill>
              <a:schemeClr val="bg1">
                <a:lumMod val="95000"/>
              </a:schemeClr>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44" name="TextBox 43"/>
            <p:cNvSpPr txBox="1"/>
            <p:nvPr/>
          </p:nvSpPr>
          <p:spPr>
            <a:xfrm>
              <a:off x="4963238" y="1992956"/>
              <a:ext cx="655949" cy="369332"/>
            </a:xfrm>
            <a:prstGeom prst="rect">
              <a:avLst/>
            </a:prstGeom>
            <a:noFill/>
          </p:spPr>
          <p:txBody>
            <a:bodyPr wrap="none" rtlCol="0">
              <a:spAutoFit/>
            </a:bodyPr>
            <a:lstStyle>
              <a:defPPr>
                <a:defRPr lang="ko-KR"/>
              </a:defPPr>
              <a:lvl1pPr>
                <a:defRPr sz="700" b="1">
                  <a:solidFill>
                    <a:schemeClr val="tx1">
                      <a:lumMod val="50000"/>
                      <a:lumOff val="50000"/>
                    </a:schemeClr>
                  </a:solidFill>
                </a:defRPr>
              </a:lvl1pPr>
            </a:lstStyle>
            <a:p>
              <a:r>
                <a:rPr lang="en-US" altLang="ko-KR" sz="1000" strike="sngStrike" dirty="0"/>
                <a:t>White </a:t>
              </a:r>
            </a:p>
            <a:p>
              <a:r>
                <a:rPr lang="en-US" altLang="ko-KR" sz="800" b="0" strike="sngStrike" dirty="0"/>
                <a:t>RGB(0,0,0)</a:t>
              </a:r>
            </a:p>
          </p:txBody>
        </p:sp>
      </p:grpSp>
      <p:grpSp>
        <p:nvGrpSpPr>
          <p:cNvPr id="45" name="그룹 44"/>
          <p:cNvGrpSpPr/>
          <p:nvPr/>
        </p:nvGrpSpPr>
        <p:grpSpPr>
          <a:xfrm>
            <a:off x="4954819" y="4881859"/>
            <a:ext cx="1152000" cy="1152000"/>
            <a:chOff x="4954819" y="1212408"/>
            <a:chExt cx="1152000" cy="1152000"/>
          </a:xfrm>
        </p:grpSpPr>
        <p:sp>
          <p:nvSpPr>
            <p:cNvPr id="46" name="직사각형 45"/>
            <p:cNvSpPr/>
            <p:nvPr/>
          </p:nvSpPr>
          <p:spPr>
            <a:xfrm>
              <a:off x="4954819" y="1212408"/>
              <a:ext cx="1152000" cy="1152000"/>
            </a:xfrm>
            <a:prstGeom prst="rect">
              <a:avLst/>
            </a:prstGeom>
            <a:solidFill>
              <a:schemeClr val="bg1">
                <a:lumMod val="95000"/>
              </a:schemeClr>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47" name="TextBox 46"/>
            <p:cNvSpPr txBox="1"/>
            <p:nvPr/>
          </p:nvSpPr>
          <p:spPr>
            <a:xfrm>
              <a:off x="4963238" y="1992956"/>
              <a:ext cx="655949" cy="369332"/>
            </a:xfrm>
            <a:prstGeom prst="rect">
              <a:avLst/>
            </a:prstGeom>
            <a:noFill/>
          </p:spPr>
          <p:txBody>
            <a:bodyPr wrap="none" rtlCol="0">
              <a:spAutoFit/>
            </a:bodyPr>
            <a:lstStyle>
              <a:defPPr>
                <a:defRPr lang="ko-KR"/>
              </a:defPPr>
              <a:lvl1pPr>
                <a:defRPr sz="700" b="1">
                  <a:solidFill>
                    <a:schemeClr val="tx1">
                      <a:lumMod val="50000"/>
                      <a:lumOff val="50000"/>
                    </a:schemeClr>
                  </a:solidFill>
                </a:defRPr>
              </a:lvl1pPr>
            </a:lstStyle>
            <a:p>
              <a:r>
                <a:rPr lang="en-US" altLang="ko-KR" sz="1000" strike="sngStrike" dirty="0"/>
                <a:t>White </a:t>
              </a:r>
            </a:p>
            <a:p>
              <a:r>
                <a:rPr lang="en-US" altLang="ko-KR" sz="800" b="0" strike="sngStrike" dirty="0"/>
                <a:t>RGB(0,0,0)</a:t>
              </a:r>
            </a:p>
          </p:txBody>
        </p:sp>
      </p:grpSp>
      <p:pic>
        <p:nvPicPr>
          <p:cNvPr id="48" name="정보_알람+타이머">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5"/>
          <a:stretch>
            <a:fillRect/>
          </a:stretch>
        </p:blipFill>
        <p:spPr>
          <a:xfrm>
            <a:off x="8604402" y="1217141"/>
            <a:ext cx="1152000" cy="1152000"/>
          </a:xfrm>
          <a:prstGeom prst="rect">
            <a:avLst/>
          </a:prstGeom>
        </p:spPr>
      </p:pic>
      <p:sp>
        <p:nvSpPr>
          <p:cNvPr id="51" name="TextBox 50"/>
          <p:cNvSpPr txBox="1"/>
          <p:nvPr/>
        </p:nvSpPr>
        <p:spPr>
          <a:xfrm>
            <a:off x="11112710" y="4087615"/>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52" name="TextBox 51"/>
          <p:cNvSpPr txBox="1"/>
          <p:nvPr/>
        </p:nvSpPr>
        <p:spPr>
          <a:xfrm>
            <a:off x="11112710" y="5335315"/>
            <a:ext cx="418704" cy="246221"/>
          </a:xfrm>
          <a:prstGeom prst="rect">
            <a:avLst/>
          </a:prstGeom>
          <a:noFill/>
        </p:spPr>
        <p:txBody>
          <a:bodyPr wrap="none" rtlCol="0">
            <a:spAutoFit/>
          </a:bodyPr>
          <a:lstStyle/>
          <a:p>
            <a:r>
              <a:rPr lang="en-US" altLang="ko-KR" sz="1000" dirty="0"/>
              <a:t>N/A</a:t>
            </a:r>
            <a:endParaRPr lang="ko-KR" altLang="en-US" sz="1000" dirty="0"/>
          </a:p>
        </p:txBody>
      </p:sp>
      <p:pic>
        <p:nvPicPr>
          <p:cNvPr id="53" name="정보_알람+타이머">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15"/>
          <a:stretch>
            <a:fillRect/>
          </a:stretch>
        </p:blipFill>
        <p:spPr>
          <a:xfrm>
            <a:off x="6175248" y="1217141"/>
            <a:ext cx="1152000" cy="1152000"/>
          </a:xfrm>
          <a:prstGeom prst="rect">
            <a:avLst/>
          </a:prstGeom>
        </p:spPr>
      </p:pic>
      <p:pic>
        <p:nvPicPr>
          <p:cNvPr id="56" name="정보_알람+타이머">
            <a:hlinkClick r:id="" action="ppaction://media"/>
          </p:cNvPr>
          <p:cNvPicPr>
            <a:picLocks noChangeAspect="1"/>
          </p:cNvPicPr>
          <p:nvPr>
            <a:videoFile r:link="rId6"/>
            <p:extLst>
              <p:ext uri="{DAA4B4D4-6D71-4841-9C94-3DE7FCFB9230}">
                <p14:media xmlns:p14="http://schemas.microsoft.com/office/powerpoint/2010/main" r:embed="rId5"/>
              </p:ext>
            </p:extLst>
          </p:nvPr>
        </p:nvPicPr>
        <p:blipFill>
          <a:blip r:embed="rId15"/>
          <a:stretch>
            <a:fillRect/>
          </a:stretch>
        </p:blipFill>
        <p:spPr>
          <a:xfrm>
            <a:off x="7389825" y="1217141"/>
            <a:ext cx="1152000" cy="1152000"/>
          </a:xfrm>
          <a:prstGeom prst="rect">
            <a:avLst/>
          </a:prstGeom>
        </p:spPr>
      </p:pic>
      <p:cxnSp>
        <p:nvCxnSpPr>
          <p:cNvPr id="59" name="직선 연결선 99"/>
          <p:cNvCxnSpPr/>
          <p:nvPr/>
        </p:nvCxnSpPr>
        <p:spPr>
          <a:xfrm>
            <a:off x="1431049" y="4852416"/>
            <a:ext cx="10383579" cy="0"/>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60" name="TextBox 59"/>
          <p:cNvSpPr txBox="1"/>
          <p:nvPr/>
        </p:nvSpPr>
        <p:spPr>
          <a:xfrm>
            <a:off x="1383031" y="2810623"/>
            <a:ext cx="1025236" cy="707886"/>
          </a:xfrm>
          <a:prstGeom prst="rect">
            <a:avLst/>
          </a:prstGeom>
          <a:noFill/>
        </p:spPr>
        <p:txBody>
          <a:bodyPr wrap="square" rtlCol="0">
            <a:spAutoFit/>
          </a:bodyPr>
          <a:lstStyle/>
          <a:p>
            <a:pPr algn="ctr"/>
            <a:r>
              <a:rPr lang="en-US" altLang="ko-KR" sz="1000" b="1" dirty="0"/>
              <a:t>BT</a:t>
            </a:r>
          </a:p>
          <a:p>
            <a:pPr algn="ctr"/>
            <a:r>
              <a:rPr lang="en-US" altLang="ko-KR" sz="1000" b="1" dirty="0"/>
              <a:t>Waiting for connection
</a:t>
            </a:r>
            <a:endParaRPr lang="ko-KR" altLang="en-US" sz="1000" dirty="0"/>
          </a:p>
        </p:txBody>
      </p:sp>
      <p:sp>
        <p:nvSpPr>
          <p:cNvPr id="61" name="TextBox 60"/>
          <p:cNvSpPr txBox="1"/>
          <p:nvPr/>
        </p:nvSpPr>
        <p:spPr>
          <a:xfrm>
            <a:off x="2344503" y="2456798"/>
            <a:ext cx="2572491" cy="387798"/>
          </a:xfrm>
          <a:prstGeom prst="rect">
            <a:avLst/>
          </a:prstGeom>
          <a:noFill/>
        </p:spPr>
        <p:txBody>
          <a:bodyPr wrap="square" rtlCol="0">
            <a:spAutoFit/>
          </a:bodyPr>
          <a:lstStyle/>
          <a:p>
            <a:pPr marL="92075" indent="-92075">
              <a:lnSpc>
                <a:spcPct val="120000"/>
              </a:lnSpc>
              <a:buFont typeface="Arial" panose="020B0604020202020204" pitchFamily="34" charset="0"/>
              <a:buChar char="•"/>
              <a:tabLst>
                <a:tab pos="92075" algn="l"/>
              </a:tabLst>
            </a:pPr>
            <a:r>
              <a:rPr lang="en-US" altLang="ko-KR" sz="800" dirty="0"/>
              <a:t>The state in which the user turns on the BT of the NUGU device with a voice or button</a:t>
            </a:r>
          </a:p>
        </p:txBody>
      </p:sp>
      <p:sp>
        <p:nvSpPr>
          <p:cNvPr id="62" name="타원 61"/>
          <p:cNvSpPr/>
          <p:nvPr/>
        </p:nvSpPr>
        <p:spPr>
          <a:xfrm>
            <a:off x="10214461" y="4126169"/>
            <a:ext cx="175139" cy="17513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3" name="타원 62"/>
          <p:cNvSpPr/>
          <p:nvPr/>
        </p:nvSpPr>
        <p:spPr>
          <a:xfrm>
            <a:off x="10214461" y="5373041"/>
            <a:ext cx="175139" cy="17513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타원 63"/>
          <p:cNvSpPr/>
          <p:nvPr/>
        </p:nvSpPr>
        <p:spPr>
          <a:xfrm>
            <a:off x="11234492" y="2927122"/>
            <a:ext cx="175139" cy="17513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5" name="TextBox 64"/>
          <p:cNvSpPr txBox="1"/>
          <p:nvPr/>
        </p:nvSpPr>
        <p:spPr>
          <a:xfrm>
            <a:off x="10751951" y="3158557"/>
            <a:ext cx="1104458" cy="725904"/>
          </a:xfrm>
          <a:prstGeom prst="rect">
            <a:avLst/>
          </a:prstGeom>
          <a:noFill/>
        </p:spPr>
        <p:txBody>
          <a:bodyPr wrap="square" rtlCol="0">
            <a:spAutoFit/>
          </a:bodyPr>
          <a:lstStyle/>
          <a:p>
            <a:pPr>
              <a:lnSpc>
                <a:spcPct val="120000"/>
              </a:lnSpc>
              <a:tabLst>
                <a:tab pos="92075" algn="l"/>
              </a:tabLst>
            </a:pPr>
            <a:r>
              <a:rPr lang="en-US" altLang="ko-KR" sz="700" dirty="0">
                <a:solidFill>
                  <a:srgbClr val="FF0000"/>
                </a:solidFill>
              </a:rPr>
              <a:t>(Play TTS lighting if there is a TTS that informs the connection waiting state)</a:t>
            </a:r>
          </a:p>
        </p:txBody>
      </p:sp>
      <p:sp>
        <p:nvSpPr>
          <p:cNvPr id="66" name="TextBox 65"/>
          <p:cNvSpPr txBox="1"/>
          <p:nvPr/>
        </p:nvSpPr>
        <p:spPr>
          <a:xfrm>
            <a:off x="10082759" y="2912336"/>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67" name="TextBox 66"/>
          <p:cNvSpPr txBox="1"/>
          <p:nvPr/>
        </p:nvSpPr>
        <p:spPr>
          <a:xfrm>
            <a:off x="8967964" y="2912336"/>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68" name="TextBox 67"/>
          <p:cNvSpPr txBox="1"/>
          <p:nvPr/>
        </p:nvSpPr>
        <p:spPr>
          <a:xfrm>
            <a:off x="7763310" y="2912336"/>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69" name="TextBox 68"/>
          <p:cNvSpPr txBox="1"/>
          <p:nvPr/>
        </p:nvSpPr>
        <p:spPr>
          <a:xfrm>
            <a:off x="6547861" y="2912336"/>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70" name="TextBox 69"/>
          <p:cNvSpPr txBox="1"/>
          <p:nvPr/>
        </p:nvSpPr>
        <p:spPr>
          <a:xfrm>
            <a:off x="5321867" y="2912336"/>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71" name="TextBox 70"/>
          <p:cNvSpPr txBox="1"/>
          <p:nvPr/>
        </p:nvSpPr>
        <p:spPr>
          <a:xfrm>
            <a:off x="3890599" y="6091084"/>
            <a:ext cx="7924029" cy="338554"/>
          </a:xfrm>
          <a:prstGeom prst="rect">
            <a:avLst/>
          </a:prstGeom>
          <a:noFill/>
        </p:spPr>
        <p:txBody>
          <a:bodyPr wrap="none" rtlCol="0">
            <a:spAutoFit/>
          </a:bodyPr>
          <a:lstStyle>
            <a:defPPr>
              <a:defRPr lang="ko-KR"/>
            </a:defPPr>
            <a:lvl1pPr algn="r">
              <a:defRPr sz="800" b="1">
                <a:solidFill>
                  <a:srgbClr val="FF0000"/>
                </a:solidFill>
              </a:defRPr>
            </a:lvl1pPr>
          </a:lstStyle>
          <a:p>
            <a:r>
              <a:rPr lang="en-US" altLang="ko-KR" b="0" dirty="0">
                <a:latin typeface="+mn-ea"/>
              </a:rPr>
              <a:t>※ The RGB color values in the document are for reference only, and a color implementation similar to the document is required for actual lighting implementations.
</a:t>
            </a:r>
            <a:endParaRPr lang="ko-KR" altLang="en-US" b="0" dirty="0">
              <a:latin typeface="+mn-ea"/>
            </a:endParaRPr>
          </a:p>
        </p:txBody>
      </p:sp>
      <p:sp>
        <p:nvSpPr>
          <p:cNvPr id="72" name="모서리가 둥근 직사각형 71"/>
          <p:cNvSpPr/>
          <p:nvPr/>
        </p:nvSpPr>
        <p:spPr>
          <a:xfrm>
            <a:off x="8801182" y="651767"/>
            <a:ext cx="783084" cy="189231"/>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800" dirty="0">
                <a:solidFill>
                  <a:schemeClr val="tx1">
                    <a:lumMod val="65000"/>
                    <a:lumOff val="35000"/>
                  </a:schemeClr>
                </a:solidFill>
              </a:rPr>
              <a:t>albert AI</a:t>
            </a:r>
            <a:endParaRPr lang="ko-KR" altLang="en-US" sz="800" dirty="0">
              <a:solidFill>
                <a:schemeClr val="tx1">
                  <a:lumMod val="65000"/>
                  <a:lumOff val="35000"/>
                </a:schemeClr>
              </a:solidFill>
            </a:endParaRPr>
          </a:p>
        </p:txBody>
      </p:sp>
      <p:sp>
        <p:nvSpPr>
          <p:cNvPr id="73" name="직사각형 72"/>
          <p:cNvSpPr/>
          <p:nvPr/>
        </p:nvSpPr>
        <p:spPr>
          <a:xfrm>
            <a:off x="9984093" y="1909407"/>
            <a:ext cx="631904" cy="208840"/>
          </a:xfrm>
          <a:prstGeom prst="rect">
            <a:avLst/>
          </a:prstGeom>
        </p:spPr>
        <p:txBody>
          <a:bodyPr wrap="none">
            <a:spAutoFit/>
          </a:bodyPr>
          <a:lstStyle/>
          <a:p>
            <a:pPr>
              <a:lnSpc>
                <a:spcPct val="120000"/>
              </a:lnSpc>
            </a:pPr>
            <a:r>
              <a:rPr lang="en-US" altLang="ko-KR" sz="700" dirty="0">
                <a:latin typeface="맑은 고딕" panose="020B0503020000020004" pitchFamily="50" charset="-127"/>
              </a:rPr>
              <a:t>Always ON</a:t>
            </a:r>
            <a:endParaRPr lang="en-US" altLang="ko-KR" sz="700" b="1" u="sng" dirty="0">
              <a:latin typeface="맑은 고딕" panose="020B0503020000020004" pitchFamily="50" charset="-127"/>
            </a:endParaRPr>
          </a:p>
        </p:txBody>
      </p:sp>
      <p:sp>
        <p:nvSpPr>
          <p:cNvPr id="74" name="직사각형 73"/>
          <p:cNvSpPr/>
          <p:nvPr/>
        </p:nvSpPr>
        <p:spPr>
          <a:xfrm>
            <a:off x="9984093" y="4301308"/>
            <a:ext cx="631904" cy="208840"/>
          </a:xfrm>
          <a:prstGeom prst="rect">
            <a:avLst/>
          </a:prstGeom>
        </p:spPr>
        <p:txBody>
          <a:bodyPr wrap="none">
            <a:spAutoFit/>
          </a:bodyPr>
          <a:lstStyle/>
          <a:p>
            <a:pPr>
              <a:lnSpc>
                <a:spcPct val="120000"/>
              </a:lnSpc>
            </a:pPr>
            <a:r>
              <a:rPr lang="en-US" altLang="ko-KR" sz="700" dirty="0">
                <a:latin typeface="맑은 고딕" panose="020B0503020000020004" pitchFamily="50" charset="-127"/>
              </a:rPr>
              <a:t>Always ON</a:t>
            </a:r>
            <a:endParaRPr lang="en-US" altLang="ko-KR" sz="700" b="1" u="sng" dirty="0">
              <a:latin typeface="맑은 고딕" panose="020B0503020000020004" pitchFamily="50" charset="-127"/>
            </a:endParaRPr>
          </a:p>
        </p:txBody>
      </p:sp>
      <p:sp>
        <p:nvSpPr>
          <p:cNvPr id="75" name="직사각형 74"/>
          <p:cNvSpPr/>
          <p:nvPr/>
        </p:nvSpPr>
        <p:spPr>
          <a:xfrm>
            <a:off x="9984093" y="5548180"/>
            <a:ext cx="631904" cy="208840"/>
          </a:xfrm>
          <a:prstGeom prst="rect">
            <a:avLst/>
          </a:prstGeom>
        </p:spPr>
        <p:txBody>
          <a:bodyPr wrap="none">
            <a:spAutoFit/>
          </a:bodyPr>
          <a:lstStyle/>
          <a:p>
            <a:pPr>
              <a:lnSpc>
                <a:spcPct val="120000"/>
              </a:lnSpc>
            </a:pPr>
            <a:r>
              <a:rPr lang="en-US" altLang="ko-KR" sz="700" dirty="0">
                <a:latin typeface="맑은 고딕" panose="020B0503020000020004" pitchFamily="50" charset="-127"/>
              </a:rPr>
              <a:t>Always ON</a:t>
            </a:r>
            <a:endParaRPr lang="en-US" altLang="ko-KR" sz="700" b="1" u="sng" dirty="0">
              <a:latin typeface="맑은 고딕" panose="020B0503020000020004" pitchFamily="50" charset="-127"/>
            </a:endParaRPr>
          </a:p>
        </p:txBody>
      </p:sp>
      <p:grpSp>
        <p:nvGrpSpPr>
          <p:cNvPr id="76" name="그룹 75"/>
          <p:cNvGrpSpPr/>
          <p:nvPr/>
        </p:nvGrpSpPr>
        <p:grpSpPr>
          <a:xfrm>
            <a:off x="4954819" y="3664579"/>
            <a:ext cx="1152000" cy="1152000"/>
            <a:chOff x="4954819" y="2513155"/>
            <a:chExt cx="1152000" cy="1152000"/>
          </a:xfrm>
        </p:grpSpPr>
        <p:sp>
          <p:nvSpPr>
            <p:cNvPr id="77" name="직사각형 76"/>
            <p:cNvSpPr/>
            <p:nvPr/>
          </p:nvSpPr>
          <p:spPr>
            <a:xfrm>
              <a:off x="4954819" y="2513155"/>
              <a:ext cx="1152000" cy="1152000"/>
            </a:xfrm>
            <a:prstGeom prst="rect">
              <a:avLst/>
            </a:prstGeom>
            <a:solidFill>
              <a:srgbClr val="009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78" name="TextBox 77"/>
            <p:cNvSpPr txBox="1"/>
            <p:nvPr/>
          </p:nvSpPr>
          <p:spPr>
            <a:xfrm>
              <a:off x="4954819" y="3295823"/>
              <a:ext cx="917239" cy="369332"/>
            </a:xfrm>
            <a:prstGeom prst="rect">
              <a:avLst/>
            </a:prstGeom>
            <a:noFill/>
          </p:spPr>
          <p:txBody>
            <a:bodyPr wrap="none" rtlCol="0">
              <a:spAutoFit/>
            </a:bodyPr>
            <a:lstStyle/>
            <a:p>
              <a:r>
                <a:rPr lang="en-US" altLang="ko-KR" sz="1000" b="1" dirty="0">
                  <a:solidFill>
                    <a:schemeClr val="bg1">
                      <a:lumMod val="95000"/>
                    </a:schemeClr>
                  </a:solidFill>
                </a:rPr>
                <a:t>Blue</a:t>
              </a:r>
              <a:r>
                <a:rPr lang="en-US" altLang="ko-KR" sz="1000" dirty="0">
                  <a:solidFill>
                    <a:schemeClr val="bg1">
                      <a:lumMod val="95000"/>
                    </a:schemeClr>
                  </a:solidFill>
                </a:rPr>
                <a:t> </a:t>
              </a:r>
            </a:p>
            <a:p>
              <a:r>
                <a:rPr lang="en-US" altLang="ko-KR" sz="800" dirty="0">
                  <a:solidFill>
                    <a:schemeClr val="bg1">
                      <a:lumMod val="95000"/>
                    </a:schemeClr>
                  </a:solidFill>
                </a:rPr>
                <a:t>RGB (0,158,255)</a:t>
              </a:r>
              <a:endParaRPr lang="ko-KR" altLang="en-US" sz="800" dirty="0">
                <a:solidFill>
                  <a:schemeClr val="bg1">
                    <a:lumMod val="95000"/>
                  </a:schemeClr>
                </a:solidFill>
              </a:endParaRPr>
            </a:p>
          </p:txBody>
        </p:sp>
      </p:grpSp>
      <p:grpSp>
        <p:nvGrpSpPr>
          <p:cNvPr id="79" name="그룹 78"/>
          <p:cNvGrpSpPr/>
          <p:nvPr/>
        </p:nvGrpSpPr>
        <p:grpSpPr>
          <a:xfrm>
            <a:off x="4954819" y="4887569"/>
            <a:ext cx="1152000" cy="1152000"/>
            <a:chOff x="4954819" y="2513155"/>
            <a:chExt cx="1152000" cy="1152000"/>
          </a:xfrm>
        </p:grpSpPr>
        <p:sp>
          <p:nvSpPr>
            <p:cNvPr id="80" name="직사각형 79"/>
            <p:cNvSpPr/>
            <p:nvPr/>
          </p:nvSpPr>
          <p:spPr>
            <a:xfrm>
              <a:off x="4954819" y="2513155"/>
              <a:ext cx="1152000" cy="1152000"/>
            </a:xfrm>
            <a:prstGeom prst="rect">
              <a:avLst/>
            </a:prstGeom>
            <a:solidFill>
              <a:srgbClr val="009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81" name="TextBox 80"/>
            <p:cNvSpPr txBox="1"/>
            <p:nvPr/>
          </p:nvSpPr>
          <p:spPr>
            <a:xfrm>
              <a:off x="4954819" y="3295823"/>
              <a:ext cx="917239" cy="369332"/>
            </a:xfrm>
            <a:prstGeom prst="rect">
              <a:avLst/>
            </a:prstGeom>
            <a:noFill/>
          </p:spPr>
          <p:txBody>
            <a:bodyPr wrap="none" rtlCol="0">
              <a:spAutoFit/>
            </a:bodyPr>
            <a:lstStyle/>
            <a:p>
              <a:r>
                <a:rPr lang="en-US" altLang="ko-KR" sz="1000" b="1" dirty="0">
                  <a:solidFill>
                    <a:schemeClr val="bg1">
                      <a:lumMod val="95000"/>
                    </a:schemeClr>
                  </a:solidFill>
                </a:rPr>
                <a:t>Blue</a:t>
              </a:r>
              <a:r>
                <a:rPr lang="en-US" altLang="ko-KR" sz="1000" dirty="0">
                  <a:solidFill>
                    <a:schemeClr val="bg1">
                      <a:lumMod val="95000"/>
                    </a:schemeClr>
                  </a:solidFill>
                </a:rPr>
                <a:t> </a:t>
              </a:r>
            </a:p>
            <a:p>
              <a:r>
                <a:rPr lang="en-US" altLang="ko-KR" sz="800" dirty="0">
                  <a:solidFill>
                    <a:schemeClr val="bg1">
                      <a:lumMod val="95000"/>
                    </a:schemeClr>
                  </a:solidFill>
                </a:rPr>
                <a:t>RGB (0,158,255)</a:t>
              </a:r>
              <a:endParaRPr lang="ko-KR" altLang="en-US" sz="800" dirty="0">
                <a:solidFill>
                  <a:schemeClr val="bg1">
                    <a:lumMod val="95000"/>
                  </a:schemeClr>
                </a:solidFill>
              </a:endParaRPr>
            </a:p>
          </p:txBody>
        </p:sp>
      </p:grpSp>
      <p:sp>
        <p:nvSpPr>
          <p:cNvPr id="82" name="모서리가 둥근 직사각형 81"/>
          <p:cNvSpPr/>
          <p:nvPr/>
        </p:nvSpPr>
        <p:spPr>
          <a:xfrm>
            <a:off x="6175004" y="651767"/>
            <a:ext cx="1147301" cy="180279"/>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800" dirty="0">
                <a:solidFill>
                  <a:schemeClr val="tx1">
                    <a:lumMod val="65000"/>
                    <a:lumOff val="35000"/>
                  </a:schemeClr>
                </a:solidFill>
              </a:rPr>
              <a:t>AI STB 2, AI 2 Max</a:t>
            </a:r>
            <a:endParaRPr lang="ko-KR" altLang="en-US" sz="800" dirty="0">
              <a:solidFill>
                <a:schemeClr val="tx1">
                  <a:lumMod val="65000"/>
                  <a:lumOff val="35000"/>
                </a:schemeClr>
              </a:solidFill>
            </a:endParaRPr>
          </a:p>
        </p:txBody>
      </p:sp>
      <p:sp>
        <p:nvSpPr>
          <p:cNvPr id="83" name="직사각형 82"/>
          <p:cNvSpPr/>
          <p:nvPr/>
        </p:nvSpPr>
        <p:spPr>
          <a:xfrm>
            <a:off x="2372271" y="1215406"/>
            <a:ext cx="6171686" cy="1142796"/>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altLang="ko-KR" b="1" dirty="0">
                <a:solidFill>
                  <a:schemeClr val="bg1"/>
                </a:solidFill>
              </a:rPr>
              <a:t>(Based on AI 2) Alarm &amp; timer LEDs 
The scenario did not apply that value. 
</a:t>
            </a:r>
            <a:endParaRPr lang="ko-KR" altLang="en-US" sz="1800" b="1" dirty="0">
              <a:solidFill>
                <a:schemeClr val="bg1"/>
              </a:solidFill>
            </a:endParaRPr>
          </a:p>
        </p:txBody>
      </p:sp>
      <p:graphicFrame>
        <p:nvGraphicFramePr>
          <p:cNvPr id="84" name="표 83">
            <a:extLst>
              <a:ext uri="{FF2B5EF4-FFF2-40B4-BE49-F238E27FC236}">
                <a16:creationId xmlns:a16="http://schemas.microsoft.com/office/drawing/2014/main" id="{C89AE0D0-B9B2-904C-8BC8-40982CB3AE98}"/>
              </a:ext>
            </a:extLst>
          </p:cNvPr>
          <p:cNvGraphicFramePr>
            <a:graphicFrameLocks noGrp="1"/>
          </p:cNvGraphicFramePr>
          <p:nvPr>
            <p:extLst>
              <p:ext uri="{D42A27DB-BD31-4B8C-83A1-F6EECF244321}">
                <p14:modId xmlns:p14="http://schemas.microsoft.com/office/powerpoint/2010/main" val="940259663"/>
              </p:ext>
            </p:extLst>
          </p:nvPr>
        </p:nvGraphicFramePr>
        <p:xfrm>
          <a:off x="9867207" y="0"/>
          <a:ext cx="2324793" cy="1264512"/>
        </p:xfrm>
        <a:graphic>
          <a:graphicData uri="http://schemas.openxmlformats.org/drawingml/2006/table">
            <a:tbl>
              <a:tblPr firstRow="1" bandRow="1">
                <a:tableStyleId>{5C22544A-7EE6-4342-B048-85BDC9FD1C3A}</a:tableStyleId>
              </a:tblPr>
              <a:tblGrid>
                <a:gridCol w="2324793">
                  <a:extLst>
                    <a:ext uri="{9D8B030D-6E8A-4147-A177-3AD203B41FA5}">
                      <a16:colId xmlns:a16="http://schemas.microsoft.com/office/drawing/2014/main" val="4250470929"/>
                    </a:ext>
                  </a:extLst>
                </a:gridCol>
              </a:tblGrid>
              <a:tr h="0">
                <a:tc>
                  <a:txBody>
                    <a:bodyPr/>
                    <a:lstStyle/>
                    <a:p>
                      <a:pPr marL="0" marR="0" lvl="0" indent="0" defTabSz="914400" eaLnBrk="1" fontAlgn="auto" latinLnBrk="1" hangingPunct="1">
                        <a:lnSpc>
                          <a:spcPct val="100000"/>
                        </a:lnSpc>
                        <a:spcBef>
                          <a:spcPts val="0"/>
                        </a:spcBef>
                        <a:spcAft>
                          <a:spcPts val="0"/>
                        </a:spcAft>
                        <a:buClrTx/>
                        <a:buSzTx/>
                        <a:buFontTx/>
                        <a:buNone/>
                        <a:tabLst/>
                        <a:defRPr/>
                      </a:pPr>
                      <a:r>
                        <a:rPr lang="en-US" altLang="ko-KR" sz="800" spc="40" dirty="0">
                          <a:solidFill>
                            <a:srgbClr val="FFFFFF"/>
                          </a:solidFill>
                          <a:latin typeface="Malgun Gothic" panose="020B0503020000020004" pitchFamily="34" charset="-127"/>
                          <a:ea typeface="Malgun Gothic" panose="020B0503020000020004" pitchFamily="34" charset="-127"/>
                          <a:cs typeface="Noto Sans CJK JP Regular"/>
                        </a:rPr>
                        <a:t>2020.09.14_v0.7</a:t>
                      </a:r>
                    </a:p>
                  </a:txBody>
                  <a:tcPr marL="54000" marR="54000" marT="54000" marB="54000">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accent5"/>
                    </a:solidFill>
                  </a:tcPr>
                </a:tc>
                <a:extLst>
                  <a:ext uri="{0D108BD9-81ED-4DB2-BD59-A6C34878D82A}">
                    <a16:rowId xmlns:a16="http://schemas.microsoft.com/office/drawing/2014/main" val="784821567"/>
                  </a:ext>
                </a:extLst>
              </a:tr>
              <a:tr h="333474">
                <a:tc>
                  <a:txBody>
                    <a:bodyPr/>
                    <a:lstStyle/>
                    <a:p>
                      <a:pPr marL="171450" indent="-171450">
                        <a:buFont typeface="Arial" panose="020B0604020202020204" pitchFamily="34" charset="0"/>
                        <a:buChar char="•"/>
                      </a:pPr>
                      <a:r>
                        <a:rPr lang="en-US" altLang="ko-KR" sz="800" dirty="0">
                          <a:solidFill>
                            <a:schemeClr val="accent5"/>
                          </a:solidFill>
                        </a:rPr>
                        <a:t>(Base on AI</a:t>
                      </a:r>
                      <a:r>
                        <a:rPr lang="en-US" altLang="ko-KR" sz="800" baseline="0" dirty="0">
                          <a:solidFill>
                            <a:schemeClr val="accent5"/>
                          </a:solidFill>
                        </a:rPr>
                        <a:t> 2) </a:t>
                      </a:r>
                      <a:r>
                        <a:rPr lang="en-US" altLang="ko-KR" sz="800" dirty="0">
                          <a:solidFill>
                            <a:schemeClr val="accent5"/>
                          </a:solidFill>
                        </a:rPr>
                        <a:t>Alarm &amp; timer LED is not applied.</a:t>
                      </a:r>
                    </a:p>
                    <a:p>
                      <a:pPr marL="92075" indent="-92075">
                        <a:lnSpc>
                          <a:spcPct val="120000"/>
                        </a:lnSpc>
                        <a:buFont typeface="Arial" panose="020B0604020202020204" pitchFamily="34" charset="0"/>
                        <a:buChar char="•"/>
                        <a:tabLst>
                          <a:tab pos="92075" algn="l"/>
                        </a:tabLst>
                      </a:pPr>
                      <a:r>
                        <a:rPr lang="en-US" altLang="ko-KR" sz="800" dirty="0">
                          <a:solidFill>
                            <a:schemeClr val="accent5"/>
                          </a:solidFill>
                        </a:rPr>
                        <a:t>Play 3 times </a:t>
                      </a:r>
                    </a:p>
                    <a:p>
                      <a:pPr marL="92075" indent="-92075">
                        <a:lnSpc>
                          <a:spcPct val="120000"/>
                        </a:lnSpc>
                        <a:buFont typeface="Arial" panose="020B0604020202020204" pitchFamily="34" charset="0"/>
                        <a:buChar char="•"/>
                        <a:tabLst>
                          <a:tab pos="92075" algn="l"/>
                        </a:tabLst>
                      </a:pPr>
                      <a:r>
                        <a:rPr lang="en-US" altLang="ko-KR" sz="800" dirty="0">
                          <a:solidFill>
                            <a:schemeClr val="accent1">
                              <a:lumMod val="75000"/>
                            </a:schemeClr>
                          </a:solidFill>
                        </a:rPr>
                        <a:t>Color is changed to blue from white (base on AI2 ) </a:t>
                      </a:r>
                    </a:p>
                    <a:p>
                      <a:pPr marL="171450" indent="-171450">
                        <a:buFont typeface="Arial" panose="020B0604020202020204" pitchFamily="34" charset="0"/>
                        <a:buChar char="•"/>
                      </a:pPr>
                      <a:endParaRPr lang="ko-KR" altLang="en-US" sz="800" dirty="0"/>
                    </a:p>
                    <a:p>
                      <a:pPr marL="171450" indent="-171450">
                        <a:buFont typeface="Arial" panose="020B0604020202020204" pitchFamily="34" charset="0"/>
                        <a:buChar char="•"/>
                      </a:pPr>
                      <a:endParaRPr lang="ko-KR" altLang="en-US" sz="800" dirty="0"/>
                    </a:p>
                  </a:txBody>
                  <a:tcPr marL="54000" marR="54000" marT="54000" marB="54000">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extLst>
                  <a:ext uri="{0D108BD9-81ED-4DB2-BD59-A6C34878D82A}">
                    <a16:rowId xmlns:a16="http://schemas.microsoft.com/office/drawing/2014/main" val="4169621980"/>
                  </a:ext>
                </a:extLst>
              </a:tr>
            </a:tbl>
          </a:graphicData>
        </a:graphic>
      </p:graphicFrame>
      <p:sp>
        <p:nvSpPr>
          <p:cNvPr id="90" name="직사각형 89">
            <a:extLst>
              <a:ext uri="{FF2B5EF4-FFF2-40B4-BE49-F238E27FC236}">
                <a16:creationId xmlns:a16="http://schemas.microsoft.com/office/drawing/2014/main" id="{FCBE5DE0-A76E-F144-AE6F-A24950D5E509}"/>
              </a:ext>
            </a:extLst>
          </p:cNvPr>
          <p:cNvSpPr/>
          <p:nvPr/>
        </p:nvSpPr>
        <p:spPr>
          <a:xfrm>
            <a:off x="7369550" y="1226837"/>
            <a:ext cx="2400953" cy="114218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ko-KR" sz="1300" b="1" dirty="0">
                <a:solidFill>
                  <a:schemeClr val="tx1">
                    <a:lumMod val="50000"/>
                    <a:lumOff val="50000"/>
                  </a:schemeClr>
                </a:solidFill>
                <a:latin typeface="+mj-ea"/>
              </a:rPr>
              <a:t>&lt;2020.12.29</a:t>
            </a:r>
            <a:r>
              <a:rPr kumimoji="1" lang="ko-KR" altLang="en-US" sz="1300" b="1" dirty="0">
                <a:solidFill>
                  <a:schemeClr val="tx1">
                    <a:lumMod val="50000"/>
                    <a:lumOff val="50000"/>
                  </a:schemeClr>
                </a:solidFill>
                <a:latin typeface="+mj-ea"/>
              </a:rPr>
              <a:t> </a:t>
            </a:r>
            <a:r>
              <a:rPr kumimoji="1" lang="en-US" altLang="ko-KR" sz="1300" b="1" dirty="0">
                <a:solidFill>
                  <a:schemeClr val="tx1">
                    <a:lumMod val="50000"/>
                    <a:lumOff val="50000"/>
                  </a:schemeClr>
                </a:solidFill>
                <a:latin typeface="+mj-ea"/>
              </a:rPr>
              <a:t>tunning history&gt;</a:t>
            </a:r>
          </a:p>
          <a:p>
            <a:endParaRPr kumimoji="1" lang="en-US" altLang="ko-KR" sz="1300" b="1" dirty="0">
              <a:solidFill>
                <a:schemeClr val="tx1"/>
              </a:solidFill>
              <a:latin typeface="+mj-ea"/>
            </a:endParaRPr>
          </a:p>
          <a:p>
            <a:r>
              <a:rPr kumimoji="1" lang="en-US" altLang="ko-KR" sz="1300" b="1" dirty="0">
                <a:solidFill>
                  <a:schemeClr val="tx1"/>
                </a:solidFill>
                <a:latin typeface="+mj-ea"/>
              </a:rPr>
              <a:t>-</a:t>
            </a:r>
            <a:r>
              <a:rPr kumimoji="1" lang="ko-KR" altLang="en-US" sz="1300" b="1" dirty="0">
                <a:solidFill>
                  <a:schemeClr val="tx1"/>
                </a:solidFill>
                <a:latin typeface="+mj-ea"/>
              </a:rPr>
              <a:t> </a:t>
            </a:r>
            <a:r>
              <a:rPr kumimoji="1" lang="en-US" altLang="ko-KR" sz="1300" b="1" dirty="0">
                <a:solidFill>
                  <a:schemeClr val="tx1"/>
                </a:solidFill>
                <a:latin typeface="+mj-ea"/>
              </a:rPr>
              <a:t>Not applicable</a:t>
            </a:r>
            <a:r>
              <a:rPr kumimoji="1" lang="ko-KR" altLang="en-US" sz="1300" b="1" dirty="0">
                <a:solidFill>
                  <a:schemeClr val="tx1"/>
                </a:solidFill>
                <a:latin typeface="+mj-ea"/>
                <a:sym typeface="Wingdings" pitchFamily="2" charset="2"/>
              </a:rPr>
              <a:t> </a:t>
            </a:r>
            <a:endParaRPr kumimoji="1" lang="en-US" altLang="ko-KR" sz="1300" b="1" dirty="0">
              <a:solidFill>
                <a:schemeClr val="tx1"/>
              </a:solidFill>
              <a:latin typeface="+mj-ea"/>
            </a:endParaRPr>
          </a:p>
        </p:txBody>
      </p:sp>
      <p:pic>
        <p:nvPicPr>
          <p:cNvPr id="91" name="주의_에러">
            <a:hlinkClick r:id="" action="ppaction://media"/>
            <a:extLst>
              <a:ext uri="{FF2B5EF4-FFF2-40B4-BE49-F238E27FC236}">
                <a16:creationId xmlns:a16="http://schemas.microsoft.com/office/drawing/2014/main" id="{DA5739FC-2F33-3442-B805-8DBF947F020F}"/>
              </a:ext>
            </a:extLst>
          </p:cNvPr>
          <p:cNvPicPr>
            <a:picLocks noChangeAspect="1"/>
          </p:cNvPicPr>
          <p:nvPr>
            <a:videoFile r:link="rId8"/>
            <p:extLst>
              <p:ext uri="{DAA4B4D4-6D71-4841-9C94-3DE7FCFB9230}">
                <p14:media xmlns:p14="http://schemas.microsoft.com/office/powerpoint/2010/main" r:embed="rId7"/>
              </p:ext>
            </p:extLst>
          </p:nvPr>
        </p:nvPicPr>
        <p:blipFill>
          <a:blip r:embed="rId15">
            <a:duotone>
              <a:prstClr val="black"/>
              <a:schemeClr val="accent1">
                <a:tint val="45000"/>
                <a:satMod val="400000"/>
              </a:schemeClr>
            </a:duotone>
            <a:lum bright="15000" contrast="80000"/>
          </a:blip>
          <a:stretch>
            <a:fillRect/>
          </a:stretch>
        </p:blipFill>
        <p:spPr>
          <a:xfrm>
            <a:off x="6174969" y="3661650"/>
            <a:ext cx="1152000" cy="1152000"/>
          </a:xfrm>
          <a:prstGeom prst="rect">
            <a:avLst/>
          </a:prstGeom>
        </p:spPr>
      </p:pic>
      <p:pic>
        <p:nvPicPr>
          <p:cNvPr id="92" name="주의_에러">
            <a:hlinkClick r:id="" action="ppaction://media"/>
            <a:extLst>
              <a:ext uri="{FF2B5EF4-FFF2-40B4-BE49-F238E27FC236}">
                <a16:creationId xmlns:a16="http://schemas.microsoft.com/office/drawing/2014/main" id="{1DEFA447-48B2-B94F-BE84-CE6BDD5181B7}"/>
              </a:ext>
            </a:extLst>
          </p:cNvPr>
          <p:cNvPicPr>
            <a:picLocks noChangeAspect="1"/>
          </p:cNvPicPr>
          <p:nvPr>
            <a:videoFile r:link="rId8"/>
            <p:extLst>
              <p:ext uri="{DAA4B4D4-6D71-4841-9C94-3DE7FCFB9230}">
                <p14:media xmlns:p14="http://schemas.microsoft.com/office/powerpoint/2010/main" r:embed="rId7"/>
              </p:ext>
            </p:extLst>
          </p:nvPr>
        </p:nvPicPr>
        <p:blipFill>
          <a:blip r:embed="rId15">
            <a:duotone>
              <a:prstClr val="black"/>
              <a:schemeClr val="accent1">
                <a:tint val="45000"/>
                <a:satMod val="400000"/>
              </a:schemeClr>
            </a:duotone>
            <a:lum bright="15000" contrast="80000"/>
          </a:blip>
          <a:stretch>
            <a:fillRect/>
          </a:stretch>
        </p:blipFill>
        <p:spPr>
          <a:xfrm>
            <a:off x="6179616" y="4891180"/>
            <a:ext cx="1152000" cy="1152000"/>
          </a:xfrm>
          <a:prstGeom prst="rect">
            <a:avLst/>
          </a:prstGeom>
        </p:spPr>
      </p:pic>
      <p:pic>
        <p:nvPicPr>
          <p:cNvPr id="94" name="주의_에러">
            <a:hlinkClick r:id="" action="ppaction://media"/>
            <a:extLst>
              <a:ext uri="{FF2B5EF4-FFF2-40B4-BE49-F238E27FC236}">
                <a16:creationId xmlns:a16="http://schemas.microsoft.com/office/drawing/2014/main" id="{E5AE0CED-1AD1-D842-B85D-6CCBD349A6D3}"/>
              </a:ext>
            </a:extLst>
          </p:cNvPr>
          <p:cNvPicPr>
            <a:picLocks noChangeAspect="1"/>
          </p:cNvPicPr>
          <p:nvPr>
            <a:videoFile r:link="rId10"/>
            <p:extLst>
              <p:ext uri="{DAA4B4D4-6D71-4841-9C94-3DE7FCFB9230}">
                <p14:media xmlns:p14="http://schemas.microsoft.com/office/powerpoint/2010/main" r:embed="rId9"/>
              </p:ext>
            </p:extLst>
          </p:nvPr>
        </p:nvPicPr>
        <p:blipFill>
          <a:blip r:embed="rId15">
            <a:duotone>
              <a:prstClr val="black"/>
              <a:schemeClr val="accent1">
                <a:tint val="45000"/>
                <a:satMod val="400000"/>
              </a:schemeClr>
            </a:duotone>
            <a:lum bright="15000" contrast="80000"/>
          </a:blip>
          <a:stretch>
            <a:fillRect/>
          </a:stretch>
        </p:blipFill>
        <p:spPr>
          <a:xfrm>
            <a:off x="8601970" y="3659031"/>
            <a:ext cx="1152000" cy="1152000"/>
          </a:xfrm>
          <a:prstGeom prst="rect">
            <a:avLst/>
          </a:prstGeom>
        </p:spPr>
      </p:pic>
      <p:pic>
        <p:nvPicPr>
          <p:cNvPr id="95" name="주의_에러">
            <a:hlinkClick r:id="" action="ppaction://media"/>
            <a:extLst>
              <a:ext uri="{FF2B5EF4-FFF2-40B4-BE49-F238E27FC236}">
                <a16:creationId xmlns:a16="http://schemas.microsoft.com/office/drawing/2014/main" id="{0184417D-CF95-6D41-960C-C63BDDB3612D}"/>
              </a:ext>
            </a:extLst>
          </p:cNvPr>
          <p:cNvPicPr>
            <a:picLocks noChangeAspect="1"/>
          </p:cNvPicPr>
          <p:nvPr>
            <a:videoFile r:link="rId12"/>
            <p:extLst>
              <p:ext uri="{DAA4B4D4-6D71-4841-9C94-3DE7FCFB9230}">
                <p14:media xmlns:p14="http://schemas.microsoft.com/office/powerpoint/2010/main" r:embed="rId11"/>
              </p:ext>
            </p:extLst>
          </p:nvPr>
        </p:nvPicPr>
        <p:blipFill>
          <a:blip r:embed="rId15">
            <a:duotone>
              <a:prstClr val="black"/>
              <a:schemeClr val="accent1">
                <a:tint val="45000"/>
                <a:satMod val="400000"/>
              </a:schemeClr>
            </a:duotone>
            <a:lum bright="15000" contrast="80000"/>
          </a:blip>
          <a:stretch>
            <a:fillRect/>
          </a:stretch>
        </p:blipFill>
        <p:spPr>
          <a:xfrm>
            <a:off x="7388697" y="3659031"/>
            <a:ext cx="1152000" cy="1152000"/>
          </a:xfrm>
          <a:prstGeom prst="rect">
            <a:avLst/>
          </a:prstGeom>
        </p:spPr>
      </p:pic>
      <p:pic>
        <p:nvPicPr>
          <p:cNvPr id="96" name="주의_에러">
            <a:hlinkClick r:id="" action="ppaction://media"/>
            <a:extLst>
              <a:ext uri="{FF2B5EF4-FFF2-40B4-BE49-F238E27FC236}">
                <a16:creationId xmlns:a16="http://schemas.microsoft.com/office/drawing/2014/main" id="{FE5FA995-C433-B649-8654-CD26446604C4}"/>
              </a:ext>
            </a:extLst>
          </p:cNvPr>
          <p:cNvPicPr>
            <a:picLocks noChangeAspect="1"/>
          </p:cNvPicPr>
          <p:nvPr>
            <a:videoFile r:link="rId10"/>
            <p:extLst>
              <p:ext uri="{DAA4B4D4-6D71-4841-9C94-3DE7FCFB9230}">
                <p14:media xmlns:p14="http://schemas.microsoft.com/office/powerpoint/2010/main" r:embed="rId9"/>
              </p:ext>
            </p:extLst>
          </p:nvPr>
        </p:nvPicPr>
        <p:blipFill>
          <a:blip r:embed="rId15">
            <a:duotone>
              <a:prstClr val="black"/>
              <a:schemeClr val="accent1">
                <a:tint val="45000"/>
                <a:satMod val="400000"/>
              </a:schemeClr>
            </a:duotone>
            <a:lum bright="15000" contrast="80000"/>
          </a:blip>
          <a:stretch>
            <a:fillRect/>
          </a:stretch>
        </p:blipFill>
        <p:spPr>
          <a:xfrm>
            <a:off x="8605990" y="4887569"/>
            <a:ext cx="1152000" cy="1152000"/>
          </a:xfrm>
          <a:prstGeom prst="rect">
            <a:avLst/>
          </a:prstGeom>
        </p:spPr>
      </p:pic>
      <p:pic>
        <p:nvPicPr>
          <p:cNvPr id="97" name="주의_에러">
            <a:hlinkClick r:id="" action="ppaction://media"/>
            <a:extLst>
              <a:ext uri="{FF2B5EF4-FFF2-40B4-BE49-F238E27FC236}">
                <a16:creationId xmlns:a16="http://schemas.microsoft.com/office/drawing/2014/main" id="{0C6D34FD-0F1D-7743-9954-AFD478F87A85}"/>
              </a:ext>
            </a:extLst>
          </p:cNvPr>
          <p:cNvPicPr>
            <a:picLocks noChangeAspect="1"/>
          </p:cNvPicPr>
          <p:nvPr>
            <a:videoFile r:link="rId12"/>
            <p:extLst>
              <p:ext uri="{DAA4B4D4-6D71-4841-9C94-3DE7FCFB9230}">
                <p14:media xmlns:p14="http://schemas.microsoft.com/office/powerpoint/2010/main" r:embed="rId11"/>
              </p:ext>
            </p:extLst>
          </p:nvPr>
        </p:nvPicPr>
        <p:blipFill>
          <a:blip r:embed="rId15">
            <a:duotone>
              <a:prstClr val="black"/>
              <a:schemeClr val="accent1">
                <a:tint val="45000"/>
                <a:satMod val="400000"/>
              </a:schemeClr>
            </a:duotone>
            <a:lum bright="15000" contrast="80000"/>
          </a:blip>
          <a:stretch>
            <a:fillRect/>
          </a:stretch>
        </p:blipFill>
        <p:spPr>
          <a:xfrm>
            <a:off x="7392717" y="4887569"/>
            <a:ext cx="1152000" cy="1152000"/>
          </a:xfrm>
          <a:prstGeom prst="rect">
            <a:avLst/>
          </a:prstGeom>
        </p:spPr>
      </p:pic>
      <p:sp>
        <p:nvSpPr>
          <p:cNvPr id="98" name="직사각형 97">
            <a:extLst>
              <a:ext uri="{FF2B5EF4-FFF2-40B4-BE49-F238E27FC236}">
                <a16:creationId xmlns:a16="http://schemas.microsoft.com/office/drawing/2014/main" id="{DEBCD0E0-58E5-FE46-9035-6888C3070C72}"/>
              </a:ext>
            </a:extLst>
          </p:cNvPr>
          <p:cNvSpPr/>
          <p:nvPr/>
        </p:nvSpPr>
        <p:spPr>
          <a:xfrm>
            <a:off x="7388696" y="3671140"/>
            <a:ext cx="2400953" cy="114218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ko-KR" sz="800" b="1" dirty="0">
                <a:solidFill>
                  <a:schemeClr val="tx1">
                    <a:lumMod val="50000"/>
                    <a:lumOff val="50000"/>
                  </a:schemeClr>
                </a:solidFill>
                <a:latin typeface="+mj-ea"/>
                <a:ea typeface="+mj-ea"/>
              </a:rPr>
              <a:t>&lt;2020.12.29</a:t>
            </a:r>
            <a:r>
              <a:rPr kumimoji="1" lang="ko-KR" altLang="en-US" sz="800" b="1" dirty="0">
                <a:solidFill>
                  <a:schemeClr val="tx1">
                    <a:lumMod val="50000"/>
                    <a:lumOff val="50000"/>
                  </a:schemeClr>
                </a:solidFill>
                <a:latin typeface="+mj-ea"/>
                <a:ea typeface="+mj-ea"/>
              </a:rPr>
              <a:t> </a:t>
            </a:r>
            <a:r>
              <a:rPr kumimoji="1" lang="en-US" altLang="ko-KR" sz="800" b="1" dirty="0">
                <a:solidFill>
                  <a:schemeClr val="tx1">
                    <a:lumMod val="50000"/>
                    <a:lumOff val="50000"/>
                  </a:schemeClr>
                </a:solidFill>
                <a:latin typeface="+mj-ea"/>
                <a:ea typeface="+mj-ea"/>
              </a:rPr>
              <a:t>tunning</a:t>
            </a:r>
            <a:r>
              <a:rPr kumimoji="1" lang="ko-KR" altLang="en-US" sz="800" b="1" dirty="0">
                <a:solidFill>
                  <a:schemeClr val="tx1">
                    <a:lumMod val="50000"/>
                    <a:lumOff val="50000"/>
                  </a:schemeClr>
                </a:solidFill>
                <a:latin typeface="+mj-ea"/>
                <a:ea typeface="+mj-ea"/>
              </a:rPr>
              <a:t> </a:t>
            </a:r>
            <a:r>
              <a:rPr kumimoji="1" lang="en-US" altLang="ko-KR" sz="800" b="1" dirty="0">
                <a:solidFill>
                  <a:schemeClr val="tx1">
                    <a:lumMod val="50000"/>
                    <a:lumOff val="50000"/>
                  </a:schemeClr>
                </a:solidFill>
                <a:latin typeface="+mj-ea"/>
                <a:ea typeface="+mj-ea"/>
              </a:rPr>
              <a:t>history&gt;</a:t>
            </a:r>
            <a:endParaRPr kumimoji="1" lang="en-US" altLang="ko-KR" sz="800" b="1" dirty="0">
              <a:solidFill>
                <a:schemeClr val="tx1"/>
              </a:solidFill>
              <a:latin typeface="+mj-ea"/>
              <a:ea typeface="+mj-ea"/>
            </a:endParaRPr>
          </a:p>
          <a:p>
            <a:pPr marL="171450" indent="-171450">
              <a:buFontTx/>
              <a:buChar char="-"/>
            </a:pPr>
            <a:r>
              <a:rPr kumimoji="1" lang="en-US" altLang="ko-KR" sz="800" b="1" dirty="0">
                <a:solidFill>
                  <a:schemeClr val="tx1"/>
                </a:solidFill>
                <a:latin typeface="+mj-ea"/>
                <a:ea typeface="+mj-ea"/>
              </a:rPr>
              <a:t>Dissolve in/out speed down</a:t>
            </a:r>
            <a:r>
              <a:rPr kumimoji="1" lang="ko-KR" altLang="en-US" sz="800" b="1" dirty="0">
                <a:solidFill>
                  <a:schemeClr val="tx1"/>
                </a:solidFill>
                <a:latin typeface="+mj-ea"/>
                <a:ea typeface="+mj-ea"/>
              </a:rPr>
              <a:t> </a:t>
            </a:r>
            <a:r>
              <a:rPr kumimoji="1" lang="en-US" altLang="ko-KR" sz="800" b="1" dirty="0">
                <a:solidFill>
                  <a:schemeClr val="tx1"/>
                </a:solidFill>
                <a:latin typeface="+mj-ea"/>
                <a:ea typeface="+mj-ea"/>
                <a:sym typeface="Wingdings" pitchFamily="2" charset="2"/>
              </a:rPr>
              <a:t>(</a:t>
            </a:r>
            <a:r>
              <a:rPr kumimoji="1" lang="en-US" altLang="ko-KR" sz="800" b="1" dirty="0">
                <a:solidFill>
                  <a:schemeClr val="accent6">
                    <a:lumMod val="75000"/>
                  </a:schemeClr>
                </a:solidFill>
                <a:latin typeface="+mj-ea"/>
                <a:ea typeface="+mj-ea"/>
                <a:sym typeface="Wingdings" pitchFamily="2" charset="2"/>
              </a:rPr>
              <a:t>Reflected complete</a:t>
            </a:r>
            <a:r>
              <a:rPr kumimoji="1" lang="en-US" altLang="ko-KR" sz="800" b="1" dirty="0">
                <a:solidFill>
                  <a:schemeClr val="tx1"/>
                </a:solidFill>
                <a:latin typeface="+mj-ea"/>
                <a:ea typeface="+mj-ea"/>
                <a:sym typeface="Wingdings" pitchFamily="2" charset="2"/>
              </a:rPr>
              <a:t>)</a:t>
            </a:r>
          </a:p>
          <a:p>
            <a:pPr marL="171450" indent="-171450">
              <a:buFontTx/>
              <a:buChar char="-"/>
            </a:pPr>
            <a:r>
              <a:rPr kumimoji="1" lang="en-US" altLang="ko-KR" sz="800" b="1" dirty="0">
                <a:solidFill>
                  <a:schemeClr val="tx1"/>
                </a:solidFill>
                <a:latin typeface="+mj-ea"/>
                <a:ea typeface="+mj-ea"/>
                <a:sym typeface="Wingdings" pitchFamily="2" charset="2"/>
              </a:rPr>
              <a:t>Dissolve in/out:</a:t>
            </a:r>
            <a:r>
              <a:rPr kumimoji="1" lang="ko-KR" altLang="en-US" sz="800" b="1" dirty="0">
                <a:solidFill>
                  <a:schemeClr val="tx1"/>
                </a:solidFill>
                <a:latin typeface="+mj-ea"/>
                <a:ea typeface="+mj-ea"/>
                <a:sym typeface="Wingdings" pitchFamily="2" charset="2"/>
              </a:rPr>
              <a:t> </a:t>
            </a:r>
            <a:r>
              <a:rPr kumimoji="1" lang="en-US" altLang="ko-KR" sz="800" b="1" dirty="0">
                <a:solidFill>
                  <a:schemeClr val="tx1"/>
                </a:solidFill>
                <a:latin typeface="+mj-ea"/>
                <a:ea typeface="+mj-ea"/>
                <a:sym typeface="Wingdings" pitchFamily="2" charset="2"/>
              </a:rPr>
              <a:t>With full brightness changes (will be reflected) </a:t>
            </a:r>
          </a:p>
          <a:p>
            <a:pPr marL="171450" indent="-171450">
              <a:buFontTx/>
              <a:buChar char="-"/>
            </a:pPr>
            <a:r>
              <a:rPr kumimoji="1" lang="en-US" altLang="ko-KR" sz="800" b="1" dirty="0">
                <a:solidFill>
                  <a:schemeClr val="tx1"/>
                </a:solidFill>
                <a:latin typeface="+mj-ea"/>
                <a:sym typeface="Wingdings" pitchFamily="2" charset="2"/>
              </a:rPr>
              <a:t>Common fixes: scenarios with LED full on handled more smoothly at both ends (will be reflected)</a:t>
            </a:r>
            <a:endParaRPr kumimoji="1" lang="en-US" altLang="ko-KR" sz="800" b="1" dirty="0">
              <a:solidFill>
                <a:schemeClr val="tx1"/>
              </a:solidFill>
              <a:latin typeface="+mj-ea"/>
              <a:ea typeface="+mj-ea"/>
              <a:sym typeface="Wingdings" pitchFamily="2" charset="2"/>
            </a:endParaRPr>
          </a:p>
          <a:p>
            <a:pPr marL="171450" indent="-171450">
              <a:buFontTx/>
              <a:buChar char="-"/>
            </a:pPr>
            <a:endParaRPr kumimoji="1" lang="en-US" altLang="ko-KR" sz="800" b="1" dirty="0">
              <a:solidFill>
                <a:schemeClr val="tx1"/>
              </a:solidFill>
              <a:latin typeface="+mj-ea"/>
              <a:ea typeface="+mj-ea"/>
            </a:endParaRPr>
          </a:p>
        </p:txBody>
      </p:sp>
      <p:sp>
        <p:nvSpPr>
          <p:cNvPr id="99" name="직사각형 98">
            <a:extLst>
              <a:ext uri="{FF2B5EF4-FFF2-40B4-BE49-F238E27FC236}">
                <a16:creationId xmlns:a16="http://schemas.microsoft.com/office/drawing/2014/main" id="{07FB6D3F-87F1-3C4B-B93A-732FC8B6F555}"/>
              </a:ext>
            </a:extLst>
          </p:cNvPr>
          <p:cNvSpPr/>
          <p:nvPr/>
        </p:nvSpPr>
        <p:spPr>
          <a:xfrm>
            <a:off x="7388697" y="4884915"/>
            <a:ext cx="2400953" cy="114218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ko-KR" altLang="en-US" sz="1050" b="1" dirty="0">
                <a:solidFill>
                  <a:srgbClr val="C00000"/>
                </a:solidFill>
                <a:latin typeface="+mj-ea"/>
              </a:rPr>
              <a:t>** </a:t>
            </a:r>
            <a:r>
              <a:rPr kumimoji="1" lang="en-US" altLang="ko-KR" sz="1050" b="1" dirty="0">
                <a:solidFill>
                  <a:srgbClr val="C00000"/>
                </a:solidFill>
                <a:latin typeface="+mj-ea"/>
              </a:rPr>
              <a:t>Same as above
</a:t>
            </a:r>
            <a:r>
              <a:rPr kumimoji="1" lang="en-US" altLang="ko-KR" sz="800" b="1" dirty="0">
                <a:solidFill>
                  <a:schemeClr val="tx1">
                    <a:lumMod val="50000"/>
                    <a:lumOff val="50000"/>
                  </a:schemeClr>
                </a:solidFill>
                <a:latin typeface="+mj-ea"/>
                <a:ea typeface="+mj-ea"/>
              </a:rPr>
              <a:t>&lt;2020.12.29</a:t>
            </a:r>
            <a:r>
              <a:rPr kumimoji="1" lang="ko-KR" altLang="en-US" sz="800" b="1" dirty="0">
                <a:solidFill>
                  <a:schemeClr val="tx1">
                    <a:lumMod val="50000"/>
                    <a:lumOff val="50000"/>
                  </a:schemeClr>
                </a:solidFill>
                <a:latin typeface="+mj-ea"/>
                <a:ea typeface="+mj-ea"/>
              </a:rPr>
              <a:t> </a:t>
            </a:r>
            <a:r>
              <a:rPr kumimoji="1" lang="en-US" altLang="ko-KR" sz="800" b="1" dirty="0">
                <a:solidFill>
                  <a:schemeClr val="tx1">
                    <a:lumMod val="50000"/>
                    <a:lumOff val="50000"/>
                  </a:schemeClr>
                </a:solidFill>
                <a:latin typeface="+mj-ea"/>
                <a:ea typeface="+mj-ea"/>
              </a:rPr>
              <a:t>tunning history&gt;</a:t>
            </a:r>
            <a:endParaRPr kumimoji="1" lang="en-US" altLang="ko-KR" sz="800" b="1" dirty="0">
              <a:solidFill>
                <a:schemeClr val="tx1"/>
              </a:solidFill>
              <a:latin typeface="+mj-ea"/>
              <a:ea typeface="+mj-ea"/>
            </a:endParaRPr>
          </a:p>
          <a:p>
            <a:pPr marL="171450" indent="-171450">
              <a:buFontTx/>
              <a:buChar char="-"/>
            </a:pPr>
            <a:r>
              <a:rPr kumimoji="1" lang="en-US" altLang="ko-KR" sz="800" b="1" dirty="0">
                <a:solidFill>
                  <a:schemeClr val="tx1"/>
                </a:solidFill>
                <a:latin typeface="+mj-ea"/>
                <a:ea typeface="+mj-ea"/>
              </a:rPr>
              <a:t>Dissolve in/out speed down</a:t>
            </a:r>
            <a:r>
              <a:rPr kumimoji="1" lang="ko-KR" altLang="en-US" sz="800" b="1" dirty="0">
                <a:solidFill>
                  <a:schemeClr val="tx1"/>
                </a:solidFill>
                <a:latin typeface="+mj-ea"/>
                <a:ea typeface="+mj-ea"/>
              </a:rPr>
              <a:t> </a:t>
            </a:r>
            <a:r>
              <a:rPr kumimoji="1" lang="en-US" altLang="ko-KR" sz="800" b="1" dirty="0">
                <a:solidFill>
                  <a:schemeClr val="tx1"/>
                </a:solidFill>
                <a:latin typeface="+mj-ea"/>
                <a:ea typeface="+mj-ea"/>
                <a:sym typeface="Wingdings" pitchFamily="2" charset="2"/>
              </a:rPr>
              <a:t>(</a:t>
            </a:r>
            <a:r>
              <a:rPr kumimoji="1" lang="ko-KR" altLang="en-US" sz="800" b="1" dirty="0">
                <a:solidFill>
                  <a:schemeClr val="accent6">
                    <a:lumMod val="75000"/>
                  </a:schemeClr>
                </a:solidFill>
                <a:latin typeface="+mj-ea"/>
                <a:ea typeface="+mj-ea"/>
                <a:sym typeface="Wingdings" pitchFamily="2" charset="2"/>
              </a:rPr>
              <a:t>반영 완료</a:t>
            </a:r>
            <a:r>
              <a:rPr kumimoji="1" lang="en-US" altLang="ko-KR" sz="800" b="1" dirty="0">
                <a:solidFill>
                  <a:schemeClr val="tx1"/>
                </a:solidFill>
                <a:latin typeface="+mj-ea"/>
                <a:ea typeface="+mj-ea"/>
                <a:sym typeface="Wingdings" pitchFamily="2" charset="2"/>
              </a:rPr>
              <a:t>)</a:t>
            </a:r>
          </a:p>
          <a:p>
            <a:pPr marL="171450" indent="-171450">
              <a:buFontTx/>
              <a:buChar char="-"/>
            </a:pPr>
            <a:r>
              <a:rPr kumimoji="1" lang="en-US" altLang="ko-KR" sz="800" b="1" dirty="0">
                <a:solidFill>
                  <a:schemeClr val="tx1"/>
                </a:solidFill>
                <a:latin typeface="+mj-ea"/>
                <a:ea typeface="+mj-ea"/>
                <a:sym typeface="Wingdings" pitchFamily="2" charset="2"/>
              </a:rPr>
              <a:t>Dissolve in/out :</a:t>
            </a:r>
            <a:r>
              <a:rPr kumimoji="1" lang="ko-KR" altLang="en-US" sz="800" b="1" dirty="0">
                <a:solidFill>
                  <a:schemeClr val="tx1"/>
                </a:solidFill>
                <a:latin typeface="+mj-ea"/>
                <a:ea typeface="+mj-ea"/>
                <a:sym typeface="Wingdings" pitchFamily="2" charset="2"/>
              </a:rPr>
              <a:t> </a:t>
            </a:r>
            <a:r>
              <a:rPr kumimoji="1" lang="en-US" altLang="ko-KR" sz="800" b="1" dirty="0">
                <a:solidFill>
                  <a:schemeClr val="tx1"/>
                </a:solidFill>
                <a:latin typeface="+mj-ea"/>
                <a:ea typeface="+mj-ea"/>
                <a:sym typeface="Wingdings" pitchFamily="2" charset="2"/>
              </a:rPr>
              <a:t>With full brightness changes (will be reflected) </a:t>
            </a:r>
          </a:p>
          <a:p>
            <a:pPr marL="171450" indent="-171450">
              <a:buFontTx/>
              <a:buChar char="-"/>
            </a:pPr>
            <a:r>
              <a:rPr kumimoji="1" lang="en-US" altLang="ko-KR" sz="800" b="1" dirty="0">
                <a:solidFill>
                  <a:schemeClr val="tx1"/>
                </a:solidFill>
                <a:latin typeface="+mj-ea"/>
                <a:sym typeface="Wingdings" pitchFamily="2" charset="2"/>
              </a:rPr>
              <a:t>Common fixes: Scenarios with full LED on are smoother at both ends (will be reflected)</a:t>
            </a:r>
            <a:r>
              <a:rPr kumimoji="1" lang="ko-KR" altLang="en-US" sz="800" b="1" dirty="0">
                <a:solidFill>
                  <a:schemeClr val="tx1"/>
                </a:solidFill>
                <a:latin typeface="+mj-ea"/>
                <a:sym typeface="Wingdings" pitchFamily="2" charset="2"/>
              </a:rPr>
              <a:t> </a:t>
            </a:r>
            <a:endParaRPr kumimoji="1" lang="en-US" altLang="ko-KR" sz="800" b="1" dirty="0">
              <a:solidFill>
                <a:schemeClr val="tx1"/>
              </a:solidFill>
              <a:latin typeface="+mj-ea"/>
              <a:sym typeface="Wingdings" pitchFamily="2" charset="2"/>
            </a:endParaRPr>
          </a:p>
          <a:p>
            <a:pPr marL="171450" indent="-171450">
              <a:buFontTx/>
              <a:buChar char="-"/>
            </a:pPr>
            <a:endParaRPr kumimoji="1" lang="en-US" altLang="ko-KR" sz="800" b="1" dirty="0">
              <a:solidFill>
                <a:schemeClr val="tx1"/>
              </a:solidFill>
              <a:latin typeface="+mj-ea"/>
              <a:ea typeface="+mj-ea"/>
              <a:sym typeface="Wingdings" pitchFamily="2" charset="2"/>
            </a:endParaRPr>
          </a:p>
        </p:txBody>
      </p:sp>
    </p:spTree>
    <p:extLst>
      <p:ext uri="{BB962C8B-B14F-4D97-AF65-F5344CB8AC3E}">
        <p14:creationId xmlns:p14="http://schemas.microsoft.com/office/powerpoint/2010/main" val="5173695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8"/>
                                        </p:tgtEl>
                                      </p:cBhvr>
                                    </p:cmd>
                                  </p:childTnLst>
                                </p:cTn>
                              </p:par>
                            </p:childTnLst>
                          </p:cTn>
                        </p:par>
                      </p:childTnLst>
                    </p:cTn>
                  </p:par>
                </p:childTnLst>
              </p:cTn>
              <p:nextCondLst>
                <p:cond evt="onClick" delay="0">
                  <p:tgtEl>
                    <p:spTgt spid="48"/>
                  </p:tgtEl>
                </p:cond>
              </p:nextCondLst>
            </p:seq>
            <p:seq concurrent="1" nextAc="seek">
              <p:cTn id="7" restart="whenNotActive" fill="hold" evtFilter="cancelBubble" nodeType="interactiveSeq">
                <p:stCondLst>
                  <p:cond evt="onClick" delay="0">
                    <p:tgtEl>
                      <p:spTgt spid="5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3"/>
                                        </p:tgtEl>
                                      </p:cBhvr>
                                    </p:cmd>
                                  </p:childTnLst>
                                </p:cTn>
                              </p:par>
                            </p:childTnLst>
                          </p:cTn>
                        </p:par>
                      </p:childTnLst>
                    </p:cTn>
                  </p:par>
                </p:childTnLst>
              </p:cTn>
              <p:nextCondLst>
                <p:cond evt="onClick" delay="0">
                  <p:tgtEl>
                    <p:spTgt spid="53"/>
                  </p:tgtEl>
                </p:cond>
              </p:nextCondLst>
            </p:seq>
            <p:seq concurrent="1" nextAc="seek">
              <p:cTn id="12" restart="whenNotActive" fill="hold" evtFilter="cancelBubble" nodeType="interactiveSeq">
                <p:stCondLst>
                  <p:cond evt="onClick" delay="0">
                    <p:tgtEl>
                      <p:spTgt spid="56"/>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6"/>
                                        </p:tgtEl>
                                      </p:cBhvr>
                                    </p:cmd>
                                  </p:childTnLst>
                                </p:cTn>
                              </p:par>
                            </p:childTnLst>
                          </p:cTn>
                        </p:par>
                      </p:childTnLst>
                    </p:cTn>
                  </p:par>
                </p:childTnLst>
              </p:cTn>
              <p:nextCondLst>
                <p:cond evt="onClick" delay="0">
                  <p:tgtEl>
                    <p:spTgt spid="56"/>
                  </p:tgtEl>
                </p:cond>
              </p:nextCondLst>
            </p:seq>
            <p:video>
              <p:cMediaNode vol="80000">
                <p:cTn id="17" repeatCount="indefinite" fill="hold" display="0">
                  <p:stCondLst>
                    <p:cond delay="indefinite"/>
                  </p:stCondLst>
                </p:cTn>
                <p:tgtEl>
                  <p:spTgt spid="48"/>
                </p:tgtEl>
              </p:cMediaNode>
            </p:video>
            <p:video>
              <p:cMediaNode vol="80000">
                <p:cTn id="18" repeatCount="indefinite" fill="hold" display="0">
                  <p:stCondLst>
                    <p:cond delay="indefinite"/>
                  </p:stCondLst>
                </p:cTn>
                <p:tgtEl>
                  <p:spTgt spid="53"/>
                </p:tgtEl>
              </p:cMediaNode>
            </p:video>
            <p:video>
              <p:cMediaNode vol="80000">
                <p:cTn id="19" repeatCount="indefinite" fill="hold" display="0">
                  <p:stCondLst>
                    <p:cond delay="indefinite"/>
                  </p:stCondLst>
                </p:cTn>
                <p:tgtEl>
                  <p:spTgt spid="56"/>
                </p:tgtEl>
              </p:cMediaNode>
            </p:video>
            <p:seq concurrent="1" nextAc="seek">
              <p:cTn id="20" restart="whenNotActive" fill="hold" evtFilter="cancelBubble" nodeType="interactiveSeq">
                <p:stCondLst>
                  <p:cond evt="onClick" delay="0">
                    <p:tgtEl>
                      <p:spTgt spid="91"/>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91"/>
                                        </p:tgtEl>
                                      </p:cBhvr>
                                    </p:cmd>
                                  </p:childTnLst>
                                </p:cTn>
                              </p:par>
                            </p:childTnLst>
                          </p:cTn>
                        </p:par>
                      </p:childTnLst>
                    </p:cTn>
                  </p:par>
                </p:childTnLst>
              </p:cTn>
              <p:nextCondLst>
                <p:cond evt="onClick" delay="0">
                  <p:tgtEl>
                    <p:spTgt spid="91"/>
                  </p:tgtEl>
                </p:cond>
              </p:nextCondLst>
            </p:seq>
            <p:video>
              <p:cMediaNode vol="80000">
                <p:cTn id="25" fill="hold" display="0">
                  <p:stCondLst>
                    <p:cond delay="indefinite"/>
                  </p:stCondLst>
                </p:cTn>
                <p:tgtEl>
                  <p:spTgt spid="91"/>
                </p:tgtEl>
              </p:cMediaNode>
            </p:video>
            <p:seq concurrent="1" nextAc="seek">
              <p:cTn id="26" restart="whenNotActive" fill="hold" evtFilter="cancelBubble" nodeType="interactiveSeq">
                <p:stCondLst>
                  <p:cond evt="onClick" delay="0">
                    <p:tgtEl>
                      <p:spTgt spid="92"/>
                    </p:tgtEl>
                  </p:cond>
                </p:stCondLst>
                <p:endSync evt="end" delay="0">
                  <p:rtn val="all"/>
                </p:endSync>
                <p:childTnLst>
                  <p:par>
                    <p:cTn id="27" fill="hold">
                      <p:stCondLst>
                        <p:cond delay="0"/>
                      </p:stCondLst>
                      <p:childTnLst>
                        <p:par>
                          <p:cTn id="28" fill="hold">
                            <p:stCondLst>
                              <p:cond delay="0"/>
                            </p:stCondLst>
                            <p:childTnLst>
                              <p:par>
                                <p:cTn id="29" presetID="2" presetClass="mediacall" presetSubtype="0" fill="hold" nodeType="clickEffect">
                                  <p:stCondLst>
                                    <p:cond delay="0"/>
                                  </p:stCondLst>
                                  <p:childTnLst>
                                    <p:cmd type="call" cmd="togglePause">
                                      <p:cBhvr>
                                        <p:cTn id="30" dur="1" fill="hold"/>
                                        <p:tgtEl>
                                          <p:spTgt spid="92"/>
                                        </p:tgtEl>
                                      </p:cBhvr>
                                    </p:cmd>
                                  </p:childTnLst>
                                </p:cTn>
                              </p:par>
                            </p:childTnLst>
                          </p:cTn>
                        </p:par>
                      </p:childTnLst>
                    </p:cTn>
                  </p:par>
                </p:childTnLst>
              </p:cTn>
              <p:nextCondLst>
                <p:cond evt="onClick" delay="0">
                  <p:tgtEl>
                    <p:spTgt spid="92"/>
                  </p:tgtEl>
                </p:cond>
              </p:nextCondLst>
            </p:seq>
            <p:video>
              <p:cMediaNode vol="80000">
                <p:cTn id="31" fill="hold" display="0">
                  <p:stCondLst>
                    <p:cond delay="indefinite"/>
                  </p:stCondLst>
                </p:cTn>
                <p:tgtEl>
                  <p:spTgt spid="92"/>
                </p:tgtEl>
              </p:cMediaNode>
            </p:video>
            <p:seq concurrent="1" nextAc="seek">
              <p:cTn id="32" restart="whenNotActive" fill="hold" evtFilter="cancelBubble" nodeType="interactiveSeq">
                <p:stCondLst>
                  <p:cond evt="onClick" delay="0">
                    <p:tgtEl>
                      <p:spTgt spid="94"/>
                    </p:tgtEl>
                  </p:cond>
                </p:stCondLst>
                <p:endSync evt="end" delay="0">
                  <p:rtn val="all"/>
                </p:endSync>
                <p:childTnLst>
                  <p:par>
                    <p:cTn id="33" fill="hold">
                      <p:stCondLst>
                        <p:cond delay="0"/>
                      </p:stCondLst>
                      <p:childTnLst>
                        <p:par>
                          <p:cTn id="34" fill="hold">
                            <p:stCondLst>
                              <p:cond delay="0"/>
                            </p:stCondLst>
                            <p:childTnLst>
                              <p:par>
                                <p:cTn id="35" presetID="2" presetClass="mediacall" presetSubtype="0" fill="hold" nodeType="clickEffect">
                                  <p:stCondLst>
                                    <p:cond delay="0"/>
                                  </p:stCondLst>
                                  <p:childTnLst>
                                    <p:cmd type="call" cmd="togglePause">
                                      <p:cBhvr>
                                        <p:cTn id="36" dur="1" fill="hold"/>
                                        <p:tgtEl>
                                          <p:spTgt spid="94"/>
                                        </p:tgtEl>
                                      </p:cBhvr>
                                    </p:cmd>
                                  </p:childTnLst>
                                </p:cTn>
                              </p:par>
                            </p:childTnLst>
                          </p:cTn>
                        </p:par>
                      </p:childTnLst>
                    </p:cTn>
                  </p:par>
                </p:childTnLst>
              </p:cTn>
              <p:nextCondLst>
                <p:cond evt="onClick" delay="0">
                  <p:tgtEl>
                    <p:spTgt spid="94"/>
                  </p:tgtEl>
                </p:cond>
              </p:nextCondLst>
            </p:seq>
            <p:seq concurrent="1" nextAc="seek">
              <p:cTn id="37" restart="whenNotActive" fill="hold" evtFilter="cancelBubble" nodeType="interactiveSeq">
                <p:stCondLst>
                  <p:cond evt="onClick" delay="0">
                    <p:tgtEl>
                      <p:spTgt spid="95"/>
                    </p:tgtEl>
                  </p:cond>
                </p:stCondLst>
                <p:endSync evt="end" delay="0">
                  <p:rtn val="all"/>
                </p:endSync>
                <p:childTnLst>
                  <p:par>
                    <p:cTn id="38" fill="hold">
                      <p:stCondLst>
                        <p:cond delay="0"/>
                      </p:stCondLst>
                      <p:childTnLst>
                        <p:par>
                          <p:cTn id="39" fill="hold">
                            <p:stCondLst>
                              <p:cond delay="0"/>
                            </p:stCondLst>
                            <p:childTnLst>
                              <p:par>
                                <p:cTn id="40" presetID="2" presetClass="mediacall" presetSubtype="0" fill="hold" nodeType="clickEffect">
                                  <p:stCondLst>
                                    <p:cond delay="0"/>
                                  </p:stCondLst>
                                  <p:childTnLst>
                                    <p:cmd type="call" cmd="togglePause">
                                      <p:cBhvr>
                                        <p:cTn id="41" dur="1" fill="hold"/>
                                        <p:tgtEl>
                                          <p:spTgt spid="95"/>
                                        </p:tgtEl>
                                      </p:cBhvr>
                                    </p:cmd>
                                  </p:childTnLst>
                                </p:cTn>
                              </p:par>
                            </p:childTnLst>
                          </p:cTn>
                        </p:par>
                      </p:childTnLst>
                    </p:cTn>
                  </p:par>
                </p:childTnLst>
              </p:cTn>
              <p:nextCondLst>
                <p:cond evt="onClick" delay="0">
                  <p:tgtEl>
                    <p:spTgt spid="95"/>
                  </p:tgtEl>
                </p:cond>
              </p:nextCondLst>
            </p:seq>
            <p:video>
              <p:cMediaNode vol="80000">
                <p:cTn id="42" fill="hold" display="0">
                  <p:stCondLst>
                    <p:cond delay="indefinite"/>
                  </p:stCondLst>
                </p:cTn>
                <p:tgtEl>
                  <p:spTgt spid="94"/>
                </p:tgtEl>
              </p:cMediaNode>
            </p:video>
            <p:video>
              <p:cMediaNode vol="80000">
                <p:cTn id="43" fill="hold" display="0">
                  <p:stCondLst>
                    <p:cond delay="indefinite"/>
                  </p:stCondLst>
                </p:cTn>
                <p:tgtEl>
                  <p:spTgt spid="95"/>
                </p:tgtEl>
              </p:cMediaNode>
            </p:video>
            <p:seq concurrent="1" nextAc="seek">
              <p:cTn id="44" restart="whenNotActive" fill="hold" evtFilter="cancelBubble" nodeType="interactiveSeq">
                <p:stCondLst>
                  <p:cond evt="onClick" delay="0">
                    <p:tgtEl>
                      <p:spTgt spid="96"/>
                    </p:tgtEl>
                  </p:cond>
                </p:stCondLst>
                <p:endSync evt="end" delay="0">
                  <p:rtn val="all"/>
                </p:endSync>
                <p:childTnLst>
                  <p:par>
                    <p:cTn id="45" fill="hold">
                      <p:stCondLst>
                        <p:cond delay="0"/>
                      </p:stCondLst>
                      <p:childTnLst>
                        <p:par>
                          <p:cTn id="46" fill="hold">
                            <p:stCondLst>
                              <p:cond delay="0"/>
                            </p:stCondLst>
                            <p:childTnLst>
                              <p:par>
                                <p:cTn id="47" presetID="2" presetClass="mediacall" presetSubtype="0" fill="hold" nodeType="clickEffect">
                                  <p:stCondLst>
                                    <p:cond delay="0"/>
                                  </p:stCondLst>
                                  <p:childTnLst>
                                    <p:cmd type="call" cmd="togglePause">
                                      <p:cBhvr>
                                        <p:cTn id="48" dur="1" fill="hold"/>
                                        <p:tgtEl>
                                          <p:spTgt spid="96"/>
                                        </p:tgtEl>
                                      </p:cBhvr>
                                    </p:cmd>
                                  </p:childTnLst>
                                </p:cTn>
                              </p:par>
                            </p:childTnLst>
                          </p:cTn>
                        </p:par>
                      </p:childTnLst>
                    </p:cTn>
                  </p:par>
                </p:childTnLst>
              </p:cTn>
              <p:nextCondLst>
                <p:cond evt="onClick" delay="0">
                  <p:tgtEl>
                    <p:spTgt spid="96"/>
                  </p:tgtEl>
                </p:cond>
              </p:nextCondLst>
            </p:seq>
            <p:seq concurrent="1" nextAc="seek">
              <p:cTn id="49" restart="whenNotActive" fill="hold" evtFilter="cancelBubble" nodeType="interactiveSeq">
                <p:stCondLst>
                  <p:cond evt="onClick" delay="0">
                    <p:tgtEl>
                      <p:spTgt spid="97"/>
                    </p:tgtEl>
                  </p:cond>
                </p:stCondLst>
                <p:endSync evt="end" delay="0">
                  <p:rtn val="all"/>
                </p:endSync>
                <p:childTnLst>
                  <p:par>
                    <p:cTn id="50" fill="hold">
                      <p:stCondLst>
                        <p:cond delay="0"/>
                      </p:stCondLst>
                      <p:childTnLst>
                        <p:par>
                          <p:cTn id="51" fill="hold">
                            <p:stCondLst>
                              <p:cond delay="0"/>
                            </p:stCondLst>
                            <p:childTnLst>
                              <p:par>
                                <p:cTn id="52" presetID="2" presetClass="mediacall" presetSubtype="0" fill="hold" nodeType="clickEffect">
                                  <p:stCondLst>
                                    <p:cond delay="0"/>
                                  </p:stCondLst>
                                  <p:childTnLst>
                                    <p:cmd type="call" cmd="togglePause">
                                      <p:cBhvr>
                                        <p:cTn id="53" dur="1" fill="hold"/>
                                        <p:tgtEl>
                                          <p:spTgt spid="97"/>
                                        </p:tgtEl>
                                      </p:cBhvr>
                                    </p:cmd>
                                  </p:childTnLst>
                                </p:cTn>
                              </p:par>
                            </p:childTnLst>
                          </p:cTn>
                        </p:par>
                      </p:childTnLst>
                    </p:cTn>
                  </p:par>
                </p:childTnLst>
              </p:cTn>
              <p:nextCondLst>
                <p:cond evt="onClick" delay="0">
                  <p:tgtEl>
                    <p:spTgt spid="97"/>
                  </p:tgtEl>
                </p:cond>
              </p:nextCondLst>
            </p:seq>
            <p:video>
              <p:cMediaNode vol="80000">
                <p:cTn id="54" fill="hold" display="0">
                  <p:stCondLst>
                    <p:cond delay="indefinite"/>
                  </p:stCondLst>
                </p:cTn>
                <p:tgtEl>
                  <p:spTgt spid="96"/>
                </p:tgtEl>
              </p:cMediaNode>
            </p:video>
            <p:video>
              <p:cMediaNode vol="80000">
                <p:cTn id="55" fill="hold" display="0">
                  <p:stCondLst>
                    <p:cond delay="indefinite"/>
                  </p:stCondLst>
                </p:cTn>
                <p:tgtEl>
                  <p:spTgt spid="97"/>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p:cNvSpPr>
            <a:spLocks noGrp="1"/>
          </p:cNvSpPr>
          <p:nvPr>
            <p:ph type="body" sz="quarter" idx="10"/>
          </p:nvPr>
        </p:nvSpPr>
        <p:spPr/>
        <p:txBody>
          <a:bodyPr/>
          <a:lstStyle/>
          <a:p>
            <a:r>
              <a:rPr lang="en-US" altLang="ko-KR" dirty="0"/>
              <a:t>3.3 NUGU FFV LED </a:t>
            </a:r>
            <a:r>
              <a:rPr lang="mr-IN" altLang="ko-KR" dirty="0"/>
              <a:t>–</a:t>
            </a:r>
            <a:r>
              <a:rPr lang="en-US" altLang="ko-KR" dirty="0"/>
              <a:t> </a:t>
            </a:r>
            <a:r>
              <a:rPr lang="ko-KR" altLang="en-US" dirty="0"/>
              <a:t>디바이스 상태 표현</a:t>
            </a:r>
            <a:r>
              <a:rPr lang="en-US" altLang="ko-KR" dirty="0"/>
              <a:t> (Device States)</a:t>
            </a:r>
            <a:r>
              <a:rPr lang="ko-KR" altLang="en-US" dirty="0"/>
              <a:t> </a:t>
            </a:r>
            <a:r>
              <a:rPr lang="en-US" altLang="ko-KR" dirty="0"/>
              <a:t>(2/5)</a:t>
            </a:r>
            <a:r>
              <a:rPr lang="ko-KR" altLang="en-US" dirty="0"/>
              <a:t> </a:t>
            </a:r>
          </a:p>
        </p:txBody>
      </p:sp>
      <p:sp>
        <p:nvSpPr>
          <p:cNvPr id="2" name="슬라이드 번호 개체 틀 1"/>
          <p:cNvSpPr>
            <a:spLocks noGrp="1"/>
          </p:cNvSpPr>
          <p:nvPr>
            <p:ph type="sldNum" sz="quarter" idx="4"/>
          </p:nvPr>
        </p:nvSpPr>
        <p:spPr/>
        <p:txBody>
          <a:bodyPr/>
          <a:lstStyle/>
          <a:p>
            <a:fld id="{B0F99801-E825-42EB-95E3-E664BF29AFB4}" type="slidenum">
              <a:rPr lang="ko-KR" altLang="en-US" smtClean="0"/>
              <a:pPr/>
              <a:t>18</a:t>
            </a:fld>
            <a:endParaRPr lang="ko-KR" altLang="en-US"/>
          </a:p>
        </p:txBody>
      </p:sp>
      <p:sp>
        <p:nvSpPr>
          <p:cNvPr id="4" name="직사각형 3"/>
          <p:cNvSpPr/>
          <p:nvPr/>
        </p:nvSpPr>
        <p:spPr>
          <a:xfrm>
            <a:off x="317168" y="873126"/>
            <a:ext cx="338837" cy="520041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직사각형 4"/>
          <p:cNvSpPr/>
          <p:nvPr/>
        </p:nvSpPr>
        <p:spPr>
          <a:xfrm>
            <a:off x="317168" y="873125"/>
            <a:ext cx="11497460" cy="303780"/>
          </a:xfrm>
          <a:prstGeom prst="rect">
            <a:avLst/>
          </a:prstGeom>
          <a:solidFill>
            <a:schemeClr val="bg1">
              <a:lumMod val="75000"/>
            </a:schemeClr>
          </a:solid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직사각형 5"/>
          <p:cNvSpPr/>
          <p:nvPr/>
        </p:nvSpPr>
        <p:spPr>
          <a:xfrm>
            <a:off x="9784605" y="873125"/>
            <a:ext cx="2030023" cy="303780"/>
          </a:xfrm>
          <a:prstGeom prst="rect">
            <a:avLst/>
          </a:prstGeom>
          <a:solidFill>
            <a:schemeClr val="bg1">
              <a:lumMod val="95000"/>
            </a:schemeClr>
          </a:solid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직사각형 6"/>
          <p:cNvSpPr/>
          <p:nvPr/>
        </p:nvSpPr>
        <p:spPr>
          <a:xfrm>
            <a:off x="317167" y="873736"/>
            <a:ext cx="11497461" cy="5199808"/>
          </a:xfrm>
          <a:prstGeom prst="rect">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TextBox 7"/>
          <p:cNvSpPr txBox="1"/>
          <p:nvPr/>
        </p:nvSpPr>
        <p:spPr>
          <a:xfrm>
            <a:off x="3270312" y="913070"/>
            <a:ext cx="843501" cy="246221"/>
          </a:xfrm>
          <a:prstGeom prst="rect">
            <a:avLst/>
          </a:prstGeom>
          <a:noFill/>
        </p:spPr>
        <p:txBody>
          <a:bodyPr wrap="none" rtlCol="0">
            <a:spAutoFit/>
          </a:bodyPr>
          <a:lstStyle/>
          <a:p>
            <a:pPr algn="ctr"/>
            <a:r>
              <a:rPr lang="en-US" altLang="ko-KR" sz="1000" dirty="0"/>
              <a:t>Description</a:t>
            </a:r>
            <a:endParaRPr lang="ko-KR" altLang="en-US" sz="1000" dirty="0"/>
          </a:p>
        </p:txBody>
      </p:sp>
      <p:sp>
        <p:nvSpPr>
          <p:cNvPr id="9" name="TextBox 8"/>
          <p:cNvSpPr txBox="1"/>
          <p:nvPr/>
        </p:nvSpPr>
        <p:spPr>
          <a:xfrm>
            <a:off x="5017264" y="913070"/>
            <a:ext cx="1013419" cy="246221"/>
          </a:xfrm>
          <a:prstGeom prst="rect">
            <a:avLst/>
          </a:prstGeom>
          <a:noFill/>
        </p:spPr>
        <p:txBody>
          <a:bodyPr wrap="none" rtlCol="0">
            <a:spAutoFit/>
          </a:bodyPr>
          <a:lstStyle/>
          <a:p>
            <a:pPr algn="ctr"/>
            <a:r>
              <a:rPr lang="en-US" altLang="ko-KR" sz="1000" dirty="0"/>
              <a:t>Lighting Color</a:t>
            </a:r>
            <a:endParaRPr lang="ko-KR" altLang="en-US" sz="1000" dirty="0"/>
          </a:p>
        </p:txBody>
      </p:sp>
      <p:sp>
        <p:nvSpPr>
          <p:cNvPr id="10" name="TextBox 9"/>
          <p:cNvSpPr txBox="1"/>
          <p:nvPr/>
        </p:nvSpPr>
        <p:spPr>
          <a:xfrm>
            <a:off x="6121289" y="913070"/>
            <a:ext cx="1252266" cy="246221"/>
          </a:xfrm>
          <a:prstGeom prst="rect">
            <a:avLst/>
          </a:prstGeom>
          <a:noFill/>
        </p:spPr>
        <p:txBody>
          <a:bodyPr wrap="none" rtlCol="0">
            <a:spAutoFit/>
          </a:bodyPr>
          <a:lstStyle/>
          <a:p>
            <a:pPr algn="ctr"/>
            <a:r>
              <a:rPr lang="en-US" altLang="ko-KR" sz="1000" dirty="0"/>
              <a:t>Animation </a:t>
            </a:r>
            <a:r>
              <a:rPr lang="en-US" altLang="ko-KR" sz="900" dirty="0"/>
              <a:t>(Linear)</a:t>
            </a:r>
            <a:endParaRPr lang="ko-KR" altLang="en-US" sz="900" dirty="0"/>
          </a:p>
        </p:txBody>
      </p:sp>
      <p:sp>
        <p:nvSpPr>
          <p:cNvPr id="11" name="TextBox 10"/>
          <p:cNvSpPr txBox="1"/>
          <p:nvPr/>
        </p:nvSpPr>
        <p:spPr>
          <a:xfrm>
            <a:off x="1233549" y="913070"/>
            <a:ext cx="540533" cy="246221"/>
          </a:xfrm>
          <a:prstGeom prst="rect">
            <a:avLst/>
          </a:prstGeom>
          <a:noFill/>
        </p:spPr>
        <p:txBody>
          <a:bodyPr wrap="none" rtlCol="0">
            <a:spAutoFit/>
          </a:bodyPr>
          <a:lstStyle/>
          <a:p>
            <a:pPr algn="ctr"/>
            <a:r>
              <a:rPr lang="en-US" altLang="ko-KR" sz="1000" dirty="0"/>
              <a:t>Status</a:t>
            </a:r>
            <a:endParaRPr lang="ko-KR" altLang="en-US" sz="1000" dirty="0"/>
          </a:p>
        </p:txBody>
      </p:sp>
      <p:sp>
        <p:nvSpPr>
          <p:cNvPr id="12" name="TextBox 11"/>
          <p:cNvSpPr txBox="1"/>
          <p:nvPr/>
        </p:nvSpPr>
        <p:spPr>
          <a:xfrm>
            <a:off x="688769" y="3477751"/>
            <a:ext cx="733342" cy="276999"/>
          </a:xfrm>
          <a:prstGeom prst="rect">
            <a:avLst/>
          </a:prstGeom>
          <a:noFill/>
        </p:spPr>
        <p:txBody>
          <a:bodyPr wrap="none" rtlCol="0">
            <a:spAutoFit/>
          </a:bodyPr>
          <a:lstStyle/>
          <a:p>
            <a:pPr algn="ctr"/>
            <a:r>
              <a:rPr lang="en-US" altLang="ko-KR" sz="1200" b="1" dirty="0"/>
              <a:t>Volume</a:t>
            </a:r>
            <a:endParaRPr lang="ko-KR" altLang="en-US" sz="1200" b="1" dirty="0"/>
          </a:p>
        </p:txBody>
      </p:sp>
      <p:cxnSp>
        <p:nvCxnSpPr>
          <p:cNvPr id="13" name="직선 연결선 23"/>
          <p:cNvCxnSpPr/>
          <p:nvPr/>
        </p:nvCxnSpPr>
        <p:spPr>
          <a:xfrm>
            <a:off x="1431049" y="3622885"/>
            <a:ext cx="10383579" cy="0"/>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4" name="직선 연결선 25"/>
          <p:cNvCxnSpPr/>
          <p:nvPr/>
        </p:nvCxnSpPr>
        <p:spPr>
          <a:xfrm>
            <a:off x="1435037" y="1176905"/>
            <a:ext cx="0" cy="4896639"/>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5" name="TextBox 14"/>
          <p:cNvSpPr txBox="1"/>
          <p:nvPr/>
        </p:nvSpPr>
        <p:spPr>
          <a:xfrm>
            <a:off x="1383031" y="1579465"/>
            <a:ext cx="1025236" cy="400110"/>
          </a:xfrm>
          <a:prstGeom prst="rect">
            <a:avLst/>
          </a:prstGeom>
          <a:noFill/>
        </p:spPr>
        <p:txBody>
          <a:bodyPr wrap="square" rtlCol="0">
            <a:spAutoFit/>
          </a:bodyPr>
          <a:lstStyle/>
          <a:p>
            <a:pPr algn="ctr"/>
            <a:r>
              <a:rPr lang="en-US" altLang="ko-KR" sz="1000" b="1" dirty="0"/>
              <a:t>Volume</a:t>
            </a:r>
          </a:p>
          <a:p>
            <a:pPr algn="ctr"/>
            <a:r>
              <a:rPr lang="en-US" altLang="ko-KR" sz="1000" b="1" dirty="0"/>
              <a:t>Up</a:t>
            </a:r>
            <a:endParaRPr lang="ko-KR" altLang="en-US" sz="1000" dirty="0"/>
          </a:p>
        </p:txBody>
      </p:sp>
      <p:sp>
        <p:nvSpPr>
          <p:cNvPr id="16" name="TextBox 15"/>
          <p:cNvSpPr txBox="1"/>
          <p:nvPr/>
        </p:nvSpPr>
        <p:spPr>
          <a:xfrm>
            <a:off x="2344503" y="2453096"/>
            <a:ext cx="2572491" cy="668709"/>
          </a:xfrm>
          <a:prstGeom prst="rect">
            <a:avLst/>
          </a:prstGeom>
          <a:noFill/>
        </p:spPr>
        <p:txBody>
          <a:bodyPr wrap="square" rtlCol="0">
            <a:spAutoFit/>
          </a:bodyPr>
          <a:lstStyle/>
          <a:p>
            <a:pPr marL="92075" indent="-92075">
              <a:lnSpc>
                <a:spcPct val="120000"/>
              </a:lnSpc>
              <a:buFont typeface="Arial" panose="020B0604020202020204" pitchFamily="34" charset="0"/>
              <a:buChar char="•"/>
              <a:tabLst>
                <a:tab pos="92075" algn="l"/>
              </a:tabLst>
            </a:pPr>
            <a:r>
              <a:rPr lang="en-US" altLang="ko-KR" sz="800" dirty="0"/>
              <a:t>When the user adjusts the volume with a button or voice, the corresponding lighting is played once. </a:t>
            </a:r>
            <a:endParaRPr lang="en-US" altLang="ko-KR" sz="800" dirty="0">
              <a:solidFill>
                <a:schemeClr val="accent1">
                  <a:lumMod val="75000"/>
                </a:schemeClr>
              </a:solidFill>
            </a:endParaRPr>
          </a:p>
          <a:p>
            <a:pPr marL="92075" indent="-92075">
              <a:lnSpc>
                <a:spcPct val="120000"/>
              </a:lnSpc>
              <a:buFont typeface="Arial" panose="020B0604020202020204" pitchFamily="34" charset="0"/>
              <a:buChar char="•"/>
              <a:tabLst>
                <a:tab pos="92075" algn="l"/>
              </a:tabLst>
            </a:pPr>
            <a:r>
              <a:rPr lang="en-US" altLang="ko-KR" sz="800" dirty="0"/>
              <a:t>Play once</a:t>
            </a:r>
          </a:p>
        </p:txBody>
      </p:sp>
      <p:grpSp>
        <p:nvGrpSpPr>
          <p:cNvPr id="17" name="그룹 16"/>
          <p:cNvGrpSpPr/>
          <p:nvPr/>
        </p:nvGrpSpPr>
        <p:grpSpPr>
          <a:xfrm>
            <a:off x="656005" y="873125"/>
            <a:ext cx="10143612" cy="5200419"/>
            <a:chOff x="656005" y="873125"/>
            <a:chExt cx="10143612" cy="5559657"/>
          </a:xfrm>
        </p:grpSpPr>
        <p:cxnSp>
          <p:nvCxnSpPr>
            <p:cNvPr id="18" name="직선 연결선 12"/>
            <p:cNvCxnSpPr/>
            <p:nvPr/>
          </p:nvCxnSpPr>
          <p:spPr>
            <a:xfrm>
              <a:off x="2344068"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9" name="직선 연결선 13"/>
            <p:cNvCxnSpPr/>
            <p:nvPr/>
          </p:nvCxnSpPr>
          <p:spPr>
            <a:xfrm>
              <a:off x="4926293"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0" name="직선 연결선 14"/>
            <p:cNvCxnSpPr/>
            <p:nvPr/>
          </p:nvCxnSpPr>
          <p:spPr>
            <a:xfrm>
              <a:off x="6140871"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1" name="직선 연결선 15"/>
            <p:cNvCxnSpPr/>
            <p:nvPr/>
          </p:nvCxnSpPr>
          <p:spPr>
            <a:xfrm>
              <a:off x="7355449"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2" name="직선 연결선 16"/>
            <p:cNvCxnSpPr/>
            <p:nvPr/>
          </p:nvCxnSpPr>
          <p:spPr>
            <a:xfrm>
              <a:off x="656005"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3" name="직선 연결선 67"/>
            <p:cNvCxnSpPr/>
            <p:nvPr/>
          </p:nvCxnSpPr>
          <p:spPr>
            <a:xfrm>
              <a:off x="8570027"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4" name="직선 연결선 68"/>
            <p:cNvCxnSpPr/>
            <p:nvPr/>
          </p:nvCxnSpPr>
          <p:spPr>
            <a:xfrm>
              <a:off x="9784605"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5" name="직선 연결선 69"/>
            <p:cNvCxnSpPr/>
            <p:nvPr/>
          </p:nvCxnSpPr>
          <p:spPr>
            <a:xfrm>
              <a:off x="10799617"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26" name="TextBox 25"/>
          <p:cNvSpPr txBox="1"/>
          <p:nvPr/>
        </p:nvSpPr>
        <p:spPr>
          <a:xfrm>
            <a:off x="7337420" y="913070"/>
            <a:ext cx="1258678" cy="246221"/>
          </a:xfrm>
          <a:prstGeom prst="rect">
            <a:avLst/>
          </a:prstGeom>
          <a:noFill/>
        </p:spPr>
        <p:txBody>
          <a:bodyPr wrap="none" rtlCol="0">
            <a:spAutoFit/>
          </a:bodyPr>
          <a:lstStyle/>
          <a:p>
            <a:pPr algn="ctr"/>
            <a:r>
              <a:rPr lang="en-US" altLang="ko-KR" sz="1000" dirty="0"/>
              <a:t>Animation </a:t>
            </a:r>
            <a:r>
              <a:rPr lang="en-US" altLang="ko-KR" sz="900" dirty="0"/>
              <a:t>(Radial)</a:t>
            </a:r>
            <a:endParaRPr lang="ko-KR" altLang="en-US" sz="900" dirty="0"/>
          </a:p>
        </p:txBody>
      </p:sp>
      <p:sp>
        <p:nvSpPr>
          <p:cNvPr id="27" name="TextBox 26"/>
          <p:cNvSpPr txBox="1"/>
          <p:nvPr/>
        </p:nvSpPr>
        <p:spPr>
          <a:xfrm>
            <a:off x="8551738" y="913070"/>
            <a:ext cx="1257075" cy="246221"/>
          </a:xfrm>
          <a:prstGeom prst="rect">
            <a:avLst/>
          </a:prstGeom>
          <a:noFill/>
        </p:spPr>
        <p:txBody>
          <a:bodyPr wrap="none" rtlCol="0">
            <a:spAutoFit/>
          </a:bodyPr>
          <a:lstStyle/>
          <a:p>
            <a:pPr algn="ctr"/>
            <a:r>
              <a:rPr lang="en-US" altLang="ko-KR" sz="1000" dirty="0"/>
              <a:t>Animation </a:t>
            </a:r>
            <a:r>
              <a:rPr lang="en-US" altLang="ko-KR" sz="900" dirty="0"/>
              <a:t>(Single)</a:t>
            </a:r>
            <a:endParaRPr lang="ko-KR" altLang="en-US" sz="900" dirty="0"/>
          </a:p>
        </p:txBody>
      </p:sp>
      <p:sp>
        <p:nvSpPr>
          <p:cNvPr id="28" name="TextBox 27"/>
          <p:cNvSpPr txBox="1"/>
          <p:nvPr/>
        </p:nvSpPr>
        <p:spPr>
          <a:xfrm>
            <a:off x="10028768" y="913070"/>
            <a:ext cx="554960" cy="246221"/>
          </a:xfrm>
          <a:prstGeom prst="rect">
            <a:avLst/>
          </a:prstGeom>
          <a:noFill/>
        </p:spPr>
        <p:txBody>
          <a:bodyPr wrap="none" rtlCol="0">
            <a:spAutoFit/>
          </a:bodyPr>
          <a:lstStyle/>
          <a:p>
            <a:pPr algn="ctr"/>
            <a:r>
              <a:rPr lang="en-US" altLang="ko-KR" sz="1000" dirty="0"/>
              <a:t>Sound</a:t>
            </a:r>
            <a:endParaRPr lang="ko-KR" altLang="en-US" sz="1000" dirty="0"/>
          </a:p>
        </p:txBody>
      </p:sp>
      <p:sp>
        <p:nvSpPr>
          <p:cNvPr id="29" name="TextBox 28"/>
          <p:cNvSpPr txBox="1"/>
          <p:nvPr/>
        </p:nvSpPr>
        <p:spPr>
          <a:xfrm>
            <a:off x="11115092" y="913070"/>
            <a:ext cx="391454" cy="246221"/>
          </a:xfrm>
          <a:prstGeom prst="rect">
            <a:avLst/>
          </a:prstGeom>
          <a:noFill/>
        </p:spPr>
        <p:txBody>
          <a:bodyPr wrap="none" rtlCol="0">
            <a:spAutoFit/>
          </a:bodyPr>
          <a:lstStyle/>
          <a:p>
            <a:pPr algn="ctr"/>
            <a:r>
              <a:rPr lang="en-US" altLang="ko-KR" sz="1000" dirty="0"/>
              <a:t>TTS</a:t>
            </a:r>
            <a:endParaRPr lang="ko-KR" altLang="en-US" sz="1000" dirty="0"/>
          </a:p>
        </p:txBody>
      </p:sp>
      <p:sp>
        <p:nvSpPr>
          <p:cNvPr id="30" name="TextBox 29"/>
          <p:cNvSpPr txBox="1"/>
          <p:nvPr/>
        </p:nvSpPr>
        <p:spPr>
          <a:xfrm>
            <a:off x="2344503" y="3694649"/>
            <a:ext cx="2581790" cy="830997"/>
          </a:xfrm>
          <a:prstGeom prst="rect">
            <a:avLst/>
          </a:prstGeom>
          <a:noFill/>
        </p:spPr>
        <p:txBody>
          <a:bodyPr wrap="square" rtlCol="0">
            <a:spAutoFit/>
          </a:bodyPr>
          <a:lstStyle/>
          <a:p>
            <a:pPr marL="92075" indent="-92075">
              <a:lnSpc>
                <a:spcPct val="120000"/>
              </a:lnSpc>
              <a:buFont typeface="Arial" panose="020B0604020202020204" pitchFamily="34" charset="0"/>
              <a:buChar char="•"/>
              <a:tabLst>
                <a:tab pos="92075" algn="l"/>
              </a:tabLst>
            </a:pPr>
            <a:r>
              <a:rPr lang="en-US" altLang="ko-KR" sz="800" dirty="0"/>
              <a:t>When the device's volume is 0 or muted, the corresponding lighting is played and notified. (</a:t>
            </a:r>
            <a:r>
              <a:rPr lang="en-US" altLang="ko-KR" sz="800" dirty="0">
                <a:solidFill>
                  <a:schemeClr val="accent1">
                    <a:lumMod val="75000"/>
                  </a:schemeClr>
                </a:solidFill>
              </a:rPr>
              <a:t>After the inner 4 LEDs turn on, it stays in the center</a:t>
            </a:r>
            <a:r>
              <a:rPr lang="en-US" altLang="ko-KR" sz="800" dirty="0"/>
              <a:t>.) </a:t>
            </a:r>
          </a:p>
          <a:p>
            <a:pPr marL="92075" indent="-92075">
              <a:lnSpc>
                <a:spcPct val="120000"/>
              </a:lnSpc>
              <a:buFont typeface="Arial" panose="020B0604020202020204" pitchFamily="34" charset="0"/>
              <a:buChar char="•"/>
              <a:tabLst>
                <a:tab pos="92075" algn="l"/>
              </a:tabLst>
            </a:pPr>
            <a:r>
              <a:rPr lang="en-US" altLang="ko-KR" sz="800" dirty="0"/>
              <a:t>Play once</a:t>
            </a:r>
          </a:p>
        </p:txBody>
      </p:sp>
      <p:sp>
        <p:nvSpPr>
          <p:cNvPr id="31" name="TextBox 30"/>
          <p:cNvSpPr txBox="1"/>
          <p:nvPr/>
        </p:nvSpPr>
        <p:spPr>
          <a:xfrm>
            <a:off x="360441" y="3466553"/>
            <a:ext cx="284052" cy="307777"/>
          </a:xfrm>
          <a:prstGeom prst="rect">
            <a:avLst/>
          </a:prstGeom>
          <a:noFill/>
        </p:spPr>
        <p:txBody>
          <a:bodyPr wrap="none" rtlCol="0">
            <a:spAutoFit/>
          </a:bodyPr>
          <a:lstStyle/>
          <a:p>
            <a:r>
              <a:rPr lang="en-US" altLang="ko-KR" sz="1400" dirty="0"/>
              <a:t>3</a:t>
            </a:r>
            <a:endParaRPr lang="ko-KR" altLang="en-US" sz="1400" dirty="0"/>
          </a:p>
        </p:txBody>
      </p:sp>
      <p:sp>
        <p:nvSpPr>
          <p:cNvPr id="32" name="TextBox 31"/>
          <p:cNvSpPr txBox="1"/>
          <p:nvPr/>
        </p:nvSpPr>
        <p:spPr>
          <a:xfrm>
            <a:off x="2410938" y="1198277"/>
            <a:ext cx="2572491" cy="1259640"/>
          </a:xfrm>
          <a:prstGeom prst="rect">
            <a:avLst/>
          </a:prstGeom>
          <a:noFill/>
        </p:spPr>
        <p:txBody>
          <a:bodyPr wrap="square" rtlCol="0">
            <a:spAutoFit/>
          </a:bodyPr>
          <a:lstStyle/>
          <a:p>
            <a:pPr marL="92075" indent="-92075">
              <a:lnSpc>
                <a:spcPct val="120000"/>
              </a:lnSpc>
              <a:buFont typeface="Arial" panose="020B0604020202020204" pitchFamily="34" charset="0"/>
              <a:buChar char="•"/>
              <a:tabLst>
                <a:tab pos="92075" algn="l"/>
              </a:tabLst>
            </a:pPr>
            <a:r>
              <a:rPr lang="en-US" altLang="ko-KR" sz="800" dirty="0"/>
              <a:t>When the user adjusts the volume with a button or voice, the corresponding lighting is played once. </a:t>
            </a:r>
          </a:p>
          <a:p>
            <a:pPr marL="92075" indent="-92075">
              <a:lnSpc>
                <a:spcPct val="120000"/>
              </a:lnSpc>
              <a:buFont typeface="Arial" panose="020B0604020202020204" pitchFamily="34" charset="0"/>
              <a:buChar char="•"/>
              <a:tabLst>
                <a:tab pos="92075" algn="l"/>
              </a:tabLst>
            </a:pPr>
            <a:r>
              <a:rPr lang="en-US" altLang="ko-KR" sz="800" dirty="0"/>
              <a:t>The volume level is played by dividing the maximum and minimum values that can be displayed in a total of </a:t>
            </a:r>
            <a:r>
              <a:rPr lang="en-US" altLang="ko-KR" sz="800" strike="sngStrike" dirty="0">
                <a:solidFill>
                  <a:schemeClr val="accent1">
                    <a:lumMod val="75000"/>
                  </a:schemeClr>
                </a:solidFill>
              </a:rPr>
              <a:t>10 steps </a:t>
            </a:r>
            <a:r>
              <a:rPr lang="en-US" altLang="ko-KR" sz="800" dirty="0">
                <a:solidFill>
                  <a:schemeClr val="accent1">
                    <a:lumMod val="75000"/>
                  </a:schemeClr>
                </a:solidFill>
              </a:rPr>
              <a:t>32 steps</a:t>
            </a:r>
            <a:r>
              <a:rPr lang="en-US" altLang="ko-KR" sz="800" dirty="0"/>
              <a:t>.</a:t>
            </a:r>
          </a:p>
          <a:p>
            <a:pPr marL="92075" indent="-92075">
              <a:lnSpc>
                <a:spcPct val="120000"/>
              </a:lnSpc>
              <a:buFont typeface="Arial" panose="020B0604020202020204" pitchFamily="34" charset="0"/>
              <a:buChar char="•"/>
              <a:tabLst>
                <a:tab pos="92075" algn="l"/>
              </a:tabLst>
            </a:pPr>
            <a:r>
              <a:rPr lang="en-US" altLang="ko-KR" sz="800" dirty="0"/>
              <a:t>(Use of lighting brightness, range, etc.)</a:t>
            </a:r>
          </a:p>
          <a:p>
            <a:pPr marL="92075" indent="-92075">
              <a:lnSpc>
                <a:spcPct val="120000"/>
              </a:lnSpc>
              <a:buFont typeface="Arial" panose="020B0604020202020204" pitchFamily="34" charset="0"/>
              <a:buChar char="•"/>
              <a:tabLst>
                <a:tab pos="92075" algn="l"/>
              </a:tabLst>
            </a:pPr>
            <a:r>
              <a:rPr lang="en-US" altLang="ko-KR" sz="800" dirty="0"/>
              <a:t>Play once</a:t>
            </a:r>
          </a:p>
        </p:txBody>
      </p:sp>
      <p:grpSp>
        <p:nvGrpSpPr>
          <p:cNvPr id="33" name="그룹 32"/>
          <p:cNvGrpSpPr/>
          <p:nvPr/>
        </p:nvGrpSpPr>
        <p:grpSpPr>
          <a:xfrm>
            <a:off x="4954819" y="1212408"/>
            <a:ext cx="1152000" cy="1152000"/>
            <a:chOff x="4954819" y="1212408"/>
            <a:chExt cx="1152000" cy="1152000"/>
          </a:xfrm>
        </p:grpSpPr>
        <p:sp>
          <p:nvSpPr>
            <p:cNvPr id="34" name="직사각형 33"/>
            <p:cNvSpPr/>
            <p:nvPr/>
          </p:nvSpPr>
          <p:spPr>
            <a:xfrm>
              <a:off x="4954819" y="1212408"/>
              <a:ext cx="1152000" cy="1152000"/>
            </a:xfrm>
            <a:prstGeom prst="rect">
              <a:avLst/>
            </a:prstGeom>
            <a:solidFill>
              <a:schemeClr val="bg1">
                <a:lumMod val="95000"/>
              </a:schemeClr>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35" name="TextBox 34"/>
            <p:cNvSpPr txBox="1"/>
            <p:nvPr/>
          </p:nvSpPr>
          <p:spPr>
            <a:xfrm>
              <a:off x="4963238" y="1992956"/>
              <a:ext cx="670376" cy="369332"/>
            </a:xfrm>
            <a:prstGeom prst="rect">
              <a:avLst/>
            </a:prstGeom>
            <a:noFill/>
          </p:spPr>
          <p:txBody>
            <a:bodyPr wrap="none" rtlCol="0">
              <a:spAutoFit/>
            </a:bodyPr>
            <a:lstStyle>
              <a:defPPr>
                <a:defRPr lang="ko-KR"/>
              </a:defPPr>
              <a:lvl1pPr>
                <a:defRPr sz="700" b="1">
                  <a:solidFill>
                    <a:schemeClr val="tx1">
                      <a:lumMod val="50000"/>
                      <a:lumOff val="50000"/>
                    </a:schemeClr>
                  </a:solidFill>
                </a:defRPr>
              </a:lvl1pPr>
            </a:lstStyle>
            <a:p>
              <a:r>
                <a:rPr lang="en-US" altLang="ko-KR" sz="1000" dirty="0"/>
                <a:t>White </a:t>
              </a:r>
            </a:p>
            <a:p>
              <a:r>
                <a:rPr lang="en-US" altLang="ko-KR" sz="800" b="0" dirty="0"/>
                <a:t>RGB(X,X,X)</a:t>
              </a:r>
            </a:p>
          </p:txBody>
        </p:sp>
      </p:grpSp>
      <p:sp>
        <p:nvSpPr>
          <p:cNvPr id="36" name="타원 35"/>
          <p:cNvSpPr/>
          <p:nvPr/>
        </p:nvSpPr>
        <p:spPr>
          <a:xfrm>
            <a:off x="10214461" y="1725138"/>
            <a:ext cx="175139" cy="17513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7" name="TextBox 36"/>
          <p:cNvSpPr txBox="1"/>
          <p:nvPr/>
        </p:nvSpPr>
        <p:spPr>
          <a:xfrm>
            <a:off x="11112710" y="1692317"/>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38" name="TextBox 37"/>
          <p:cNvSpPr txBox="1"/>
          <p:nvPr/>
        </p:nvSpPr>
        <p:spPr>
          <a:xfrm>
            <a:off x="1383031" y="4076390"/>
            <a:ext cx="1025236" cy="246221"/>
          </a:xfrm>
          <a:prstGeom prst="rect">
            <a:avLst/>
          </a:prstGeom>
          <a:noFill/>
        </p:spPr>
        <p:txBody>
          <a:bodyPr wrap="square" rtlCol="0">
            <a:spAutoFit/>
          </a:bodyPr>
          <a:lstStyle/>
          <a:p>
            <a:pPr algn="ctr"/>
            <a:r>
              <a:rPr lang="en-US" altLang="ko-KR" sz="1000" b="1" dirty="0"/>
              <a:t>Mute</a:t>
            </a:r>
            <a:endParaRPr lang="ko-KR" altLang="en-US" sz="1000" dirty="0"/>
          </a:p>
        </p:txBody>
      </p:sp>
      <p:grpSp>
        <p:nvGrpSpPr>
          <p:cNvPr id="39" name="그룹 38"/>
          <p:cNvGrpSpPr/>
          <p:nvPr/>
        </p:nvGrpSpPr>
        <p:grpSpPr>
          <a:xfrm>
            <a:off x="4954819" y="2438661"/>
            <a:ext cx="1152000" cy="1152000"/>
            <a:chOff x="4954819" y="1212408"/>
            <a:chExt cx="1152000" cy="1152000"/>
          </a:xfrm>
        </p:grpSpPr>
        <p:sp>
          <p:nvSpPr>
            <p:cNvPr id="40" name="직사각형 39"/>
            <p:cNvSpPr/>
            <p:nvPr/>
          </p:nvSpPr>
          <p:spPr>
            <a:xfrm>
              <a:off x="4954819" y="1212408"/>
              <a:ext cx="1152000" cy="1152000"/>
            </a:xfrm>
            <a:prstGeom prst="rect">
              <a:avLst/>
            </a:prstGeom>
            <a:solidFill>
              <a:schemeClr val="bg1">
                <a:lumMod val="95000"/>
              </a:schemeClr>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41" name="TextBox 40"/>
            <p:cNvSpPr txBox="1"/>
            <p:nvPr/>
          </p:nvSpPr>
          <p:spPr>
            <a:xfrm>
              <a:off x="4963238" y="1992956"/>
              <a:ext cx="670376" cy="369332"/>
            </a:xfrm>
            <a:prstGeom prst="rect">
              <a:avLst/>
            </a:prstGeom>
            <a:noFill/>
          </p:spPr>
          <p:txBody>
            <a:bodyPr wrap="none" rtlCol="0">
              <a:spAutoFit/>
            </a:bodyPr>
            <a:lstStyle>
              <a:defPPr>
                <a:defRPr lang="ko-KR"/>
              </a:defPPr>
              <a:lvl1pPr>
                <a:defRPr sz="700" b="1">
                  <a:solidFill>
                    <a:schemeClr val="tx1">
                      <a:lumMod val="50000"/>
                      <a:lumOff val="50000"/>
                    </a:schemeClr>
                  </a:solidFill>
                </a:defRPr>
              </a:lvl1pPr>
            </a:lstStyle>
            <a:p>
              <a:r>
                <a:rPr lang="en-US" altLang="ko-KR" sz="1000" dirty="0"/>
                <a:t>White </a:t>
              </a:r>
            </a:p>
            <a:p>
              <a:r>
                <a:rPr lang="en-US" altLang="ko-KR" sz="800" b="0" dirty="0"/>
                <a:t>RGB(X,X,X)</a:t>
              </a:r>
            </a:p>
          </p:txBody>
        </p:sp>
      </p:grpSp>
      <p:grpSp>
        <p:nvGrpSpPr>
          <p:cNvPr id="42" name="그룹 41"/>
          <p:cNvGrpSpPr/>
          <p:nvPr/>
        </p:nvGrpSpPr>
        <p:grpSpPr>
          <a:xfrm>
            <a:off x="4954819" y="3655955"/>
            <a:ext cx="1152000" cy="1152000"/>
            <a:chOff x="4954819" y="1212408"/>
            <a:chExt cx="1152000" cy="1152000"/>
          </a:xfrm>
        </p:grpSpPr>
        <p:sp>
          <p:nvSpPr>
            <p:cNvPr id="43" name="직사각형 42"/>
            <p:cNvSpPr/>
            <p:nvPr/>
          </p:nvSpPr>
          <p:spPr>
            <a:xfrm>
              <a:off x="4954819" y="1212408"/>
              <a:ext cx="1152000" cy="1152000"/>
            </a:xfrm>
            <a:prstGeom prst="rect">
              <a:avLst/>
            </a:prstGeom>
            <a:solidFill>
              <a:schemeClr val="bg1">
                <a:lumMod val="95000"/>
              </a:schemeClr>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44" name="TextBox 43"/>
            <p:cNvSpPr txBox="1"/>
            <p:nvPr/>
          </p:nvSpPr>
          <p:spPr>
            <a:xfrm>
              <a:off x="4963238" y="1992956"/>
              <a:ext cx="670376" cy="369332"/>
            </a:xfrm>
            <a:prstGeom prst="rect">
              <a:avLst/>
            </a:prstGeom>
            <a:noFill/>
          </p:spPr>
          <p:txBody>
            <a:bodyPr wrap="none" rtlCol="0">
              <a:spAutoFit/>
            </a:bodyPr>
            <a:lstStyle>
              <a:defPPr>
                <a:defRPr lang="ko-KR"/>
              </a:defPPr>
              <a:lvl1pPr>
                <a:defRPr sz="700" b="1">
                  <a:solidFill>
                    <a:schemeClr val="tx1">
                      <a:lumMod val="50000"/>
                      <a:lumOff val="50000"/>
                    </a:schemeClr>
                  </a:solidFill>
                </a:defRPr>
              </a:lvl1pPr>
            </a:lstStyle>
            <a:p>
              <a:r>
                <a:rPr lang="en-US" altLang="ko-KR" sz="1000" dirty="0"/>
                <a:t>White </a:t>
              </a:r>
            </a:p>
            <a:p>
              <a:r>
                <a:rPr lang="en-US" altLang="ko-KR" sz="800" b="0" dirty="0"/>
                <a:t>RGB(X,X,X)</a:t>
              </a:r>
            </a:p>
          </p:txBody>
        </p:sp>
      </p:grpSp>
      <p:cxnSp>
        <p:nvCxnSpPr>
          <p:cNvPr id="45" name="직선 연결선 55"/>
          <p:cNvCxnSpPr/>
          <p:nvPr/>
        </p:nvCxnSpPr>
        <p:spPr>
          <a:xfrm>
            <a:off x="1431049" y="2401756"/>
            <a:ext cx="10383579" cy="0"/>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46" name="TextBox 45"/>
          <p:cNvSpPr txBox="1"/>
          <p:nvPr/>
        </p:nvSpPr>
        <p:spPr>
          <a:xfrm>
            <a:off x="1383031" y="2786780"/>
            <a:ext cx="1025236" cy="400110"/>
          </a:xfrm>
          <a:prstGeom prst="rect">
            <a:avLst/>
          </a:prstGeom>
          <a:noFill/>
        </p:spPr>
        <p:txBody>
          <a:bodyPr wrap="square" rtlCol="0">
            <a:spAutoFit/>
          </a:bodyPr>
          <a:lstStyle/>
          <a:p>
            <a:pPr algn="ctr"/>
            <a:r>
              <a:rPr lang="en-US" altLang="ko-KR" sz="1000" b="1" dirty="0"/>
              <a:t>Volume</a:t>
            </a:r>
          </a:p>
          <a:p>
            <a:pPr algn="ctr"/>
            <a:r>
              <a:rPr lang="en-US" altLang="ko-KR" sz="1000" b="1" dirty="0"/>
              <a:t>Down</a:t>
            </a:r>
            <a:endParaRPr lang="ko-KR" altLang="en-US" sz="1000" dirty="0"/>
          </a:p>
        </p:txBody>
      </p:sp>
      <p:sp>
        <p:nvSpPr>
          <p:cNvPr id="47" name="TextBox 46"/>
          <p:cNvSpPr txBox="1"/>
          <p:nvPr/>
        </p:nvSpPr>
        <p:spPr>
          <a:xfrm>
            <a:off x="8553143" y="1921337"/>
            <a:ext cx="1254482" cy="480131"/>
          </a:xfrm>
          <a:prstGeom prst="rect">
            <a:avLst/>
          </a:prstGeom>
          <a:noFill/>
        </p:spPr>
        <p:txBody>
          <a:bodyPr wrap="square" rtlCol="0">
            <a:spAutoFit/>
          </a:bodyPr>
          <a:lstStyle/>
          <a:p>
            <a:pPr>
              <a:lnSpc>
                <a:spcPct val="120000"/>
              </a:lnSpc>
              <a:tabLst>
                <a:tab pos="92075" algn="l"/>
              </a:tabLst>
            </a:pPr>
            <a:r>
              <a:rPr lang="en-US" altLang="ko-KR" sz="700" dirty="0">
                <a:solidFill>
                  <a:srgbClr val="FF0000"/>
                </a:solidFill>
              </a:rPr>
              <a:t>(</a:t>
            </a:r>
            <a:r>
              <a:rPr lang="ko-KR" altLang="en-US" sz="700" dirty="0">
                <a:solidFill>
                  <a:srgbClr val="FF0000"/>
                </a:solidFill>
              </a:rPr>
              <a:t>볼륨 레벨 단계를 표시할 수 없는 경우 </a:t>
            </a:r>
            <a:r>
              <a:rPr lang="ko-KR" altLang="en-US" sz="700" dirty="0" err="1">
                <a:solidFill>
                  <a:srgbClr val="FF0000"/>
                </a:solidFill>
              </a:rPr>
              <a:t>라이팅을</a:t>
            </a:r>
            <a:r>
              <a:rPr lang="ko-KR" altLang="en-US" sz="700" dirty="0">
                <a:solidFill>
                  <a:srgbClr val="FF0000"/>
                </a:solidFill>
              </a:rPr>
              <a:t> 재생 하지 않음</a:t>
            </a:r>
            <a:r>
              <a:rPr lang="en-US" altLang="ko-KR" sz="700" dirty="0">
                <a:solidFill>
                  <a:srgbClr val="FF0000"/>
                </a:solidFill>
              </a:rPr>
              <a:t>)</a:t>
            </a:r>
          </a:p>
        </p:txBody>
      </p:sp>
      <p:cxnSp>
        <p:nvCxnSpPr>
          <p:cNvPr id="48" name="직선 연결선 77"/>
          <p:cNvCxnSpPr/>
          <p:nvPr/>
        </p:nvCxnSpPr>
        <p:spPr>
          <a:xfrm>
            <a:off x="1431049" y="4852416"/>
            <a:ext cx="10383579" cy="0"/>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49" name="TextBox 48"/>
          <p:cNvSpPr txBox="1"/>
          <p:nvPr/>
        </p:nvSpPr>
        <p:spPr>
          <a:xfrm>
            <a:off x="1383031" y="5305920"/>
            <a:ext cx="1025236" cy="246221"/>
          </a:xfrm>
          <a:prstGeom prst="rect">
            <a:avLst/>
          </a:prstGeom>
          <a:noFill/>
        </p:spPr>
        <p:txBody>
          <a:bodyPr wrap="square" rtlCol="0">
            <a:spAutoFit/>
          </a:bodyPr>
          <a:lstStyle>
            <a:defPPr>
              <a:defRPr lang="ko-KR"/>
            </a:defPPr>
            <a:lvl1pPr algn="ctr">
              <a:defRPr sz="1000" b="1"/>
            </a:lvl1pPr>
          </a:lstStyle>
          <a:p>
            <a:r>
              <a:rPr lang="en-US" altLang="ko-KR" dirty="0"/>
              <a:t>Max</a:t>
            </a:r>
            <a:endParaRPr lang="ko-KR" altLang="en-US" dirty="0"/>
          </a:p>
        </p:txBody>
      </p:sp>
      <p:sp>
        <p:nvSpPr>
          <p:cNvPr id="50" name="TextBox 49"/>
          <p:cNvSpPr txBox="1"/>
          <p:nvPr/>
        </p:nvSpPr>
        <p:spPr>
          <a:xfrm>
            <a:off x="2344503" y="4901560"/>
            <a:ext cx="2581790" cy="683264"/>
          </a:xfrm>
          <a:prstGeom prst="rect">
            <a:avLst/>
          </a:prstGeom>
          <a:noFill/>
        </p:spPr>
        <p:txBody>
          <a:bodyPr wrap="square" rtlCol="0">
            <a:spAutoFit/>
          </a:bodyPr>
          <a:lstStyle/>
          <a:p>
            <a:pPr marL="92075" indent="-92075">
              <a:lnSpc>
                <a:spcPct val="120000"/>
              </a:lnSpc>
              <a:buFont typeface="Arial" panose="020B0604020202020204" pitchFamily="34" charset="0"/>
              <a:buChar char="•"/>
              <a:tabLst>
                <a:tab pos="92075" algn="l"/>
              </a:tabLst>
            </a:pPr>
            <a:r>
              <a:rPr lang="ko-KR" altLang="en-US" sz="800" strike="sngStrike" dirty="0">
                <a:solidFill>
                  <a:schemeClr val="accent5"/>
                </a:solidFill>
              </a:rPr>
              <a:t>디바이스의 볼륨이 </a:t>
            </a:r>
            <a:r>
              <a:rPr lang="en-US" altLang="ko-KR" sz="800" strike="sngStrike" dirty="0">
                <a:solidFill>
                  <a:schemeClr val="accent5"/>
                </a:solidFill>
              </a:rPr>
              <a:t>100</a:t>
            </a:r>
            <a:r>
              <a:rPr lang="ko-KR" altLang="en-US" sz="800" strike="sngStrike" dirty="0">
                <a:solidFill>
                  <a:schemeClr val="accent5"/>
                </a:solidFill>
              </a:rPr>
              <a:t>값</a:t>
            </a:r>
            <a:r>
              <a:rPr lang="en-US" altLang="ko-KR" sz="800" strike="sngStrike" dirty="0">
                <a:solidFill>
                  <a:schemeClr val="accent5"/>
                </a:solidFill>
              </a:rPr>
              <a:t> </a:t>
            </a:r>
            <a:r>
              <a:rPr lang="ko-KR" altLang="en-US" sz="800" strike="sngStrike" dirty="0">
                <a:solidFill>
                  <a:schemeClr val="accent5"/>
                </a:solidFill>
              </a:rPr>
              <a:t>또는 </a:t>
            </a:r>
            <a:r>
              <a:rPr lang="en-US" altLang="ko-KR" sz="800" strike="sngStrike" dirty="0">
                <a:solidFill>
                  <a:schemeClr val="accent5"/>
                </a:solidFill>
              </a:rPr>
              <a:t>Max </a:t>
            </a:r>
            <a:r>
              <a:rPr lang="ko-KR" altLang="en-US" sz="800" strike="sngStrike" dirty="0">
                <a:solidFill>
                  <a:schemeClr val="accent5"/>
                </a:solidFill>
              </a:rPr>
              <a:t>상태일 때 해당 </a:t>
            </a:r>
            <a:r>
              <a:rPr lang="ko-KR" altLang="en-US" sz="800" strike="sngStrike" dirty="0" err="1">
                <a:solidFill>
                  <a:schemeClr val="accent5"/>
                </a:solidFill>
              </a:rPr>
              <a:t>라이팅을</a:t>
            </a:r>
            <a:r>
              <a:rPr lang="ko-KR" altLang="en-US" sz="800" strike="sngStrike" dirty="0">
                <a:solidFill>
                  <a:schemeClr val="accent5"/>
                </a:solidFill>
              </a:rPr>
              <a:t> 재생하여 알려줍니다</a:t>
            </a:r>
            <a:endParaRPr lang="en-US" altLang="ko-KR" sz="800" strike="sngStrike" dirty="0">
              <a:solidFill>
                <a:schemeClr val="accent5"/>
              </a:solidFill>
            </a:endParaRPr>
          </a:p>
          <a:p>
            <a:pPr marL="92075" indent="-92075">
              <a:lnSpc>
                <a:spcPct val="120000"/>
              </a:lnSpc>
              <a:buFont typeface="Arial" panose="020B0604020202020204" pitchFamily="34" charset="0"/>
              <a:buChar char="•"/>
              <a:tabLst>
                <a:tab pos="92075" algn="l"/>
              </a:tabLst>
            </a:pPr>
            <a:r>
              <a:rPr lang="en-US" altLang="ko-KR" sz="800" strike="sngStrike" dirty="0">
                <a:solidFill>
                  <a:schemeClr val="accent5"/>
                </a:solidFill>
              </a:rPr>
              <a:t>1</a:t>
            </a:r>
            <a:r>
              <a:rPr lang="ko-KR" altLang="en-US" sz="800" strike="sngStrike" dirty="0">
                <a:solidFill>
                  <a:schemeClr val="accent5"/>
                </a:solidFill>
              </a:rPr>
              <a:t>회 재생</a:t>
            </a:r>
            <a:endParaRPr lang="en-US" altLang="ko-KR" sz="800" strike="sngStrike" dirty="0">
              <a:solidFill>
                <a:schemeClr val="accent5"/>
              </a:solidFill>
            </a:endParaRPr>
          </a:p>
          <a:p>
            <a:pPr marL="92075" indent="-92075">
              <a:lnSpc>
                <a:spcPct val="120000"/>
              </a:lnSpc>
              <a:buFont typeface="Arial" panose="020B0604020202020204" pitchFamily="34" charset="0"/>
              <a:buChar char="•"/>
              <a:tabLst>
                <a:tab pos="92075" algn="l"/>
              </a:tabLst>
            </a:pPr>
            <a:r>
              <a:rPr lang="ko-KR" altLang="en-US" sz="800" dirty="0">
                <a:solidFill>
                  <a:schemeClr val="accent5"/>
                </a:solidFill>
              </a:rPr>
              <a:t>해당 값은 적용 안하였습니다</a:t>
            </a:r>
            <a:r>
              <a:rPr lang="en-US" altLang="ko-KR" sz="800" dirty="0">
                <a:solidFill>
                  <a:schemeClr val="accent5"/>
                </a:solidFill>
              </a:rPr>
              <a:t>. </a:t>
            </a:r>
          </a:p>
        </p:txBody>
      </p:sp>
      <p:sp>
        <p:nvSpPr>
          <p:cNvPr id="51" name="타원 50"/>
          <p:cNvSpPr/>
          <p:nvPr/>
        </p:nvSpPr>
        <p:spPr>
          <a:xfrm>
            <a:off x="10214461" y="2904839"/>
            <a:ext cx="175139" cy="17513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2" name="TextBox 51"/>
          <p:cNvSpPr txBox="1"/>
          <p:nvPr/>
        </p:nvSpPr>
        <p:spPr>
          <a:xfrm>
            <a:off x="11112710" y="2872018"/>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53" name="TextBox 52"/>
          <p:cNvSpPr txBox="1"/>
          <p:nvPr/>
        </p:nvSpPr>
        <p:spPr>
          <a:xfrm>
            <a:off x="11112710" y="4081096"/>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54" name="TextBox 53"/>
          <p:cNvSpPr txBox="1"/>
          <p:nvPr/>
        </p:nvSpPr>
        <p:spPr>
          <a:xfrm>
            <a:off x="10094863" y="4081096"/>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55" name="TextBox 54"/>
          <p:cNvSpPr txBox="1"/>
          <p:nvPr/>
        </p:nvSpPr>
        <p:spPr>
          <a:xfrm>
            <a:off x="11112710" y="5313980"/>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56" name="TextBox 55"/>
          <p:cNvSpPr txBox="1"/>
          <p:nvPr/>
        </p:nvSpPr>
        <p:spPr>
          <a:xfrm>
            <a:off x="8980045" y="1692317"/>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57" name="TextBox 56"/>
          <p:cNvSpPr txBox="1"/>
          <p:nvPr/>
        </p:nvSpPr>
        <p:spPr>
          <a:xfrm>
            <a:off x="8980045" y="2911026"/>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58" name="타원 57"/>
          <p:cNvSpPr/>
          <p:nvPr/>
        </p:nvSpPr>
        <p:spPr>
          <a:xfrm>
            <a:off x="10214461" y="5349520"/>
            <a:ext cx="175139" cy="17513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59" name="정보_볼륨+음소거">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23"/>
          <a:stretch>
            <a:fillRect/>
          </a:stretch>
        </p:blipFill>
        <p:spPr>
          <a:xfrm>
            <a:off x="8604402" y="3658380"/>
            <a:ext cx="1152000" cy="1152000"/>
          </a:xfrm>
          <a:prstGeom prst="rect">
            <a:avLst/>
          </a:prstGeom>
        </p:spPr>
      </p:pic>
      <p:pic>
        <p:nvPicPr>
          <p:cNvPr id="60" name="정보_볼륨_음소거">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23"/>
          <a:stretch>
            <a:fillRect/>
          </a:stretch>
        </p:blipFill>
        <p:spPr>
          <a:xfrm>
            <a:off x="6175248" y="3658380"/>
            <a:ext cx="1152000" cy="1152000"/>
          </a:xfrm>
          <a:prstGeom prst="rect">
            <a:avLst/>
          </a:prstGeom>
        </p:spPr>
      </p:pic>
      <p:pic>
        <p:nvPicPr>
          <p:cNvPr id="61" name="정보_볼륨+최대">
            <a:hlinkClick r:id="" action="ppaction://media"/>
          </p:cNvPr>
          <p:cNvPicPr>
            <a:picLocks noChangeAspect="1"/>
          </p:cNvPicPr>
          <p:nvPr>
            <a:videoFile r:link="rId6"/>
            <p:extLst>
              <p:ext uri="{DAA4B4D4-6D71-4841-9C94-3DE7FCFB9230}">
                <p14:media xmlns:p14="http://schemas.microsoft.com/office/powerpoint/2010/main" r:embed="rId5"/>
              </p:ext>
            </p:extLst>
          </p:nvPr>
        </p:nvPicPr>
        <p:blipFill>
          <a:blip r:embed="rId23"/>
          <a:stretch>
            <a:fillRect/>
          </a:stretch>
        </p:blipFill>
        <p:spPr>
          <a:xfrm>
            <a:off x="8604402" y="4888932"/>
            <a:ext cx="1152000" cy="1152000"/>
          </a:xfrm>
          <a:prstGeom prst="rect">
            <a:avLst/>
          </a:prstGeom>
        </p:spPr>
      </p:pic>
      <p:pic>
        <p:nvPicPr>
          <p:cNvPr id="62" name="정보_볼륨+최대">
            <a:hlinkClick r:id="" action="ppaction://media"/>
          </p:cNvPr>
          <p:cNvPicPr>
            <a:picLocks noChangeAspect="1"/>
          </p:cNvPicPr>
          <p:nvPr>
            <a:videoFile r:link="rId8"/>
            <p:extLst>
              <p:ext uri="{DAA4B4D4-6D71-4841-9C94-3DE7FCFB9230}">
                <p14:media xmlns:p14="http://schemas.microsoft.com/office/powerpoint/2010/main" r:embed="rId7"/>
              </p:ext>
            </p:extLst>
          </p:nvPr>
        </p:nvPicPr>
        <p:blipFill>
          <a:blip r:embed="rId23"/>
          <a:stretch>
            <a:fillRect/>
          </a:stretch>
        </p:blipFill>
        <p:spPr>
          <a:xfrm>
            <a:off x="6175248" y="4888932"/>
            <a:ext cx="1152000" cy="1152000"/>
          </a:xfrm>
          <a:prstGeom prst="rect">
            <a:avLst/>
          </a:prstGeom>
        </p:spPr>
      </p:pic>
      <p:grpSp>
        <p:nvGrpSpPr>
          <p:cNvPr id="63" name="그룹 62"/>
          <p:cNvGrpSpPr/>
          <p:nvPr/>
        </p:nvGrpSpPr>
        <p:grpSpPr>
          <a:xfrm>
            <a:off x="4954819" y="4888932"/>
            <a:ext cx="1152000" cy="1152000"/>
            <a:chOff x="4954819" y="1212408"/>
            <a:chExt cx="1152000" cy="1152000"/>
          </a:xfrm>
        </p:grpSpPr>
        <p:sp>
          <p:nvSpPr>
            <p:cNvPr id="64" name="직사각형 63"/>
            <p:cNvSpPr/>
            <p:nvPr/>
          </p:nvSpPr>
          <p:spPr>
            <a:xfrm>
              <a:off x="4954819" y="1212408"/>
              <a:ext cx="1152000" cy="1152000"/>
            </a:xfrm>
            <a:prstGeom prst="rect">
              <a:avLst/>
            </a:prstGeom>
            <a:solidFill>
              <a:schemeClr val="bg1">
                <a:lumMod val="95000"/>
              </a:schemeClr>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65" name="TextBox 64"/>
            <p:cNvSpPr txBox="1"/>
            <p:nvPr/>
          </p:nvSpPr>
          <p:spPr>
            <a:xfrm>
              <a:off x="4963238" y="1992956"/>
              <a:ext cx="670376" cy="369332"/>
            </a:xfrm>
            <a:prstGeom prst="rect">
              <a:avLst/>
            </a:prstGeom>
            <a:noFill/>
          </p:spPr>
          <p:txBody>
            <a:bodyPr wrap="none" rtlCol="0">
              <a:spAutoFit/>
            </a:bodyPr>
            <a:lstStyle>
              <a:defPPr>
                <a:defRPr lang="ko-KR"/>
              </a:defPPr>
              <a:lvl1pPr>
                <a:defRPr sz="700" b="1">
                  <a:solidFill>
                    <a:schemeClr val="tx1">
                      <a:lumMod val="50000"/>
                      <a:lumOff val="50000"/>
                    </a:schemeClr>
                  </a:solidFill>
                </a:defRPr>
              </a:lvl1pPr>
            </a:lstStyle>
            <a:p>
              <a:r>
                <a:rPr lang="en-US" altLang="ko-KR" sz="1000" dirty="0"/>
                <a:t>White </a:t>
              </a:r>
            </a:p>
            <a:p>
              <a:r>
                <a:rPr lang="en-US" altLang="ko-KR" sz="800" b="0" dirty="0"/>
                <a:t>RGB(X,X,X)</a:t>
              </a:r>
            </a:p>
          </p:txBody>
        </p:sp>
      </p:grpSp>
      <p:pic>
        <p:nvPicPr>
          <p:cNvPr id="66" name="정보_볼륨+증가2">
            <a:hlinkClick r:id="" action="ppaction://media"/>
          </p:cNvPr>
          <p:cNvPicPr>
            <a:picLocks noChangeAspect="1"/>
          </p:cNvPicPr>
          <p:nvPr>
            <a:videoFile r:link="rId10"/>
            <p:extLst>
              <p:ext uri="{DAA4B4D4-6D71-4841-9C94-3DE7FCFB9230}">
                <p14:media xmlns:p14="http://schemas.microsoft.com/office/powerpoint/2010/main" r:embed="rId9"/>
              </p:ext>
            </p:extLst>
          </p:nvPr>
        </p:nvPicPr>
        <p:blipFill>
          <a:blip r:embed="rId23"/>
          <a:stretch>
            <a:fillRect/>
          </a:stretch>
        </p:blipFill>
        <p:spPr>
          <a:xfrm>
            <a:off x="6175248" y="1217141"/>
            <a:ext cx="1152000" cy="1152000"/>
          </a:xfrm>
          <a:prstGeom prst="rect">
            <a:avLst/>
          </a:prstGeom>
        </p:spPr>
      </p:pic>
      <p:pic>
        <p:nvPicPr>
          <p:cNvPr id="67" name="정보_볼륨+감소">
            <a:hlinkClick r:id="" action="ppaction://media"/>
          </p:cNvPr>
          <p:cNvPicPr>
            <a:picLocks noChangeAspect="1"/>
          </p:cNvPicPr>
          <p:nvPr>
            <a:videoFile r:link="rId12"/>
            <p:extLst>
              <p:ext uri="{DAA4B4D4-6D71-4841-9C94-3DE7FCFB9230}">
                <p14:media xmlns:p14="http://schemas.microsoft.com/office/powerpoint/2010/main" r:embed="rId11"/>
              </p:ext>
            </p:extLst>
          </p:nvPr>
        </p:nvPicPr>
        <p:blipFill>
          <a:blip r:embed="rId24"/>
          <a:stretch>
            <a:fillRect/>
          </a:stretch>
        </p:blipFill>
        <p:spPr>
          <a:xfrm>
            <a:off x="6175248" y="2440904"/>
            <a:ext cx="1152000" cy="1152000"/>
          </a:xfrm>
          <a:prstGeom prst="rect">
            <a:avLst/>
          </a:prstGeom>
        </p:spPr>
      </p:pic>
      <p:pic>
        <p:nvPicPr>
          <p:cNvPr id="68" name="정보_볼륨+증가">
            <a:hlinkClick r:id="" action="ppaction://media"/>
          </p:cNvPr>
          <p:cNvPicPr>
            <a:picLocks noChangeAspect="1"/>
          </p:cNvPicPr>
          <p:nvPr>
            <a:videoFile r:link="rId14"/>
            <p:extLst>
              <p:ext uri="{DAA4B4D4-6D71-4841-9C94-3DE7FCFB9230}">
                <p14:media xmlns:p14="http://schemas.microsoft.com/office/powerpoint/2010/main" r:embed="rId13"/>
              </p:ext>
            </p:extLst>
          </p:nvPr>
        </p:nvPicPr>
        <p:blipFill>
          <a:blip r:embed="rId23"/>
          <a:stretch>
            <a:fillRect/>
          </a:stretch>
        </p:blipFill>
        <p:spPr>
          <a:xfrm>
            <a:off x="7389825" y="1217141"/>
            <a:ext cx="1152000" cy="1152000"/>
          </a:xfrm>
          <a:prstGeom prst="rect">
            <a:avLst/>
          </a:prstGeom>
        </p:spPr>
      </p:pic>
      <p:pic>
        <p:nvPicPr>
          <p:cNvPr id="69" name="정보_볼륨+감소">
            <a:hlinkClick r:id="" action="ppaction://media"/>
          </p:cNvPr>
          <p:cNvPicPr>
            <a:picLocks noChangeAspect="1"/>
          </p:cNvPicPr>
          <p:nvPr>
            <a:videoFile r:link="rId16"/>
            <p:extLst>
              <p:ext uri="{DAA4B4D4-6D71-4841-9C94-3DE7FCFB9230}">
                <p14:media xmlns:p14="http://schemas.microsoft.com/office/powerpoint/2010/main" r:embed="rId15"/>
              </p:ext>
            </p:extLst>
          </p:nvPr>
        </p:nvPicPr>
        <p:blipFill>
          <a:blip r:embed="rId25"/>
          <a:stretch>
            <a:fillRect/>
          </a:stretch>
        </p:blipFill>
        <p:spPr>
          <a:xfrm>
            <a:off x="7389825" y="2440904"/>
            <a:ext cx="1152000" cy="1152000"/>
          </a:xfrm>
          <a:prstGeom prst="rect">
            <a:avLst/>
          </a:prstGeom>
        </p:spPr>
      </p:pic>
      <p:pic>
        <p:nvPicPr>
          <p:cNvPr id="70" name="정보_볼륨+음소거">
            <a:hlinkClick r:id="" action="ppaction://media"/>
          </p:cNvPr>
          <p:cNvPicPr>
            <a:picLocks noChangeAspect="1"/>
          </p:cNvPicPr>
          <p:nvPr>
            <a:videoFile r:link="rId18"/>
            <p:extLst>
              <p:ext uri="{DAA4B4D4-6D71-4841-9C94-3DE7FCFB9230}">
                <p14:media xmlns:p14="http://schemas.microsoft.com/office/powerpoint/2010/main" r:embed="rId17"/>
              </p:ext>
            </p:extLst>
          </p:nvPr>
        </p:nvPicPr>
        <p:blipFill>
          <a:blip r:embed="rId23"/>
          <a:stretch>
            <a:fillRect/>
          </a:stretch>
        </p:blipFill>
        <p:spPr>
          <a:xfrm>
            <a:off x="7389825" y="3658380"/>
            <a:ext cx="1152000" cy="1152000"/>
          </a:xfrm>
          <a:prstGeom prst="rect">
            <a:avLst/>
          </a:prstGeom>
        </p:spPr>
      </p:pic>
      <p:pic>
        <p:nvPicPr>
          <p:cNvPr id="71" name="정보_볼륨+최대">
            <a:hlinkClick r:id="" action="ppaction://media"/>
          </p:cNvPr>
          <p:cNvPicPr>
            <a:picLocks noChangeAspect="1"/>
          </p:cNvPicPr>
          <p:nvPr>
            <a:videoFile r:link="rId20"/>
            <p:extLst>
              <p:ext uri="{DAA4B4D4-6D71-4841-9C94-3DE7FCFB9230}">
                <p14:media xmlns:p14="http://schemas.microsoft.com/office/powerpoint/2010/main" r:embed="rId19"/>
              </p:ext>
            </p:extLst>
          </p:nvPr>
        </p:nvPicPr>
        <p:blipFill>
          <a:blip r:embed="rId23"/>
          <a:stretch>
            <a:fillRect/>
          </a:stretch>
        </p:blipFill>
        <p:spPr>
          <a:xfrm>
            <a:off x="7389825" y="4888932"/>
            <a:ext cx="1152000" cy="1152000"/>
          </a:xfrm>
          <a:prstGeom prst="rect">
            <a:avLst/>
          </a:prstGeom>
        </p:spPr>
      </p:pic>
      <p:sp>
        <p:nvSpPr>
          <p:cNvPr id="72" name="TextBox 71"/>
          <p:cNvSpPr txBox="1"/>
          <p:nvPr/>
        </p:nvSpPr>
        <p:spPr>
          <a:xfrm>
            <a:off x="8553143" y="3139172"/>
            <a:ext cx="1254482" cy="480131"/>
          </a:xfrm>
          <a:prstGeom prst="rect">
            <a:avLst/>
          </a:prstGeom>
          <a:noFill/>
        </p:spPr>
        <p:txBody>
          <a:bodyPr wrap="square" rtlCol="0">
            <a:spAutoFit/>
          </a:bodyPr>
          <a:lstStyle/>
          <a:p>
            <a:pPr>
              <a:lnSpc>
                <a:spcPct val="120000"/>
              </a:lnSpc>
              <a:tabLst>
                <a:tab pos="92075" algn="l"/>
              </a:tabLst>
            </a:pPr>
            <a:r>
              <a:rPr lang="en-US" altLang="ko-KR" sz="700" dirty="0">
                <a:solidFill>
                  <a:srgbClr val="FF0000"/>
                </a:solidFill>
              </a:rPr>
              <a:t>(</a:t>
            </a:r>
            <a:r>
              <a:rPr lang="ko-KR" altLang="en-US" sz="700" dirty="0">
                <a:solidFill>
                  <a:srgbClr val="FF0000"/>
                </a:solidFill>
              </a:rPr>
              <a:t>볼륨 레벨 단계를 표시할 수 없는 경우 </a:t>
            </a:r>
            <a:r>
              <a:rPr lang="ko-KR" altLang="en-US" sz="700" dirty="0" err="1">
                <a:solidFill>
                  <a:srgbClr val="FF0000"/>
                </a:solidFill>
              </a:rPr>
              <a:t>라이팅을</a:t>
            </a:r>
            <a:r>
              <a:rPr lang="ko-KR" altLang="en-US" sz="700" dirty="0">
                <a:solidFill>
                  <a:srgbClr val="FF0000"/>
                </a:solidFill>
              </a:rPr>
              <a:t> 재생 하지 않음</a:t>
            </a:r>
            <a:r>
              <a:rPr lang="en-US" altLang="ko-KR" sz="700" dirty="0">
                <a:solidFill>
                  <a:srgbClr val="FF0000"/>
                </a:solidFill>
              </a:rPr>
              <a:t>)</a:t>
            </a:r>
          </a:p>
        </p:txBody>
      </p:sp>
      <p:sp>
        <p:nvSpPr>
          <p:cNvPr id="73" name="TextBox 72"/>
          <p:cNvSpPr txBox="1"/>
          <p:nvPr/>
        </p:nvSpPr>
        <p:spPr>
          <a:xfrm>
            <a:off x="3675861" y="6091084"/>
            <a:ext cx="8138767" cy="215444"/>
          </a:xfrm>
          <a:prstGeom prst="rect">
            <a:avLst/>
          </a:prstGeom>
          <a:noFill/>
        </p:spPr>
        <p:txBody>
          <a:bodyPr wrap="none" rtlCol="0">
            <a:spAutoFit/>
          </a:bodyPr>
          <a:lstStyle>
            <a:defPPr>
              <a:defRPr lang="ko-KR"/>
            </a:defPPr>
            <a:lvl1pPr algn="r">
              <a:defRPr sz="800" b="1">
                <a:solidFill>
                  <a:srgbClr val="FF0000"/>
                </a:solidFill>
              </a:defRPr>
            </a:lvl1pPr>
          </a:lstStyle>
          <a:p>
            <a:r>
              <a:rPr lang="en-US" altLang="ko-KR" b="0" dirty="0">
                <a:latin typeface="+mn-ea"/>
              </a:rPr>
              <a:t>※ The RGB color values indicated in the document are for reference only, and a color similar to the document must be implemented when implementing actual lighting.</a:t>
            </a:r>
            <a:endParaRPr lang="ko-KR" altLang="en-US" b="0" dirty="0">
              <a:latin typeface="+mn-ea"/>
            </a:endParaRPr>
          </a:p>
        </p:txBody>
      </p:sp>
      <p:sp>
        <p:nvSpPr>
          <p:cNvPr id="74" name="모서리가 둥근 직사각형 73"/>
          <p:cNvSpPr/>
          <p:nvPr/>
        </p:nvSpPr>
        <p:spPr>
          <a:xfrm>
            <a:off x="8801182" y="651767"/>
            <a:ext cx="783084" cy="189231"/>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800" dirty="0">
                <a:solidFill>
                  <a:schemeClr val="tx1">
                    <a:lumMod val="65000"/>
                    <a:lumOff val="35000"/>
                  </a:schemeClr>
                </a:solidFill>
              </a:rPr>
              <a:t>albert AI</a:t>
            </a:r>
            <a:endParaRPr lang="ko-KR" altLang="en-US" sz="800" dirty="0">
              <a:solidFill>
                <a:schemeClr val="tx1">
                  <a:lumMod val="65000"/>
                  <a:lumOff val="35000"/>
                </a:schemeClr>
              </a:solidFill>
            </a:endParaRPr>
          </a:p>
        </p:txBody>
      </p:sp>
      <p:sp>
        <p:nvSpPr>
          <p:cNvPr id="75" name="직사각형 74"/>
          <p:cNvSpPr/>
          <p:nvPr/>
        </p:nvSpPr>
        <p:spPr>
          <a:xfrm>
            <a:off x="9808474" y="3087438"/>
            <a:ext cx="991143" cy="596638"/>
          </a:xfrm>
          <a:prstGeom prst="rect">
            <a:avLst/>
          </a:prstGeom>
        </p:spPr>
        <p:txBody>
          <a:bodyPr wrap="square">
            <a:spAutoFit/>
          </a:bodyPr>
          <a:lstStyle/>
          <a:p>
            <a:pPr>
              <a:lnSpc>
                <a:spcPct val="120000"/>
              </a:lnSpc>
            </a:pPr>
            <a:r>
              <a:rPr lang="en-US" altLang="ko-KR" sz="700" dirty="0">
                <a:latin typeface="맑은 고딕" panose="020B0503020000020004" pitchFamily="50" charset="-127"/>
              </a:rPr>
              <a:t>Do not play </a:t>
            </a:r>
            <a:r>
              <a:rPr lang="en-US" altLang="ko-KR" sz="700" dirty="0" err="1">
                <a:latin typeface="맑은 고딕" panose="020B0503020000020004" pitchFamily="50" charset="-127"/>
              </a:rPr>
              <a:t>Beepsound</a:t>
            </a:r>
            <a:r>
              <a:rPr lang="en-US" altLang="ko-KR" sz="700" dirty="0">
                <a:latin typeface="맑은 고딕" panose="020B0503020000020004" pitchFamily="50" charset="-127"/>
              </a:rPr>
              <a:t> while playing media or TTS</a:t>
            </a:r>
          </a:p>
        </p:txBody>
      </p:sp>
      <p:sp>
        <p:nvSpPr>
          <p:cNvPr id="76" name="직사각형 75"/>
          <p:cNvSpPr/>
          <p:nvPr/>
        </p:nvSpPr>
        <p:spPr>
          <a:xfrm>
            <a:off x="9808474" y="1904492"/>
            <a:ext cx="991143" cy="596638"/>
          </a:xfrm>
          <a:prstGeom prst="rect">
            <a:avLst/>
          </a:prstGeom>
        </p:spPr>
        <p:txBody>
          <a:bodyPr wrap="square">
            <a:spAutoFit/>
          </a:bodyPr>
          <a:lstStyle/>
          <a:p>
            <a:pPr>
              <a:lnSpc>
                <a:spcPct val="120000"/>
              </a:lnSpc>
            </a:pPr>
            <a:r>
              <a:rPr lang="en-US" altLang="ko-KR" sz="700" dirty="0">
                <a:latin typeface="맑은 고딕" panose="020B0503020000020004" pitchFamily="50" charset="-127"/>
              </a:rPr>
              <a:t>Do not play </a:t>
            </a:r>
            <a:r>
              <a:rPr lang="en-US" altLang="ko-KR" sz="700" dirty="0" err="1">
                <a:latin typeface="맑은 고딕" panose="020B0503020000020004" pitchFamily="50" charset="-127"/>
              </a:rPr>
              <a:t>Beepsound</a:t>
            </a:r>
            <a:r>
              <a:rPr lang="en-US" altLang="ko-KR" sz="700" dirty="0">
                <a:latin typeface="맑은 고딕" panose="020B0503020000020004" pitchFamily="50" charset="-127"/>
              </a:rPr>
              <a:t> while playing media or TTS</a:t>
            </a:r>
          </a:p>
        </p:txBody>
      </p:sp>
      <p:sp>
        <p:nvSpPr>
          <p:cNvPr id="77" name="직사각형 76"/>
          <p:cNvSpPr/>
          <p:nvPr/>
        </p:nvSpPr>
        <p:spPr>
          <a:xfrm>
            <a:off x="9808474" y="5527691"/>
            <a:ext cx="991143" cy="596638"/>
          </a:xfrm>
          <a:prstGeom prst="rect">
            <a:avLst/>
          </a:prstGeom>
        </p:spPr>
        <p:txBody>
          <a:bodyPr wrap="square">
            <a:spAutoFit/>
          </a:bodyPr>
          <a:lstStyle/>
          <a:p>
            <a:pPr>
              <a:lnSpc>
                <a:spcPct val="120000"/>
              </a:lnSpc>
            </a:pPr>
            <a:r>
              <a:rPr lang="en-US" altLang="ko-KR" sz="700" dirty="0">
                <a:latin typeface="맑은 고딕" panose="020B0503020000020004" pitchFamily="50" charset="-127"/>
              </a:rPr>
              <a:t>Do not play </a:t>
            </a:r>
            <a:r>
              <a:rPr lang="en-US" altLang="ko-KR" sz="700" dirty="0" err="1">
                <a:latin typeface="맑은 고딕" panose="020B0503020000020004" pitchFamily="50" charset="-127"/>
              </a:rPr>
              <a:t>Beepsound</a:t>
            </a:r>
            <a:r>
              <a:rPr lang="en-US" altLang="ko-KR" sz="700" dirty="0">
                <a:latin typeface="맑은 고딕" panose="020B0503020000020004" pitchFamily="50" charset="-127"/>
              </a:rPr>
              <a:t> while playing media or TTS</a:t>
            </a:r>
          </a:p>
        </p:txBody>
      </p:sp>
      <p:graphicFrame>
        <p:nvGraphicFramePr>
          <p:cNvPr id="78" name="표 77">
            <a:extLst>
              <a:ext uri="{FF2B5EF4-FFF2-40B4-BE49-F238E27FC236}">
                <a16:creationId xmlns:a16="http://schemas.microsoft.com/office/drawing/2014/main" id="{C89AE0D0-B9B2-904C-8BC8-40982CB3AE98}"/>
              </a:ext>
            </a:extLst>
          </p:cNvPr>
          <p:cNvGraphicFramePr>
            <a:graphicFrameLocks noGrp="1"/>
          </p:cNvGraphicFramePr>
          <p:nvPr>
            <p:extLst>
              <p:ext uri="{D42A27DB-BD31-4B8C-83A1-F6EECF244321}">
                <p14:modId xmlns:p14="http://schemas.microsoft.com/office/powerpoint/2010/main" val="725265382"/>
              </p:ext>
            </p:extLst>
          </p:nvPr>
        </p:nvGraphicFramePr>
        <p:xfrm>
          <a:off x="9867207" y="0"/>
          <a:ext cx="2324793" cy="1313280"/>
        </p:xfrm>
        <a:graphic>
          <a:graphicData uri="http://schemas.openxmlformats.org/drawingml/2006/table">
            <a:tbl>
              <a:tblPr firstRow="1" bandRow="1">
                <a:tableStyleId>{5C22544A-7EE6-4342-B048-85BDC9FD1C3A}</a:tableStyleId>
              </a:tblPr>
              <a:tblGrid>
                <a:gridCol w="2324793">
                  <a:extLst>
                    <a:ext uri="{9D8B030D-6E8A-4147-A177-3AD203B41FA5}">
                      <a16:colId xmlns:a16="http://schemas.microsoft.com/office/drawing/2014/main" val="4250470929"/>
                    </a:ext>
                  </a:extLst>
                </a:gridCol>
              </a:tblGrid>
              <a:tr h="0">
                <a:tc>
                  <a:txBody>
                    <a:bodyPr/>
                    <a:lstStyle/>
                    <a:p>
                      <a:pPr marL="0" marR="0" lvl="0" indent="0" defTabSz="914400" eaLnBrk="1" fontAlgn="auto" latinLnBrk="1" hangingPunct="1">
                        <a:lnSpc>
                          <a:spcPct val="100000"/>
                        </a:lnSpc>
                        <a:spcBef>
                          <a:spcPts val="0"/>
                        </a:spcBef>
                        <a:spcAft>
                          <a:spcPts val="0"/>
                        </a:spcAft>
                        <a:buClrTx/>
                        <a:buSzTx/>
                        <a:buFontTx/>
                        <a:buNone/>
                        <a:tabLst/>
                        <a:defRPr/>
                      </a:pPr>
                      <a:r>
                        <a:rPr lang="en-US" altLang="ko-KR" sz="800" spc="40" dirty="0">
                          <a:solidFill>
                            <a:srgbClr val="FFFFFF"/>
                          </a:solidFill>
                          <a:latin typeface="Malgun Gothic" panose="020B0503020000020004" pitchFamily="34" charset="-127"/>
                          <a:ea typeface="Malgun Gothic" panose="020B0503020000020004" pitchFamily="34" charset="-127"/>
                          <a:cs typeface="Noto Sans CJK JP Regular"/>
                        </a:rPr>
                        <a:t>2020.09.14_v0.7</a:t>
                      </a:r>
                    </a:p>
                  </a:txBody>
                  <a:tcPr marL="54000" marR="54000" marT="54000" marB="54000">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accent5"/>
                    </a:solidFill>
                  </a:tcPr>
                </a:tc>
                <a:extLst>
                  <a:ext uri="{0D108BD9-81ED-4DB2-BD59-A6C34878D82A}">
                    <a16:rowId xmlns:a16="http://schemas.microsoft.com/office/drawing/2014/main" val="784821567"/>
                  </a:ext>
                </a:extLst>
              </a:tr>
              <a:tr h="333474">
                <a:tc>
                  <a:txBody>
                    <a:bodyPr/>
                    <a:lstStyle/>
                    <a:p>
                      <a:pPr marL="171450" marR="0" lvl="0" indent="-171450" algn="l" defTabSz="914400" rtl="0" eaLnBrk="1" fontAlgn="auto" latinLnBrk="1" hangingPunct="1">
                        <a:lnSpc>
                          <a:spcPct val="100000"/>
                        </a:lnSpc>
                        <a:spcBef>
                          <a:spcPts val="0"/>
                        </a:spcBef>
                        <a:spcAft>
                          <a:spcPts val="0"/>
                        </a:spcAft>
                        <a:buClrTx/>
                        <a:buSzTx/>
                        <a:buFont typeface="Arial" panose="020B0604020202020204" pitchFamily="34" charset="0"/>
                        <a:buChar char="•"/>
                        <a:tabLst/>
                        <a:defRPr/>
                      </a:pPr>
                      <a:r>
                        <a:rPr lang="en-US" altLang="ko-KR" sz="800" dirty="0">
                          <a:solidFill>
                            <a:schemeClr val="accent5"/>
                          </a:solidFill>
                        </a:rPr>
                        <a:t>(Base on AI</a:t>
                      </a:r>
                      <a:r>
                        <a:rPr lang="en-US" altLang="ko-KR" sz="800" baseline="0" dirty="0">
                          <a:solidFill>
                            <a:schemeClr val="accent5"/>
                          </a:solidFill>
                        </a:rPr>
                        <a:t> 2) </a:t>
                      </a:r>
                      <a:r>
                        <a:rPr lang="en-US" altLang="ko-KR" sz="800" baseline="0" dirty="0" err="1">
                          <a:solidFill>
                            <a:schemeClr val="accent5"/>
                          </a:solidFill>
                        </a:rPr>
                        <a:t>Volumne</a:t>
                      </a:r>
                      <a:r>
                        <a:rPr lang="en-US" altLang="ko-KR" sz="800" baseline="0" dirty="0">
                          <a:solidFill>
                            <a:schemeClr val="accent5"/>
                          </a:solidFill>
                        </a:rPr>
                        <a:t> up/down : motion </a:t>
                      </a:r>
                      <a:r>
                        <a:rPr lang="en-US" altLang="ko-KR" sz="800" dirty="0">
                          <a:solidFill>
                            <a:schemeClr val="accent1">
                              <a:lumMod val="75000"/>
                            </a:schemeClr>
                          </a:solidFill>
                        </a:rPr>
                        <a:t>of sweeping the entire length and filling the area as much as it goes up</a:t>
                      </a:r>
                      <a:endParaRPr lang="en-US" altLang="ko-KR" sz="800" dirty="0"/>
                    </a:p>
                    <a:p>
                      <a:pPr marL="171450" marR="0" lvl="0" indent="-171450" algn="l" defTabSz="914400" rtl="0" eaLnBrk="1" fontAlgn="auto" latinLnBrk="1" hangingPunct="1">
                        <a:lnSpc>
                          <a:spcPct val="100000"/>
                        </a:lnSpc>
                        <a:spcBef>
                          <a:spcPts val="0"/>
                        </a:spcBef>
                        <a:spcAft>
                          <a:spcPts val="0"/>
                        </a:spcAft>
                        <a:buClrTx/>
                        <a:buSzTx/>
                        <a:buFont typeface="Arial" panose="020B0604020202020204" pitchFamily="34" charset="0"/>
                        <a:buChar char="•"/>
                        <a:tabLst/>
                        <a:defRPr/>
                      </a:pPr>
                      <a:r>
                        <a:rPr lang="en-US" altLang="ko-KR" sz="800" dirty="0">
                          <a:solidFill>
                            <a:schemeClr val="accent5"/>
                          </a:solidFill>
                        </a:rPr>
                        <a:t>(Base on AI</a:t>
                      </a:r>
                      <a:r>
                        <a:rPr lang="en-US" altLang="ko-KR" sz="800" baseline="0" dirty="0">
                          <a:solidFill>
                            <a:schemeClr val="accent5"/>
                          </a:solidFill>
                        </a:rPr>
                        <a:t> 2) Mute : </a:t>
                      </a:r>
                      <a:r>
                        <a:rPr lang="en-US" altLang="ko-KR" sz="800" dirty="0">
                          <a:solidFill>
                            <a:schemeClr val="accent1">
                              <a:lumMod val="75000"/>
                            </a:schemeClr>
                          </a:solidFill>
                        </a:rPr>
                        <a:t>It moves from the outside to the inside and keeps the lighting in the center stopped </a:t>
                      </a:r>
                    </a:p>
                    <a:p>
                      <a:pPr marL="171450" marR="0" lvl="0" indent="-171450" algn="l" defTabSz="914400" rtl="0" eaLnBrk="1" fontAlgn="auto" latinLnBrk="1" hangingPunct="1">
                        <a:lnSpc>
                          <a:spcPct val="100000"/>
                        </a:lnSpc>
                        <a:spcBef>
                          <a:spcPts val="0"/>
                        </a:spcBef>
                        <a:spcAft>
                          <a:spcPts val="0"/>
                        </a:spcAft>
                        <a:buClrTx/>
                        <a:buSzTx/>
                        <a:buFont typeface="Arial" panose="020B0604020202020204" pitchFamily="34" charset="0"/>
                        <a:buChar char="•"/>
                        <a:tabLst/>
                        <a:defRPr/>
                      </a:pPr>
                      <a:r>
                        <a:rPr lang="en-US" altLang="ko-KR" sz="800" dirty="0">
                          <a:solidFill>
                            <a:schemeClr val="accent5"/>
                          </a:solidFill>
                        </a:rPr>
                        <a:t>(Base on AI</a:t>
                      </a:r>
                      <a:r>
                        <a:rPr lang="en-US" altLang="ko-KR" sz="800" baseline="0" dirty="0">
                          <a:solidFill>
                            <a:schemeClr val="accent5"/>
                          </a:solidFill>
                        </a:rPr>
                        <a:t> 2) Max : This value is not applied</a:t>
                      </a:r>
                      <a:endParaRPr lang="ko-KR" altLang="en-US" sz="800" dirty="0"/>
                    </a:p>
                  </a:txBody>
                  <a:tcPr marL="54000" marR="54000" marT="54000" marB="54000">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extLst>
                  <a:ext uri="{0D108BD9-81ED-4DB2-BD59-A6C34878D82A}">
                    <a16:rowId xmlns:a16="http://schemas.microsoft.com/office/drawing/2014/main" val="4169621980"/>
                  </a:ext>
                </a:extLst>
              </a:tr>
            </a:tbl>
          </a:graphicData>
        </a:graphic>
      </p:graphicFrame>
      <p:sp>
        <p:nvSpPr>
          <p:cNvPr id="79" name="모서리가 둥근 직사각형 78"/>
          <p:cNvSpPr/>
          <p:nvPr/>
        </p:nvSpPr>
        <p:spPr>
          <a:xfrm>
            <a:off x="6175004" y="651767"/>
            <a:ext cx="1147301" cy="180279"/>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800" dirty="0">
                <a:solidFill>
                  <a:schemeClr val="tx1">
                    <a:lumMod val="65000"/>
                    <a:lumOff val="35000"/>
                  </a:schemeClr>
                </a:solidFill>
              </a:rPr>
              <a:t>AI STB 2, AI 2 Max</a:t>
            </a:r>
            <a:endParaRPr lang="ko-KR" altLang="en-US" sz="800" dirty="0">
              <a:solidFill>
                <a:schemeClr val="tx1">
                  <a:lumMod val="65000"/>
                  <a:lumOff val="35000"/>
                </a:schemeClr>
              </a:solidFill>
            </a:endParaRPr>
          </a:p>
        </p:txBody>
      </p:sp>
      <p:sp>
        <p:nvSpPr>
          <p:cNvPr id="80" name="직사각형 79"/>
          <p:cNvSpPr/>
          <p:nvPr/>
        </p:nvSpPr>
        <p:spPr>
          <a:xfrm>
            <a:off x="2378442" y="4882291"/>
            <a:ext cx="6108983" cy="1142796"/>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altLang="ko-KR" sz="1800" b="1" dirty="0">
                <a:solidFill>
                  <a:schemeClr val="bg1"/>
                </a:solidFill>
              </a:rPr>
              <a:t>(Base on AI 2)</a:t>
            </a:r>
          </a:p>
          <a:p>
            <a:pPr lvl="0">
              <a:defRPr/>
            </a:pPr>
            <a:r>
              <a:rPr lang="en-US" altLang="ko-KR" sz="1800" b="1" dirty="0">
                <a:solidFill>
                  <a:schemeClr val="bg1"/>
                </a:solidFill>
              </a:rPr>
              <a:t> Volume Max is not applied that value.</a:t>
            </a:r>
            <a:endParaRPr lang="ko-KR" altLang="en-US" sz="1800" b="1" dirty="0">
              <a:solidFill>
                <a:schemeClr val="bg1"/>
              </a:solidFill>
            </a:endParaRPr>
          </a:p>
        </p:txBody>
      </p:sp>
      <p:sp>
        <p:nvSpPr>
          <p:cNvPr id="86" name="직사각형 85">
            <a:extLst>
              <a:ext uri="{FF2B5EF4-FFF2-40B4-BE49-F238E27FC236}">
                <a16:creationId xmlns:a16="http://schemas.microsoft.com/office/drawing/2014/main" id="{238EA8E2-DC00-9646-9A1B-E49D7D4A5314}"/>
              </a:ext>
            </a:extLst>
          </p:cNvPr>
          <p:cNvSpPr/>
          <p:nvPr/>
        </p:nvSpPr>
        <p:spPr>
          <a:xfrm>
            <a:off x="7395621" y="1155951"/>
            <a:ext cx="2400953" cy="120213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ko-KR" altLang="en-US" sz="1100" b="1" dirty="0">
                <a:solidFill>
                  <a:srgbClr val="C00000"/>
                </a:solidFill>
                <a:latin typeface="+mj-ea"/>
              </a:rPr>
              <a:t>** </a:t>
            </a:r>
            <a:r>
              <a:rPr kumimoji="1" lang="en-US" altLang="ko-KR" sz="1100" b="1" dirty="0">
                <a:solidFill>
                  <a:srgbClr val="C00000"/>
                </a:solidFill>
                <a:latin typeface="+mj-ea"/>
              </a:rPr>
              <a:t>Need a review</a:t>
            </a:r>
            <a:r>
              <a:rPr kumimoji="1" lang="ko-KR" altLang="en-US" sz="1100" b="1" dirty="0">
                <a:solidFill>
                  <a:srgbClr val="C00000"/>
                </a:solidFill>
                <a:latin typeface="+mj-ea"/>
              </a:rPr>
              <a:t> </a:t>
            </a:r>
            <a:endParaRPr kumimoji="1" lang="en-US" altLang="ko-KR" sz="1100" b="1" dirty="0">
              <a:solidFill>
                <a:srgbClr val="C00000"/>
              </a:solidFill>
              <a:latin typeface="+mj-ea"/>
            </a:endParaRPr>
          </a:p>
          <a:p>
            <a:r>
              <a:rPr kumimoji="1" lang="en-US" altLang="ko-KR" sz="900" b="1" dirty="0">
                <a:solidFill>
                  <a:schemeClr val="tx1">
                    <a:lumMod val="50000"/>
                    <a:lumOff val="50000"/>
                  </a:schemeClr>
                </a:solidFill>
                <a:latin typeface="+mj-ea"/>
                <a:ea typeface="+mj-ea"/>
              </a:rPr>
              <a:t>&lt;2020.12.29</a:t>
            </a:r>
            <a:r>
              <a:rPr kumimoji="1" lang="ko-KR" altLang="en-US" sz="900" b="1" dirty="0">
                <a:solidFill>
                  <a:schemeClr val="tx1">
                    <a:lumMod val="50000"/>
                    <a:lumOff val="50000"/>
                  </a:schemeClr>
                </a:solidFill>
                <a:latin typeface="+mj-ea"/>
                <a:ea typeface="+mj-ea"/>
              </a:rPr>
              <a:t> </a:t>
            </a:r>
            <a:r>
              <a:rPr kumimoji="1" lang="en-US" altLang="ko-KR" sz="900" b="1" dirty="0">
                <a:solidFill>
                  <a:schemeClr val="tx1">
                    <a:lumMod val="50000"/>
                    <a:lumOff val="50000"/>
                  </a:schemeClr>
                </a:solidFill>
                <a:latin typeface="+mj-ea"/>
                <a:ea typeface="+mj-ea"/>
              </a:rPr>
              <a:t>tunning history&gt;</a:t>
            </a:r>
            <a:endParaRPr kumimoji="1" lang="en-US" altLang="ko-KR" sz="900" b="1" dirty="0">
              <a:solidFill>
                <a:schemeClr val="tx1"/>
              </a:solidFill>
              <a:latin typeface="+mj-ea"/>
              <a:ea typeface="+mj-ea"/>
            </a:endParaRPr>
          </a:p>
          <a:p>
            <a:pPr marL="171450" indent="-171450">
              <a:buFontTx/>
              <a:buChar char="-"/>
            </a:pPr>
            <a:r>
              <a:rPr kumimoji="1" lang="en-US" altLang="ko-KR" sz="900" b="1" dirty="0">
                <a:solidFill>
                  <a:schemeClr val="tx1"/>
                </a:solidFill>
                <a:latin typeface="+mj-ea"/>
                <a:ea typeface="+mj-ea"/>
              </a:rPr>
              <a:t>The first step in showing full length (discussion required)
Common content: Scenarios with full LED on smoother handling of both ends (to be reflected) </a:t>
            </a:r>
            <a:r>
              <a:rPr kumimoji="1" lang="ko-KR" altLang="en-US" sz="900" b="1" dirty="0">
                <a:solidFill>
                  <a:schemeClr val="tx1"/>
                </a:solidFill>
                <a:latin typeface="+mj-ea"/>
                <a:sym typeface="Wingdings" pitchFamily="2" charset="2"/>
              </a:rPr>
              <a:t> </a:t>
            </a:r>
            <a:endParaRPr kumimoji="1" lang="en-US" altLang="ko-KR" sz="900" b="1" dirty="0">
              <a:solidFill>
                <a:schemeClr val="tx1"/>
              </a:solidFill>
              <a:latin typeface="+mj-ea"/>
              <a:sym typeface="Wingdings" pitchFamily="2" charset="2"/>
            </a:endParaRPr>
          </a:p>
        </p:txBody>
      </p:sp>
      <p:sp>
        <p:nvSpPr>
          <p:cNvPr id="87" name="직사각형 86">
            <a:extLst>
              <a:ext uri="{FF2B5EF4-FFF2-40B4-BE49-F238E27FC236}">
                <a16:creationId xmlns:a16="http://schemas.microsoft.com/office/drawing/2014/main" id="{8ED38899-759F-9D49-B0D3-F1D47F2F0AB4}"/>
              </a:ext>
            </a:extLst>
          </p:cNvPr>
          <p:cNvSpPr/>
          <p:nvPr/>
        </p:nvSpPr>
        <p:spPr>
          <a:xfrm>
            <a:off x="7395621" y="2453096"/>
            <a:ext cx="2400953" cy="114218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ko-KR" altLang="en-US" sz="1100" b="1" dirty="0">
                <a:solidFill>
                  <a:srgbClr val="C00000"/>
                </a:solidFill>
                <a:latin typeface="+mj-ea"/>
              </a:rPr>
              <a:t>** </a:t>
            </a:r>
            <a:r>
              <a:rPr kumimoji="1" lang="en-US" altLang="ko-KR" sz="1100" b="1" dirty="0">
                <a:solidFill>
                  <a:srgbClr val="C00000"/>
                </a:solidFill>
                <a:latin typeface="+mj-ea"/>
              </a:rPr>
              <a:t>Need a review,</a:t>
            </a:r>
            <a:r>
              <a:rPr kumimoji="1" lang="ko-KR" altLang="en-US" sz="1100" b="1" dirty="0">
                <a:solidFill>
                  <a:srgbClr val="C00000"/>
                </a:solidFill>
                <a:latin typeface="+mj-ea"/>
              </a:rPr>
              <a:t> </a:t>
            </a:r>
            <a:r>
              <a:rPr kumimoji="1" lang="en-US" altLang="ko-KR" sz="1100" b="1" dirty="0">
                <a:solidFill>
                  <a:srgbClr val="C00000"/>
                </a:solidFill>
                <a:latin typeface="+mj-ea"/>
              </a:rPr>
              <a:t>same above</a:t>
            </a:r>
          </a:p>
          <a:p>
            <a:r>
              <a:rPr kumimoji="1" lang="en-US" altLang="ko-KR" sz="900" b="1" dirty="0">
                <a:solidFill>
                  <a:schemeClr val="tx1">
                    <a:lumMod val="50000"/>
                    <a:lumOff val="50000"/>
                  </a:schemeClr>
                </a:solidFill>
                <a:latin typeface="+mj-ea"/>
                <a:ea typeface="+mj-ea"/>
              </a:rPr>
              <a:t>&lt;2020.12.29</a:t>
            </a:r>
            <a:r>
              <a:rPr kumimoji="1" lang="ko-KR" altLang="en-US" sz="900" b="1" dirty="0">
                <a:solidFill>
                  <a:schemeClr val="tx1">
                    <a:lumMod val="50000"/>
                    <a:lumOff val="50000"/>
                  </a:schemeClr>
                </a:solidFill>
                <a:latin typeface="+mj-ea"/>
                <a:ea typeface="+mj-ea"/>
              </a:rPr>
              <a:t> </a:t>
            </a:r>
            <a:r>
              <a:rPr kumimoji="1" lang="en-US" altLang="ko-KR" sz="900" b="1" dirty="0">
                <a:solidFill>
                  <a:schemeClr val="tx1">
                    <a:lumMod val="50000"/>
                    <a:lumOff val="50000"/>
                  </a:schemeClr>
                </a:solidFill>
                <a:latin typeface="+mj-ea"/>
                <a:ea typeface="+mj-ea"/>
              </a:rPr>
              <a:t>tunning history&gt;</a:t>
            </a:r>
            <a:endParaRPr kumimoji="1" lang="en-US" altLang="ko-KR" sz="900" b="1" dirty="0">
              <a:solidFill>
                <a:schemeClr val="tx1"/>
              </a:solidFill>
              <a:latin typeface="+mj-ea"/>
              <a:ea typeface="+mj-ea"/>
            </a:endParaRPr>
          </a:p>
          <a:p>
            <a:pPr marL="171450" indent="-171450">
              <a:buFontTx/>
              <a:buChar char="-"/>
            </a:pPr>
            <a:r>
              <a:rPr kumimoji="1" lang="en-US" altLang="ko-KR" sz="900" b="1" dirty="0">
                <a:solidFill>
                  <a:schemeClr val="tx1"/>
                </a:solidFill>
                <a:latin typeface="+mj-ea"/>
                <a:ea typeface="+mj-ea"/>
              </a:rPr>
              <a:t>The first step in showing full length (discussion required)
Common content: Scenarios with full LED on smoother handling of both ends (to be reflected)  </a:t>
            </a:r>
            <a:endParaRPr kumimoji="1" lang="en-US" altLang="ko-KR" sz="900" b="1" dirty="0">
              <a:solidFill>
                <a:schemeClr val="tx1"/>
              </a:solidFill>
              <a:latin typeface="+mj-ea"/>
              <a:ea typeface="+mj-ea"/>
              <a:sym typeface="Wingdings" pitchFamily="2" charset="2"/>
            </a:endParaRPr>
          </a:p>
        </p:txBody>
      </p:sp>
      <p:sp>
        <p:nvSpPr>
          <p:cNvPr id="88" name="직사각형 87">
            <a:extLst>
              <a:ext uri="{FF2B5EF4-FFF2-40B4-BE49-F238E27FC236}">
                <a16:creationId xmlns:a16="http://schemas.microsoft.com/office/drawing/2014/main" id="{F11847B3-5CF0-C84D-A2A0-14ECABA24D8F}"/>
              </a:ext>
            </a:extLst>
          </p:cNvPr>
          <p:cNvSpPr/>
          <p:nvPr/>
        </p:nvSpPr>
        <p:spPr>
          <a:xfrm>
            <a:off x="7397180" y="3657600"/>
            <a:ext cx="2400953" cy="114218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ko-KR" sz="1300" b="1" dirty="0">
                <a:solidFill>
                  <a:schemeClr val="tx1">
                    <a:lumMod val="50000"/>
                    <a:lumOff val="50000"/>
                  </a:schemeClr>
                </a:solidFill>
                <a:latin typeface="+mj-ea"/>
                <a:ea typeface="+mj-ea"/>
              </a:rPr>
              <a:t>&lt;2020.12.29</a:t>
            </a:r>
            <a:r>
              <a:rPr kumimoji="1" lang="ko-KR" altLang="en-US" sz="1300" b="1" dirty="0">
                <a:solidFill>
                  <a:schemeClr val="tx1">
                    <a:lumMod val="50000"/>
                    <a:lumOff val="50000"/>
                  </a:schemeClr>
                </a:solidFill>
                <a:latin typeface="+mj-ea"/>
                <a:ea typeface="+mj-ea"/>
              </a:rPr>
              <a:t> </a:t>
            </a:r>
            <a:r>
              <a:rPr kumimoji="1" lang="en-US" altLang="ko-KR" sz="1300" b="1" dirty="0">
                <a:solidFill>
                  <a:schemeClr val="tx1">
                    <a:lumMod val="50000"/>
                    <a:lumOff val="50000"/>
                  </a:schemeClr>
                </a:solidFill>
                <a:latin typeface="+mj-ea"/>
                <a:ea typeface="+mj-ea"/>
              </a:rPr>
              <a:t>tunning history&gt;</a:t>
            </a:r>
          </a:p>
          <a:p>
            <a:endParaRPr kumimoji="1" lang="en-US" altLang="ko-KR" sz="1300" b="1" dirty="0">
              <a:solidFill>
                <a:schemeClr val="tx1"/>
              </a:solidFill>
              <a:latin typeface="+mj-ea"/>
              <a:ea typeface="+mj-ea"/>
            </a:endParaRPr>
          </a:p>
          <a:p>
            <a:r>
              <a:rPr kumimoji="1" lang="en-US" altLang="ko-KR" sz="1300" b="1" dirty="0">
                <a:solidFill>
                  <a:schemeClr val="tx1"/>
                </a:solidFill>
                <a:latin typeface="+mj-ea"/>
                <a:ea typeface="+mj-ea"/>
              </a:rPr>
              <a:t>-</a:t>
            </a:r>
            <a:r>
              <a:rPr kumimoji="1" lang="ko-KR" altLang="en-US" sz="1300" b="1" dirty="0">
                <a:solidFill>
                  <a:schemeClr val="tx1"/>
                </a:solidFill>
                <a:latin typeface="+mj-ea"/>
                <a:ea typeface="+mj-ea"/>
              </a:rPr>
              <a:t> </a:t>
            </a:r>
            <a:r>
              <a:rPr kumimoji="1" lang="en-US" altLang="ko-KR" sz="1300" b="1" dirty="0">
                <a:solidFill>
                  <a:schemeClr val="tx1"/>
                </a:solidFill>
                <a:latin typeface="+mj-ea"/>
                <a:ea typeface="+mj-ea"/>
              </a:rPr>
              <a:t>Keep </a:t>
            </a:r>
          </a:p>
        </p:txBody>
      </p:sp>
      <p:sp>
        <p:nvSpPr>
          <p:cNvPr id="89" name="직사각형 88">
            <a:extLst>
              <a:ext uri="{FF2B5EF4-FFF2-40B4-BE49-F238E27FC236}">
                <a16:creationId xmlns:a16="http://schemas.microsoft.com/office/drawing/2014/main" id="{D716A380-E54C-6241-B6BE-6AD8FA14DE0A}"/>
              </a:ext>
            </a:extLst>
          </p:cNvPr>
          <p:cNvSpPr/>
          <p:nvPr/>
        </p:nvSpPr>
        <p:spPr>
          <a:xfrm>
            <a:off x="7369550" y="4883935"/>
            <a:ext cx="2400953" cy="114218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ko-KR" sz="1300" b="1" dirty="0">
                <a:solidFill>
                  <a:schemeClr val="tx1">
                    <a:lumMod val="50000"/>
                    <a:lumOff val="50000"/>
                  </a:schemeClr>
                </a:solidFill>
                <a:latin typeface="+mj-ea"/>
              </a:rPr>
              <a:t>&lt;2020.12.29</a:t>
            </a:r>
            <a:r>
              <a:rPr kumimoji="1" lang="ko-KR" altLang="en-US" sz="1300" b="1" dirty="0">
                <a:solidFill>
                  <a:schemeClr val="tx1">
                    <a:lumMod val="50000"/>
                    <a:lumOff val="50000"/>
                  </a:schemeClr>
                </a:solidFill>
                <a:latin typeface="+mj-ea"/>
              </a:rPr>
              <a:t> </a:t>
            </a:r>
            <a:r>
              <a:rPr kumimoji="1" lang="en-US" altLang="ko-KR" sz="1300" b="1" dirty="0">
                <a:solidFill>
                  <a:schemeClr val="tx1">
                    <a:lumMod val="50000"/>
                    <a:lumOff val="50000"/>
                  </a:schemeClr>
                </a:solidFill>
                <a:latin typeface="+mj-ea"/>
              </a:rPr>
              <a:t>tunning history&gt;</a:t>
            </a:r>
          </a:p>
          <a:p>
            <a:endParaRPr kumimoji="1" lang="en-US" altLang="ko-KR" sz="1300" b="1" dirty="0">
              <a:solidFill>
                <a:schemeClr val="tx1"/>
              </a:solidFill>
              <a:latin typeface="+mj-ea"/>
            </a:endParaRPr>
          </a:p>
          <a:p>
            <a:r>
              <a:rPr kumimoji="1" lang="en-US" altLang="ko-KR" sz="1300" b="1" dirty="0">
                <a:solidFill>
                  <a:schemeClr val="tx1"/>
                </a:solidFill>
                <a:latin typeface="+mj-ea"/>
              </a:rPr>
              <a:t>-</a:t>
            </a:r>
            <a:r>
              <a:rPr kumimoji="1" lang="ko-KR" altLang="en-US" sz="1300" b="1" dirty="0">
                <a:solidFill>
                  <a:schemeClr val="tx1"/>
                </a:solidFill>
                <a:latin typeface="+mj-ea"/>
              </a:rPr>
              <a:t> </a:t>
            </a:r>
            <a:r>
              <a:rPr kumimoji="1" lang="en-US" altLang="ko-KR" sz="1300" b="1" dirty="0">
                <a:solidFill>
                  <a:schemeClr val="tx1"/>
                </a:solidFill>
                <a:latin typeface="+mj-ea"/>
              </a:rPr>
              <a:t>Not</a:t>
            </a:r>
            <a:r>
              <a:rPr kumimoji="1" lang="ko-KR" altLang="en-US" sz="1300" b="1" dirty="0">
                <a:solidFill>
                  <a:schemeClr val="tx1"/>
                </a:solidFill>
                <a:latin typeface="+mj-ea"/>
              </a:rPr>
              <a:t> </a:t>
            </a:r>
            <a:r>
              <a:rPr kumimoji="1" lang="en-US" altLang="ko-KR" sz="1300" b="1" dirty="0">
                <a:solidFill>
                  <a:schemeClr val="tx1"/>
                </a:solidFill>
                <a:latin typeface="+mj-ea"/>
              </a:rPr>
              <a:t>applicable</a:t>
            </a:r>
          </a:p>
        </p:txBody>
      </p:sp>
    </p:spTree>
    <p:extLst>
      <p:ext uri="{BB962C8B-B14F-4D97-AF65-F5344CB8AC3E}">
        <p14:creationId xmlns:p14="http://schemas.microsoft.com/office/powerpoint/2010/main" val="14346111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9"/>
                                        </p:tgtEl>
                                      </p:cBhvr>
                                    </p:cmd>
                                  </p:childTnLst>
                                </p:cTn>
                              </p:par>
                            </p:childTnLst>
                          </p:cTn>
                        </p:par>
                      </p:childTnLst>
                    </p:cTn>
                  </p:par>
                </p:childTnLst>
              </p:cTn>
              <p:nextCondLst>
                <p:cond evt="onClick" delay="0">
                  <p:tgtEl>
                    <p:spTgt spid="59"/>
                  </p:tgtEl>
                </p:cond>
              </p:nextCondLst>
            </p:seq>
            <p:seq concurrent="1" nextAc="seek">
              <p:cTn id="7" restart="whenNotActive" fill="hold" evtFilter="cancelBubble" nodeType="interactiveSeq">
                <p:stCondLst>
                  <p:cond evt="onClick" delay="0">
                    <p:tgtEl>
                      <p:spTgt spid="6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0"/>
                                        </p:tgtEl>
                                      </p:cBhvr>
                                    </p:cmd>
                                  </p:childTnLst>
                                </p:cTn>
                              </p:par>
                            </p:childTnLst>
                          </p:cTn>
                        </p:par>
                      </p:childTnLst>
                    </p:cTn>
                  </p:par>
                </p:childTnLst>
              </p:cTn>
              <p:nextCondLst>
                <p:cond evt="onClick" delay="0">
                  <p:tgtEl>
                    <p:spTgt spid="60"/>
                  </p:tgtEl>
                </p:cond>
              </p:nextCondLst>
            </p:seq>
            <p:seq concurrent="1" nextAc="seek">
              <p:cTn id="12" restart="whenNotActive" fill="hold" evtFilter="cancelBubble" nodeType="interactiveSeq">
                <p:stCondLst>
                  <p:cond evt="onClick" delay="0">
                    <p:tgtEl>
                      <p:spTgt spid="61"/>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61"/>
                                        </p:tgtEl>
                                      </p:cBhvr>
                                    </p:cmd>
                                  </p:childTnLst>
                                </p:cTn>
                              </p:par>
                            </p:childTnLst>
                          </p:cTn>
                        </p:par>
                      </p:childTnLst>
                    </p:cTn>
                  </p:par>
                </p:childTnLst>
              </p:cTn>
              <p:nextCondLst>
                <p:cond evt="onClick" delay="0">
                  <p:tgtEl>
                    <p:spTgt spid="61"/>
                  </p:tgtEl>
                </p:cond>
              </p:nextCondLst>
            </p:seq>
            <p:seq concurrent="1" nextAc="seek">
              <p:cTn id="17" restart="whenNotActive" fill="hold" evtFilter="cancelBubble" nodeType="interactiveSeq">
                <p:stCondLst>
                  <p:cond evt="onClick" delay="0">
                    <p:tgtEl>
                      <p:spTgt spid="62"/>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62"/>
                                        </p:tgtEl>
                                      </p:cBhvr>
                                    </p:cmd>
                                  </p:childTnLst>
                                </p:cTn>
                              </p:par>
                            </p:childTnLst>
                          </p:cTn>
                        </p:par>
                      </p:childTnLst>
                    </p:cTn>
                  </p:par>
                </p:childTnLst>
              </p:cTn>
              <p:nextCondLst>
                <p:cond evt="onClick" delay="0">
                  <p:tgtEl>
                    <p:spTgt spid="62"/>
                  </p:tgtEl>
                </p:cond>
              </p:nextCondLst>
            </p:seq>
            <p:seq concurrent="1" nextAc="seek">
              <p:cTn id="22" restart="whenNotActive" fill="hold" evtFilter="cancelBubble" nodeType="interactiveSeq">
                <p:stCondLst>
                  <p:cond evt="onClick" delay="0">
                    <p:tgtEl>
                      <p:spTgt spid="66"/>
                    </p:tgtEl>
                  </p:cond>
                </p:stCondLst>
                <p:endSync evt="end" delay="0">
                  <p:rtn val="all"/>
                </p:endSync>
                <p:childTnLst>
                  <p:par>
                    <p:cTn id="23" fill="hold">
                      <p:stCondLst>
                        <p:cond delay="0"/>
                      </p:stCondLst>
                      <p:childTnLst>
                        <p:par>
                          <p:cTn id="24" fill="hold">
                            <p:stCondLst>
                              <p:cond delay="0"/>
                            </p:stCondLst>
                            <p:childTnLst>
                              <p:par>
                                <p:cTn id="25" presetID="2" presetClass="mediacall" presetSubtype="0" fill="hold" nodeType="clickEffect">
                                  <p:stCondLst>
                                    <p:cond delay="0"/>
                                  </p:stCondLst>
                                  <p:childTnLst>
                                    <p:cmd type="call" cmd="togglePause">
                                      <p:cBhvr>
                                        <p:cTn id="26" dur="1" fill="hold"/>
                                        <p:tgtEl>
                                          <p:spTgt spid="66"/>
                                        </p:tgtEl>
                                      </p:cBhvr>
                                    </p:cmd>
                                  </p:childTnLst>
                                </p:cTn>
                              </p:par>
                            </p:childTnLst>
                          </p:cTn>
                        </p:par>
                      </p:childTnLst>
                    </p:cTn>
                  </p:par>
                </p:childTnLst>
              </p:cTn>
              <p:nextCondLst>
                <p:cond evt="onClick" delay="0">
                  <p:tgtEl>
                    <p:spTgt spid="66"/>
                  </p:tgtEl>
                </p:cond>
              </p:nextCondLst>
            </p:seq>
            <p:seq concurrent="1" nextAc="seek">
              <p:cTn id="27" restart="whenNotActive" fill="hold" evtFilter="cancelBubble" nodeType="interactiveSeq">
                <p:stCondLst>
                  <p:cond evt="onClick" delay="0">
                    <p:tgtEl>
                      <p:spTgt spid="67"/>
                    </p:tgtEl>
                  </p:cond>
                </p:stCondLst>
                <p:endSync evt="end" delay="0">
                  <p:rtn val="all"/>
                </p:endSync>
                <p:childTnLst>
                  <p:par>
                    <p:cTn id="28" fill="hold">
                      <p:stCondLst>
                        <p:cond delay="0"/>
                      </p:stCondLst>
                      <p:childTnLst>
                        <p:par>
                          <p:cTn id="29" fill="hold">
                            <p:stCondLst>
                              <p:cond delay="0"/>
                            </p:stCondLst>
                            <p:childTnLst>
                              <p:par>
                                <p:cTn id="30" presetID="2" presetClass="mediacall" presetSubtype="0" fill="hold" nodeType="clickEffect">
                                  <p:stCondLst>
                                    <p:cond delay="0"/>
                                  </p:stCondLst>
                                  <p:childTnLst>
                                    <p:cmd type="call" cmd="togglePause">
                                      <p:cBhvr>
                                        <p:cTn id="31" dur="1" fill="hold"/>
                                        <p:tgtEl>
                                          <p:spTgt spid="67"/>
                                        </p:tgtEl>
                                      </p:cBhvr>
                                    </p:cmd>
                                  </p:childTnLst>
                                </p:cTn>
                              </p:par>
                            </p:childTnLst>
                          </p:cTn>
                        </p:par>
                      </p:childTnLst>
                    </p:cTn>
                  </p:par>
                </p:childTnLst>
              </p:cTn>
              <p:nextCondLst>
                <p:cond evt="onClick" delay="0">
                  <p:tgtEl>
                    <p:spTgt spid="67"/>
                  </p:tgtEl>
                </p:cond>
              </p:nextCondLst>
            </p:seq>
            <p:seq concurrent="1" nextAc="seek">
              <p:cTn id="32" restart="whenNotActive" fill="hold" evtFilter="cancelBubble" nodeType="interactiveSeq">
                <p:stCondLst>
                  <p:cond evt="onClick" delay="0">
                    <p:tgtEl>
                      <p:spTgt spid="68"/>
                    </p:tgtEl>
                  </p:cond>
                </p:stCondLst>
                <p:endSync evt="end" delay="0">
                  <p:rtn val="all"/>
                </p:endSync>
                <p:childTnLst>
                  <p:par>
                    <p:cTn id="33" fill="hold">
                      <p:stCondLst>
                        <p:cond delay="0"/>
                      </p:stCondLst>
                      <p:childTnLst>
                        <p:par>
                          <p:cTn id="34" fill="hold">
                            <p:stCondLst>
                              <p:cond delay="0"/>
                            </p:stCondLst>
                            <p:childTnLst>
                              <p:par>
                                <p:cTn id="35" presetID="2" presetClass="mediacall" presetSubtype="0" fill="hold" nodeType="clickEffect">
                                  <p:stCondLst>
                                    <p:cond delay="0"/>
                                  </p:stCondLst>
                                  <p:childTnLst>
                                    <p:cmd type="call" cmd="togglePause">
                                      <p:cBhvr>
                                        <p:cTn id="36" dur="1" fill="hold"/>
                                        <p:tgtEl>
                                          <p:spTgt spid="68"/>
                                        </p:tgtEl>
                                      </p:cBhvr>
                                    </p:cmd>
                                  </p:childTnLst>
                                </p:cTn>
                              </p:par>
                            </p:childTnLst>
                          </p:cTn>
                        </p:par>
                      </p:childTnLst>
                    </p:cTn>
                  </p:par>
                </p:childTnLst>
              </p:cTn>
              <p:nextCondLst>
                <p:cond evt="onClick" delay="0">
                  <p:tgtEl>
                    <p:spTgt spid="68"/>
                  </p:tgtEl>
                </p:cond>
              </p:nextCondLst>
            </p:seq>
            <p:seq concurrent="1" nextAc="seek">
              <p:cTn id="37" restart="whenNotActive" fill="hold" evtFilter="cancelBubble" nodeType="interactiveSeq">
                <p:stCondLst>
                  <p:cond evt="onClick" delay="0">
                    <p:tgtEl>
                      <p:spTgt spid="69"/>
                    </p:tgtEl>
                  </p:cond>
                </p:stCondLst>
                <p:endSync evt="end" delay="0">
                  <p:rtn val="all"/>
                </p:endSync>
                <p:childTnLst>
                  <p:par>
                    <p:cTn id="38" fill="hold">
                      <p:stCondLst>
                        <p:cond delay="0"/>
                      </p:stCondLst>
                      <p:childTnLst>
                        <p:par>
                          <p:cTn id="39" fill="hold">
                            <p:stCondLst>
                              <p:cond delay="0"/>
                            </p:stCondLst>
                            <p:childTnLst>
                              <p:par>
                                <p:cTn id="40" presetID="2" presetClass="mediacall" presetSubtype="0" fill="hold" nodeType="clickEffect">
                                  <p:stCondLst>
                                    <p:cond delay="0"/>
                                  </p:stCondLst>
                                  <p:childTnLst>
                                    <p:cmd type="call" cmd="togglePause">
                                      <p:cBhvr>
                                        <p:cTn id="41" dur="1" fill="hold"/>
                                        <p:tgtEl>
                                          <p:spTgt spid="69"/>
                                        </p:tgtEl>
                                      </p:cBhvr>
                                    </p:cmd>
                                  </p:childTnLst>
                                </p:cTn>
                              </p:par>
                            </p:childTnLst>
                          </p:cTn>
                        </p:par>
                      </p:childTnLst>
                    </p:cTn>
                  </p:par>
                </p:childTnLst>
              </p:cTn>
              <p:nextCondLst>
                <p:cond evt="onClick" delay="0">
                  <p:tgtEl>
                    <p:spTgt spid="69"/>
                  </p:tgtEl>
                </p:cond>
              </p:nextCondLst>
            </p:seq>
            <p:seq concurrent="1" nextAc="seek">
              <p:cTn id="42" restart="whenNotActive" fill="hold" evtFilter="cancelBubble" nodeType="interactiveSeq">
                <p:stCondLst>
                  <p:cond evt="onClick" delay="0">
                    <p:tgtEl>
                      <p:spTgt spid="70"/>
                    </p:tgtEl>
                  </p:cond>
                </p:stCondLst>
                <p:endSync evt="end" delay="0">
                  <p:rtn val="all"/>
                </p:endSync>
                <p:childTnLst>
                  <p:par>
                    <p:cTn id="43" fill="hold">
                      <p:stCondLst>
                        <p:cond delay="0"/>
                      </p:stCondLst>
                      <p:childTnLst>
                        <p:par>
                          <p:cTn id="44" fill="hold">
                            <p:stCondLst>
                              <p:cond delay="0"/>
                            </p:stCondLst>
                            <p:childTnLst>
                              <p:par>
                                <p:cTn id="45" presetID="2" presetClass="mediacall" presetSubtype="0" fill="hold" nodeType="clickEffect">
                                  <p:stCondLst>
                                    <p:cond delay="0"/>
                                  </p:stCondLst>
                                  <p:childTnLst>
                                    <p:cmd type="call" cmd="togglePause">
                                      <p:cBhvr>
                                        <p:cTn id="46" dur="1" fill="hold"/>
                                        <p:tgtEl>
                                          <p:spTgt spid="70"/>
                                        </p:tgtEl>
                                      </p:cBhvr>
                                    </p:cmd>
                                  </p:childTnLst>
                                </p:cTn>
                              </p:par>
                            </p:childTnLst>
                          </p:cTn>
                        </p:par>
                      </p:childTnLst>
                    </p:cTn>
                  </p:par>
                </p:childTnLst>
              </p:cTn>
              <p:nextCondLst>
                <p:cond evt="onClick" delay="0">
                  <p:tgtEl>
                    <p:spTgt spid="70"/>
                  </p:tgtEl>
                </p:cond>
              </p:nextCondLst>
            </p:seq>
            <p:seq concurrent="1" nextAc="seek">
              <p:cTn id="47" restart="whenNotActive" fill="hold" evtFilter="cancelBubble" nodeType="interactiveSeq">
                <p:stCondLst>
                  <p:cond evt="onClick" delay="0">
                    <p:tgtEl>
                      <p:spTgt spid="71"/>
                    </p:tgtEl>
                  </p:cond>
                </p:stCondLst>
                <p:endSync evt="end" delay="0">
                  <p:rtn val="all"/>
                </p:endSync>
                <p:childTnLst>
                  <p:par>
                    <p:cTn id="48" fill="hold">
                      <p:stCondLst>
                        <p:cond delay="0"/>
                      </p:stCondLst>
                      <p:childTnLst>
                        <p:par>
                          <p:cTn id="49" fill="hold">
                            <p:stCondLst>
                              <p:cond delay="0"/>
                            </p:stCondLst>
                            <p:childTnLst>
                              <p:par>
                                <p:cTn id="50" presetID="2" presetClass="mediacall" presetSubtype="0" fill="hold" nodeType="clickEffect">
                                  <p:stCondLst>
                                    <p:cond delay="0"/>
                                  </p:stCondLst>
                                  <p:childTnLst>
                                    <p:cmd type="call" cmd="togglePause">
                                      <p:cBhvr>
                                        <p:cTn id="51" dur="1" fill="hold"/>
                                        <p:tgtEl>
                                          <p:spTgt spid="71"/>
                                        </p:tgtEl>
                                      </p:cBhvr>
                                    </p:cmd>
                                  </p:childTnLst>
                                </p:cTn>
                              </p:par>
                            </p:childTnLst>
                          </p:cTn>
                        </p:par>
                      </p:childTnLst>
                    </p:cTn>
                  </p:par>
                </p:childTnLst>
              </p:cTn>
              <p:nextCondLst>
                <p:cond evt="onClick" delay="0">
                  <p:tgtEl>
                    <p:spTgt spid="71"/>
                  </p:tgtEl>
                </p:cond>
              </p:nextCondLst>
            </p:seq>
            <p:video>
              <p:cMediaNode vol="80000">
                <p:cTn id="52" fill="hold" display="0">
                  <p:stCondLst>
                    <p:cond delay="indefinite"/>
                  </p:stCondLst>
                </p:cTn>
                <p:tgtEl>
                  <p:spTgt spid="59"/>
                </p:tgtEl>
              </p:cMediaNode>
            </p:video>
            <p:video>
              <p:cMediaNode vol="80000">
                <p:cTn id="53" fill="hold" display="0">
                  <p:stCondLst>
                    <p:cond delay="indefinite"/>
                  </p:stCondLst>
                </p:cTn>
                <p:tgtEl>
                  <p:spTgt spid="60"/>
                </p:tgtEl>
              </p:cMediaNode>
            </p:video>
            <p:video>
              <p:cMediaNode vol="80000">
                <p:cTn id="54" fill="hold" display="0">
                  <p:stCondLst>
                    <p:cond delay="indefinite"/>
                  </p:stCondLst>
                </p:cTn>
                <p:tgtEl>
                  <p:spTgt spid="61"/>
                </p:tgtEl>
              </p:cMediaNode>
            </p:video>
            <p:video>
              <p:cMediaNode vol="80000">
                <p:cTn id="55" fill="hold" display="0">
                  <p:stCondLst>
                    <p:cond delay="indefinite"/>
                  </p:stCondLst>
                </p:cTn>
                <p:tgtEl>
                  <p:spTgt spid="62"/>
                </p:tgtEl>
              </p:cMediaNode>
            </p:video>
            <p:video>
              <p:cMediaNode vol="80000">
                <p:cTn id="56" fill="hold" display="0">
                  <p:stCondLst>
                    <p:cond delay="indefinite"/>
                  </p:stCondLst>
                </p:cTn>
                <p:tgtEl>
                  <p:spTgt spid="66"/>
                </p:tgtEl>
              </p:cMediaNode>
            </p:video>
            <p:video>
              <p:cMediaNode vol="80000">
                <p:cTn id="57" fill="hold" display="0">
                  <p:stCondLst>
                    <p:cond delay="indefinite"/>
                  </p:stCondLst>
                </p:cTn>
                <p:tgtEl>
                  <p:spTgt spid="67"/>
                </p:tgtEl>
              </p:cMediaNode>
            </p:video>
            <p:video>
              <p:cMediaNode vol="80000">
                <p:cTn id="58" fill="hold" display="0">
                  <p:stCondLst>
                    <p:cond delay="indefinite"/>
                  </p:stCondLst>
                </p:cTn>
                <p:tgtEl>
                  <p:spTgt spid="68"/>
                </p:tgtEl>
              </p:cMediaNode>
            </p:video>
            <p:video>
              <p:cMediaNode vol="80000">
                <p:cTn id="59" fill="hold" display="0">
                  <p:stCondLst>
                    <p:cond delay="indefinite"/>
                  </p:stCondLst>
                </p:cTn>
                <p:tgtEl>
                  <p:spTgt spid="69"/>
                </p:tgtEl>
              </p:cMediaNode>
            </p:video>
            <p:video>
              <p:cMediaNode vol="80000">
                <p:cTn id="60" fill="hold" display="0">
                  <p:stCondLst>
                    <p:cond delay="indefinite"/>
                  </p:stCondLst>
                </p:cTn>
                <p:tgtEl>
                  <p:spTgt spid="70"/>
                </p:tgtEl>
              </p:cMediaNode>
            </p:video>
            <p:video>
              <p:cMediaNode vol="80000">
                <p:cTn id="61" fill="hold" display="0">
                  <p:stCondLst>
                    <p:cond delay="indefinite"/>
                  </p:stCondLst>
                </p:cTn>
                <p:tgtEl>
                  <p:spTgt spid="71"/>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317168" y="873126"/>
            <a:ext cx="338837" cy="520041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직사각형 6"/>
          <p:cNvSpPr/>
          <p:nvPr/>
        </p:nvSpPr>
        <p:spPr>
          <a:xfrm>
            <a:off x="317168" y="873125"/>
            <a:ext cx="11497460" cy="303780"/>
          </a:xfrm>
          <a:prstGeom prst="rect">
            <a:avLst/>
          </a:prstGeom>
          <a:solidFill>
            <a:schemeClr val="bg1">
              <a:lumMod val="75000"/>
            </a:schemeClr>
          </a:solid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0" name="직사각형 89"/>
          <p:cNvSpPr/>
          <p:nvPr/>
        </p:nvSpPr>
        <p:spPr>
          <a:xfrm>
            <a:off x="9784605" y="873125"/>
            <a:ext cx="2030023" cy="303780"/>
          </a:xfrm>
          <a:prstGeom prst="rect">
            <a:avLst/>
          </a:prstGeom>
          <a:solidFill>
            <a:schemeClr val="bg1">
              <a:lumMod val="95000"/>
            </a:schemeClr>
          </a:solid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5" name="직선 연결선 4"/>
          <p:cNvCxnSpPr/>
          <p:nvPr/>
        </p:nvCxnSpPr>
        <p:spPr>
          <a:xfrm>
            <a:off x="0" y="600546"/>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직사각형 7"/>
          <p:cNvSpPr/>
          <p:nvPr/>
        </p:nvSpPr>
        <p:spPr>
          <a:xfrm>
            <a:off x="317167" y="873736"/>
            <a:ext cx="11497461" cy="5199808"/>
          </a:xfrm>
          <a:prstGeom prst="rect">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TextBox 8"/>
          <p:cNvSpPr txBox="1"/>
          <p:nvPr/>
        </p:nvSpPr>
        <p:spPr>
          <a:xfrm>
            <a:off x="3270312" y="913070"/>
            <a:ext cx="843501" cy="246221"/>
          </a:xfrm>
          <a:prstGeom prst="rect">
            <a:avLst/>
          </a:prstGeom>
          <a:noFill/>
        </p:spPr>
        <p:txBody>
          <a:bodyPr wrap="none" rtlCol="0">
            <a:spAutoFit/>
          </a:bodyPr>
          <a:lstStyle/>
          <a:p>
            <a:pPr algn="ctr"/>
            <a:r>
              <a:rPr lang="en-US" altLang="ko-KR" sz="1000" dirty="0"/>
              <a:t>Description</a:t>
            </a:r>
            <a:endParaRPr lang="ko-KR" altLang="en-US" sz="1000" dirty="0"/>
          </a:p>
        </p:txBody>
      </p:sp>
      <p:sp>
        <p:nvSpPr>
          <p:cNvPr id="10" name="TextBox 9"/>
          <p:cNvSpPr txBox="1"/>
          <p:nvPr/>
        </p:nvSpPr>
        <p:spPr>
          <a:xfrm>
            <a:off x="5017264" y="913070"/>
            <a:ext cx="1013419" cy="246221"/>
          </a:xfrm>
          <a:prstGeom prst="rect">
            <a:avLst/>
          </a:prstGeom>
          <a:noFill/>
        </p:spPr>
        <p:txBody>
          <a:bodyPr wrap="none" rtlCol="0">
            <a:spAutoFit/>
          </a:bodyPr>
          <a:lstStyle/>
          <a:p>
            <a:pPr algn="ctr"/>
            <a:r>
              <a:rPr lang="en-US" altLang="ko-KR" sz="1000" dirty="0"/>
              <a:t>Lighting Color</a:t>
            </a:r>
            <a:endParaRPr lang="ko-KR" altLang="en-US" sz="1000" dirty="0"/>
          </a:p>
        </p:txBody>
      </p:sp>
      <p:sp>
        <p:nvSpPr>
          <p:cNvPr id="11" name="TextBox 10"/>
          <p:cNvSpPr txBox="1"/>
          <p:nvPr/>
        </p:nvSpPr>
        <p:spPr>
          <a:xfrm>
            <a:off x="6121289" y="913070"/>
            <a:ext cx="1252266" cy="246221"/>
          </a:xfrm>
          <a:prstGeom prst="rect">
            <a:avLst/>
          </a:prstGeom>
          <a:noFill/>
        </p:spPr>
        <p:txBody>
          <a:bodyPr wrap="none" rtlCol="0">
            <a:spAutoFit/>
          </a:bodyPr>
          <a:lstStyle/>
          <a:p>
            <a:pPr algn="ctr"/>
            <a:r>
              <a:rPr lang="en-US" altLang="ko-KR" sz="1000" dirty="0"/>
              <a:t>Animation </a:t>
            </a:r>
            <a:r>
              <a:rPr lang="en-US" altLang="ko-KR" sz="900" dirty="0"/>
              <a:t>(Linear)</a:t>
            </a:r>
            <a:endParaRPr lang="ko-KR" altLang="en-US" sz="900" dirty="0"/>
          </a:p>
        </p:txBody>
      </p:sp>
      <p:sp>
        <p:nvSpPr>
          <p:cNvPr id="12" name="TextBox 11"/>
          <p:cNvSpPr txBox="1"/>
          <p:nvPr/>
        </p:nvSpPr>
        <p:spPr>
          <a:xfrm>
            <a:off x="1233549" y="913070"/>
            <a:ext cx="540533" cy="246221"/>
          </a:xfrm>
          <a:prstGeom prst="rect">
            <a:avLst/>
          </a:prstGeom>
          <a:noFill/>
        </p:spPr>
        <p:txBody>
          <a:bodyPr wrap="none" rtlCol="0">
            <a:spAutoFit/>
          </a:bodyPr>
          <a:lstStyle/>
          <a:p>
            <a:pPr algn="ctr"/>
            <a:r>
              <a:rPr lang="en-US" altLang="ko-KR" sz="1000" dirty="0"/>
              <a:t>Status</a:t>
            </a:r>
            <a:endParaRPr lang="ko-KR" altLang="en-US" sz="1000" dirty="0"/>
          </a:p>
        </p:txBody>
      </p:sp>
      <p:sp>
        <p:nvSpPr>
          <p:cNvPr id="22" name="TextBox 21"/>
          <p:cNvSpPr txBox="1"/>
          <p:nvPr/>
        </p:nvSpPr>
        <p:spPr>
          <a:xfrm>
            <a:off x="830859" y="3477751"/>
            <a:ext cx="449162" cy="276999"/>
          </a:xfrm>
          <a:prstGeom prst="rect">
            <a:avLst/>
          </a:prstGeom>
          <a:noFill/>
        </p:spPr>
        <p:txBody>
          <a:bodyPr wrap="none" rtlCol="0">
            <a:spAutoFit/>
          </a:bodyPr>
          <a:lstStyle/>
          <a:p>
            <a:pPr algn="ctr"/>
            <a:r>
              <a:rPr lang="en-US" altLang="ko-KR" sz="1200" b="1" dirty="0"/>
              <a:t>Call</a:t>
            </a:r>
            <a:endParaRPr lang="ko-KR" altLang="en-US" sz="1200" b="1" dirty="0"/>
          </a:p>
        </p:txBody>
      </p:sp>
      <p:cxnSp>
        <p:nvCxnSpPr>
          <p:cNvPr id="24" name="직선 연결선 23"/>
          <p:cNvCxnSpPr/>
          <p:nvPr/>
        </p:nvCxnSpPr>
        <p:spPr>
          <a:xfrm>
            <a:off x="1431049" y="3622885"/>
            <a:ext cx="10383579" cy="0"/>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6" name="직선 연결선 25"/>
          <p:cNvCxnSpPr/>
          <p:nvPr/>
        </p:nvCxnSpPr>
        <p:spPr>
          <a:xfrm>
            <a:off x="1435037" y="1176905"/>
            <a:ext cx="0" cy="4896639"/>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7" name="TextBox 26"/>
          <p:cNvSpPr txBox="1"/>
          <p:nvPr/>
        </p:nvSpPr>
        <p:spPr>
          <a:xfrm>
            <a:off x="1383031" y="1665157"/>
            <a:ext cx="1025236" cy="246221"/>
          </a:xfrm>
          <a:prstGeom prst="rect">
            <a:avLst/>
          </a:prstGeom>
          <a:noFill/>
        </p:spPr>
        <p:txBody>
          <a:bodyPr wrap="square" rtlCol="0">
            <a:spAutoFit/>
          </a:bodyPr>
          <a:lstStyle/>
          <a:p>
            <a:pPr algn="ctr"/>
            <a:r>
              <a:rPr lang="en-US" altLang="ko-KR" sz="1000" b="1" dirty="0"/>
              <a:t>Ringtone</a:t>
            </a:r>
            <a:endParaRPr lang="ko-KR" altLang="en-US" sz="1000" dirty="0"/>
          </a:p>
        </p:txBody>
      </p:sp>
      <p:sp>
        <p:nvSpPr>
          <p:cNvPr id="40" name="TextBox 39"/>
          <p:cNvSpPr txBox="1"/>
          <p:nvPr/>
        </p:nvSpPr>
        <p:spPr>
          <a:xfrm>
            <a:off x="2344503" y="2453096"/>
            <a:ext cx="2572491" cy="535531"/>
          </a:xfrm>
          <a:prstGeom prst="rect">
            <a:avLst/>
          </a:prstGeom>
          <a:noFill/>
        </p:spPr>
        <p:txBody>
          <a:bodyPr wrap="square" rtlCol="0">
            <a:spAutoFit/>
          </a:bodyPr>
          <a:lstStyle/>
          <a:p>
            <a:pPr marL="92075" indent="-92075">
              <a:lnSpc>
                <a:spcPct val="120000"/>
              </a:lnSpc>
              <a:buFont typeface="Arial" panose="020B0604020202020204" pitchFamily="34" charset="0"/>
              <a:buChar char="•"/>
              <a:tabLst>
                <a:tab pos="92075" algn="l"/>
              </a:tabLst>
            </a:pPr>
            <a:r>
              <a:rPr lang="en-US" altLang="ko-KR" sz="800" dirty="0"/>
              <a:t>When the user's device is connected to the other party, the corresponding lighting is played.</a:t>
            </a:r>
          </a:p>
          <a:p>
            <a:pPr marL="92075" indent="-92075">
              <a:lnSpc>
                <a:spcPct val="120000"/>
              </a:lnSpc>
              <a:buFont typeface="Arial" panose="020B0604020202020204" pitchFamily="34" charset="0"/>
              <a:buChar char="•"/>
              <a:tabLst>
                <a:tab pos="92075" algn="l"/>
              </a:tabLst>
            </a:pPr>
            <a:r>
              <a:rPr lang="en-US" altLang="ko-KR" sz="800" dirty="0"/>
              <a:t>play once</a:t>
            </a:r>
          </a:p>
        </p:txBody>
      </p:sp>
      <p:grpSp>
        <p:nvGrpSpPr>
          <p:cNvPr id="87" name="그룹 86"/>
          <p:cNvGrpSpPr/>
          <p:nvPr/>
        </p:nvGrpSpPr>
        <p:grpSpPr>
          <a:xfrm>
            <a:off x="656005" y="873125"/>
            <a:ext cx="10143612" cy="5200419"/>
            <a:chOff x="656005" y="873125"/>
            <a:chExt cx="10143612" cy="5559657"/>
          </a:xfrm>
        </p:grpSpPr>
        <p:cxnSp>
          <p:nvCxnSpPr>
            <p:cNvPr id="13" name="직선 연결선 12"/>
            <p:cNvCxnSpPr/>
            <p:nvPr/>
          </p:nvCxnSpPr>
          <p:spPr>
            <a:xfrm>
              <a:off x="2344068"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4" name="직선 연결선 13"/>
            <p:cNvCxnSpPr/>
            <p:nvPr/>
          </p:nvCxnSpPr>
          <p:spPr>
            <a:xfrm>
              <a:off x="4926293"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5" name="직선 연결선 14"/>
            <p:cNvCxnSpPr/>
            <p:nvPr/>
          </p:nvCxnSpPr>
          <p:spPr>
            <a:xfrm>
              <a:off x="6140871"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6" name="직선 연결선 15"/>
            <p:cNvCxnSpPr/>
            <p:nvPr/>
          </p:nvCxnSpPr>
          <p:spPr>
            <a:xfrm>
              <a:off x="7355449"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7" name="직선 연결선 16"/>
            <p:cNvCxnSpPr/>
            <p:nvPr/>
          </p:nvCxnSpPr>
          <p:spPr>
            <a:xfrm>
              <a:off x="656005"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68" name="직선 연결선 67"/>
            <p:cNvCxnSpPr/>
            <p:nvPr/>
          </p:nvCxnSpPr>
          <p:spPr>
            <a:xfrm>
              <a:off x="8570027"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69" name="직선 연결선 68"/>
            <p:cNvCxnSpPr/>
            <p:nvPr/>
          </p:nvCxnSpPr>
          <p:spPr>
            <a:xfrm>
              <a:off x="9784605"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70" name="직선 연결선 69"/>
            <p:cNvCxnSpPr/>
            <p:nvPr/>
          </p:nvCxnSpPr>
          <p:spPr>
            <a:xfrm>
              <a:off x="10799617"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71" name="TextBox 70"/>
          <p:cNvSpPr txBox="1"/>
          <p:nvPr/>
        </p:nvSpPr>
        <p:spPr>
          <a:xfrm>
            <a:off x="7337420" y="913070"/>
            <a:ext cx="1258678" cy="246221"/>
          </a:xfrm>
          <a:prstGeom prst="rect">
            <a:avLst/>
          </a:prstGeom>
          <a:noFill/>
        </p:spPr>
        <p:txBody>
          <a:bodyPr wrap="none" rtlCol="0">
            <a:spAutoFit/>
          </a:bodyPr>
          <a:lstStyle/>
          <a:p>
            <a:pPr algn="ctr"/>
            <a:r>
              <a:rPr lang="en-US" altLang="ko-KR" sz="1000" dirty="0"/>
              <a:t>Animation </a:t>
            </a:r>
            <a:r>
              <a:rPr lang="en-US" altLang="ko-KR" sz="900" dirty="0"/>
              <a:t>(Radial)</a:t>
            </a:r>
            <a:endParaRPr lang="ko-KR" altLang="en-US" sz="900" dirty="0"/>
          </a:p>
        </p:txBody>
      </p:sp>
      <p:sp>
        <p:nvSpPr>
          <p:cNvPr id="72" name="TextBox 71"/>
          <p:cNvSpPr txBox="1"/>
          <p:nvPr/>
        </p:nvSpPr>
        <p:spPr>
          <a:xfrm>
            <a:off x="8551738" y="913070"/>
            <a:ext cx="1257075" cy="246221"/>
          </a:xfrm>
          <a:prstGeom prst="rect">
            <a:avLst/>
          </a:prstGeom>
          <a:noFill/>
        </p:spPr>
        <p:txBody>
          <a:bodyPr wrap="none" rtlCol="0">
            <a:spAutoFit/>
          </a:bodyPr>
          <a:lstStyle/>
          <a:p>
            <a:pPr algn="ctr"/>
            <a:r>
              <a:rPr lang="en-US" altLang="ko-KR" sz="1000" dirty="0"/>
              <a:t>Animation </a:t>
            </a:r>
            <a:r>
              <a:rPr lang="en-US" altLang="ko-KR" sz="900" dirty="0"/>
              <a:t>(Single)</a:t>
            </a:r>
            <a:endParaRPr lang="ko-KR" altLang="en-US" sz="900" dirty="0"/>
          </a:p>
        </p:txBody>
      </p:sp>
      <p:sp>
        <p:nvSpPr>
          <p:cNvPr id="73" name="TextBox 72"/>
          <p:cNvSpPr txBox="1"/>
          <p:nvPr/>
        </p:nvSpPr>
        <p:spPr>
          <a:xfrm>
            <a:off x="10028768" y="913070"/>
            <a:ext cx="554960" cy="246221"/>
          </a:xfrm>
          <a:prstGeom prst="rect">
            <a:avLst/>
          </a:prstGeom>
          <a:noFill/>
        </p:spPr>
        <p:txBody>
          <a:bodyPr wrap="none" rtlCol="0">
            <a:spAutoFit/>
          </a:bodyPr>
          <a:lstStyle/>
          <a:p>
            <a:pPr algn="ctr"/>
            <a:r>
              <a:rPr lang="en-US" altLang="ko-KR" sz="1000" dirty="0"/>
              <a:t>Sound</a:t>
            </a:r>
            <a:endParaRPr lang="ko-KR" altLang="en-US" sz="1000" dirty="0"/>
          </a:p>
        </p:txBody>
      </p:sp>
      <p:sp>
        <p:nvSpPr>
          <p:cNvPr id="74" name="TextBox 73"/>
          <p:cNvSpPr txBox="1"/>
          <p:nvPr/>
        </p:nvSpPr>
        <p:spPr>
          <a:xfrm>
            <a:off x="11115092" y="913070"/>
            <a:ext cx="391454" cy="246221"/>
          </a:xfrm>
          <a:prstGeom prst="rect">
            <a:avLst/>
          </a:prstGeom>
          <a:noFill/>
        </p:spPr>
        <p:txBody>
          <a:bodyPr wrap="none" rtlCol="0">
            <a:spAutoFit/>
          </a:bodyPr>
          <a:lstStyle/>
          <a:p>
            <a:pPr algn="ctr"/>
            <a:r>
              <a:rPr lang="en-US" altLang="ko-KR" sz="1000" dirty="0"/>
              <a:t>TTS</a:t>
            </a:r>
            <a:endParaRPr lang="ko-KR" altLang="en-US" sz="1000" dirty="0"/>
          </a:p>
        </p:txBody>
      </p:sp>
      <p:sp>
        <p:nvSpPr>
          <p:cNvPr id="99" name="TextBox 98"/>
          <p:cNvSpPr txBox="1"/>
          <p:nvPr/>
        </p:nvSpPr>
        <p:spPr>
          <a:xfrm>
            <a:off x="2344503" y="3694649"/>
            <a:ext cx="2581790" cy="668709"/>
          </a:xfrm>
          <a:prstGeom prst="rect">
            <a:avLst/>
          </a:prstGeom>
          <a:noFill/>
        </p:spPr>
        <p:txBody>
          <a:bodyPr wrap="square" rtlCol="0">
            <a:spAutoFit/>
          </a:bodyPr>
          <a:lstStyle/>
          <a:p>
            <a:pPr marL="92075" indent="-92075">
              <a:lnSpc>
                <a:spcPct val="120000"/>
              </a:lnSpc>
              <a:buFont typeface="Arial" panose="020B0604020202020204" pitchFamily="34" charset="0"/>
              <a:buChar char="•"/>
              <a:tabLst>
                <a:tab pos="92075" algn="l"/>
              </a:tabLst>
            </a:pPr>
            <a:r>
              <a:rPr lang="en-US" altLang="ko-KR" sz="800" dirty="0"/>
              <a:t>While the user is making a call with the other party, the corresponding lighting is played continuously.</a:t>
            </a:r>
          </a:p>
          <a:p>
            <a:pPr marL="92075" indent="-92075">
              <a:lnSpc>
                <a:spcPct val="120000"/>
              </a:lnSpc>
              <a:buFont typeface="Arial" panose="020B0604020202020204" pitchFamily="34" charset="0"/>
              <a:buChar char="•"/>
              <a:tabLst>
                <a:tab pos="92075" algn="l"/>
              </a:tabLst>
            </a:pPr>
            <a:r>
              <a:rPr lang="en-US" altLang="ko-KR" sz="800" dirty="0"/>
              <a:t>Keep 100% On</a:t>
            </a:r>
          </a:p>
        </p:txBody>
      </p:sp>
      <p:sp>
        <p:nvSpPr>
          <p:cNvPr id="61" name="TextBox 60"/>
          <p:cNvSpPr txBox="1"/>
          <p:nvPr/>
        </p:nvSpPr>
        <p:spPr>
          <a:xfrm>
            <a:off x="360441" y="3466553"/>
            <a:ext cx="284052" cy="307777"/>
          </a:xfrm>
          <a:prstGeom prst="rect">
            <a:avLst/>
          </a:prstGeom>
          <a:noFill/>
        </p:spPr>
        <p:txBody>
          <a:bodyPr wrap="none" rtlCol="0">
            <a:spAutoFit/>
          </a:bodyPr>
          <a:lstStyle/>
          <a:p>
            <a:r>
              <a:rPr lang="en-US" altLang="ko-KR" sz="1400" dirty="0"/>
              <a:t>4</a:t>
            </a:r>
            <a:endParaRPr lang="ko-KR" altLang="en-US" sz="1400" dirty="0"/>
          </a:p>
        </p:txBody>
      </p:sp>
      <p:sp>
        <p:nvSpPr>
          <p:cNvPr id="62" name="TextBox 61"/>
          <p:cNvSpPr txBox="1"/>
          <p:nvPr/>
        </p:nvSpPr>
        <p:spPr>
          <a:xfrm>
            <a:off x="2336819" y="1283040"/>
            <a:ext cx="2572491" cy="1111907"/>
          </a:xfrm>
          <a:prstGeom prst="rect">
            <a:avLst/>
          </a:prstGeom>
          <a:noFill/>
        </p:spPr>
        <p:txBody>
          <a:bodyPr wrap="square" rtlCol="0">
            <a:spAutoFit/>
          </a:bodyPr>
          <a:lstStyle/>
          <a:p>
            <a:pPr marL="92075" indent="-92075">
              <a:lnSpc>
                <a:spcPct val="120000"/>
              </a:lnSpc>
              <a:buFont typeface="Arial" panose="020B0604020202020204" pitchFamily="34" charset="0"/>
              <a:buChar char="•"/>
              <a:tabLst>
                <a:tab pos="92075" algn="l"/>
              </a:tabLst>
            </a:pPr>
            <a:r>
              <a:rPr lang="en-US" altLang="ko-KR" sz="800" dirty="0"/>
              <a:t>When a call is received on the user's device, the corresponding lighting is continuously played while the phone rings.</a:t>
            </a:r>
          </a:p>
          <a:p>
            <a:pPr marL="92075" indent="-92075">
              <a:lnSpc>
                <a:spcPct val="120000"/>
              </a:lnSpc>
              <a:buFont typeface="Arial" panose="020B0604020202020204" pitchFamily="34" charset="0"/>
              <a:buChar char="•"/>
              <a:tabLst>
                <a:tab pos="92075" algn="l"/>
              </a:tabLst>
            </a:pPr>
            <a:r>
              <a:rPr lang="en-US" altLang="ko-KR" sz="800" dirty="0"/>
              <a:t>When a user makes a call through the device, the corresponding lighting is played continuously while the call ring tone sounds.</a:t>
            </a:r>
          </a:p>
          <a:p>
            <a:pPr marL="92075" indent="-92075">
              <a:lnSpc>
                <a:spcPct val="120000"/>
              </a:lnSpc>
              <a:buFont typeface="Arial" panose="020B0604020202020204" pitchFamily="34" charset="0"/>
              <a:buChar char="•"/>
              <a:tabLst>
                <a:tab pos="92075" algn="l"/>
              </a:tabLst>
            </a:pPr>
            <a:r>
              <a:rPr lang="en-US" altLang="ko-KR" sz="800" dirty="0"/>
              <a:t>Play </a:t>
            </a:r>
            <a:r>
              <a:rPr lang="en-US" altLang="ko-KR" sz="800" dirty="0" err="1"/>
              <a:t>repeatly</a:t>
            </a:r>
            <a:endParaRPr lang="en-US" altLang="ko-KR" sz="800" dirty="0"/>
          </a:p>
        </p:txBody>
      </p:sp>
      <p:grpSp>
        <p:nvGrpSpPr>
          <p:cNvPr id="63" name="그룹 62"/>
          <p:cNvGrpSpPr/>
          <p:nvPr/>
        </p:nvGrpSpPr>
        <p:grpSpPr>
          <a:xfrm>
            <a:off x="4954819" y="1212408"/>
            <a:ext cx="1152000" cy="1152000"/>
            <a:chOff x="4954819" y="1212408"/>
            <a:chExt cx="1152000" cy="1152000"/>
          </a:xfrm>
        </p:grpSpPr>
        <p:sp>
          <p:nvSpPr>
            <p:cNvPr id="64" name="직사각형 63"/>
            <p:cNvSpPr/>
            <p:nvPr/>
          </p:nvSpPr>
          <p:spPr>
            <a:xfrm>
              <a:off x="4954819" y="1212408"/>
              <a:ext cx="1152000" cy="1152000"/>
            </a:xfrm>
            <a:prstGeom prst="rect">
              <a:avLst/>
            </a:prstGeom>
            <a:solidFill>
              <a:schemeClr val="bg1">
                <a:lumMod val="95000"/>
              </a:schemeClr>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65" name="TextBox 64"/>
            <p:cNvSpPr txBox="1"/>
            <p:nvPr/>
          </p:nvSpPr>
          <p:spPr>
            <a:xfrm>
              <a:off x="4963238" y="1992956"/>
              <a:ext cx="670376" cy="369332"/>
            </a:xfrm>
            <a:prstGeom prst="rect">
              <a:avLst/>
            </a:prstGeom>
            <a:noFill/>
          </p:spPr>
          <p:txBody>
            <a:bodyPr wrap="none" rtlCol="0">
              <a:spAutoFit/>
            </a:bodyPr>
            <a:lstStyle>
              <a:defPPr>
                <a:defRPr lang="ko-KR"/>
              </a:defPPr>
              <a:lvl1pPr>
                <a:defRPr sz="700" b="1">
                  <a:solidFill>
                    <a:schemeClr val="tx1">
                      <a:lumMod val="50000"/>
                      <a:lumOff val="50000"/>
                    </a:schemeClr>
                  </a:solidFill>
                </a:defRPr>
              </a:lvl1pPr>
            </a:lstStyle>
            <a:p>
              <a:r>
                <a:rPr lang="en-US" altLang="ko-KR" sz="1000" dirty="0"/>
                <a:t>White </a:t>
              </a:r>
            </a:p>
            <a:p>
              <a:r>
                <a:rPr lang="en-US" altLang="ko-KR" sz="800" b="0" dirty="0"/>
                <a:t>RGB(X,X,X)</a:t>
              </a:r>
            </a:p>
          </p:txBody>
        </p:sp>
      </p:grpSp>
      <p:sp>
        <p:nvSpPr>
          <p:cNvPr id="80" name="타원 79"/>
          <p:cNvSpPr/>
          <p:nvPr/>
        </p:nvSpPr>
        <p:spPr>
          <a:xfrm>
            <a:off x="10214461" y="1725138"/>
            <a:ext cx="175139" cy="17513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6" name="TextBox 85"/>
          <p:cNvSpPr txBox="1"/>
          <p:nvPr/>
        </p:nvSpPr>
        <p:spPr>
          <a:xfrm>
            <a:off x="1383031" y="4099694"/>
            <a:ext cx="1025236" cy="246221"/>
          </a:xfrm>
          <a:prstGeom prst="rect">
            <a:avLst/>
          </a:prstGeom>
          <a:noFill/>
        </p:spPr>
        <p:txBody>
          <a:bodyPr wrap="square" rtlCol="0">
            <a:spAutoFit/>
          </a:bodyPr>
          <a:lstStyle/>
          <a:p>
            <a:pPr algn="ctr"/>
            <a:r>
              <a:rPr lang="en-US" altLang="ko-KR" sz="1000" b="1" dirty="0"/>
              <a:t>Calling</a:t>
            </a:r>
            <a:endParaRPr lang="ko-KR" altLang="en-US" sz="1000" dirty="0"/>
          </a:p>
        </p:txBody>
      </p:sp>
      <p:grpSp>
        <p:nvGrpSpPr>
          <p:cNvPr id="91" name="그룹 90"/>
          <p:cNvGrpSpPr/>
          <p:nvPr/>
        </p:nvGrpSpPr>
        <p:grpSpPr>
          <a:xfrm>
            <a:off x="4954819" y="2438661"/>
            <a:ext cx="1152000" cy="1152000"/>
            <a:chOff x="4954819" y="1212408"/>
            <a:chExt cx="1152000" cy="1152000"/>
          </a:xfrm>
        </p:grpSpPr>
        <p:sp>
          <p:nvSpPr>
            <p:cNvPr id="92" name="직사각형 91"/>
            <p:cNvSpPr/>
            <p:nvPr/>
          </p:nvSpPr>
          <p:spPr>
            <a:xfrm>
              <a:off x="4954819" y="1212408"/>
              <a:ext cx="1152000" cy="1152000"/>
            </a:xfrm>
            <a:prstGeom prst="rect">
              <a:avLst/>
            </a:prstGeom>
            <a:solidFill>
              <a:schemeClr val="bg1">
                <a:lumMod val="95000"/>
              </a:schemeClr>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93" name="TextBox 92"/>
            <p:cNvSpPr txBox="1"/>
            <p:nvPr/>
          </p:nvSpPr>
          <p:spPr>
            <a:xfrm>
              <a:off x="4963238" y="1992956"/>
              <a:ext cx="670376" cy="369332"/>
            </a:xfrm>
            <a:prstGeom prst="rect">
              <a:avLst/>
            </a:prstGeom>
            <a:noFill/>
          </p:spPr>
          <p:txBody>
            <a:bodyPr wrap="none" rtlCol="0">
              <a:spAutoFit/>
            </a:bodyPr>
            <a:lstStyle>
              <a:defPPr>
                <a:defRPr lang="ko-KR"/>
              </a:defPPr>
              <a:lvl1pPr>
                <a:defRPr sz="700" b="1">
                  <a:solidFill>
                    <a:schemeClr val="tx1">
                      <a:lumMod val="50000"/>
                      <a:lumOff val="50000"/>
                    </a:schemeClr>
                  </a:solidFill>
                </a:defRPr>
              </a:lvl1pPr>
            </a:lstStyle>
            <a:p>
              <a:r>
                <a:rPr lang="en-US" altLang="ko-KR" sz="1000" dirty="0"/>
                <a:t>White </a:t>
              </a:r>
            </a:p>
            <a:p>
              <a:r>
                <a:rPr lang="en-US" altLang="ko-KR" sz="800" b="0" dirty="0"/>
                <a:t>RGB(X,X,X)</a:t>
              </a:r>
            </a:p>
          </p:txBody>
        </p:sp>
      </p:grpSp>
      <p:grpSp>
        <p:nvGrpSpPr>
          <p:cNvPr id="94" name="그룹 93"/>
          <p:cNvGrpSpPr/>
          <p:nvPr/>
        </p:nvGrpSpPr>
        <p:grpSpPr>
          <a:xfrm>
            <a:off x="4954819" y="3655955"/>
            <a:ext cx="1152000" cy="1152000"/>
            <a:chOff x="4954819" y="1212408"/>
            <a:chExt cx="1152000" cy="1152000"/>
          </a:xfrm>
        </p:grpSpPr>
        <p:sp>
          <p:nvSpPr>
            <p:cNvPr id="95" name="직사각형 94"/>
            <p:cNvSpPr/>
            <p:nvPr/>
          </p:nvSpPr>
          <p:spPr>
            <a:xfrm>
              <a:off x="4954819" y="1212408"/>
              <a:ext cx="1152000" cy="1152000"/>
            </a:xfrm>
            <a:prstGeom prst="rect">
              <a:avLst/>
            </a:prstGeom>
            <a:solidFill>
              <a:schemeClr val="bg1">
                <a:lumMod val="95000"/>
              </a:schemeClr>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96" name="TextBox 95"/>
            <p:cNvSpPr txBox="1"/>
            <p:nvPr/>
          </p:nvSpPr>
          <p:spPr>
            <a:xfrm>
              <a:off x="4963238" y="1992956"/>
              <a:ext cx="670376" cy="369332"/>
            </a:xfrm>
            <a:prstGeom prst="rect">
              <a:avLst/>
            </a:prstGeom>
            <a:noFill/>
          </p:spPr>
          <p:txBody>
            <a:bodyPr wrap="none" rtlCol="0">
              <a:spAutoFit/>
            </a:bodyPr>
            <a:lstStyle>
              <a:defPPr>
                <a:defRPr lang="ko-KR"/>
              </a:defPPr>
              <a:lvl1pPr>
                <a:defRPr sz="700" b="1">
                  <a:solidFill>
                    <a:schemeClr val="tx1">
                      <a:lumMod val="50000"/>
                      <a:lumOff val="50000"/>
                    </a:schemeClr>
                  </a:solidFill>
                </a:defRPr>
              </a:lvl1pPr>
            </a:lstStyle>
            <a:p>
              <a:r>
                <a:rPr lang="en-US" altLang="ko-KR" sz="1000" dirty="0"/>
                <a:t>White </a:t>
              </a:r>
            </a:p>
            <a:p>
              <a:r>
                <a:rPr lang="en-US" altLang="ko-KR" sz="800" b="0" dirty="0"/>
                <a:t>RGB(X,X,X)</a:t>
              </a:r>
            </a:p>
          </p:txBody>
        </p:sp>
      </p:grpSp>
      <p:cxnSp>
        <p:nvCxnSpPr>
          <p:cNvPr id="56" name="직선 연결선 55"/>
          <p:cNvCxnSpPr/>
          <p:nvPr/>
        </p:nvCxnSpPr>
        <p:spPr>
          <a:xfrm>
            <a:off x="1431049" y="2401756"/>
            <a:ext cx="10383579" cy="0"/>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58" name="TextBox 57"/>
          <p:cNvSpPr txBox="1"/>
          <p:nvPr/>
        </p:nvSpPr>
        <p:spPr>
          <a:xfrm>
            <a:off x="1383031" y="2891550"/>
            <a:ext cx="1025236" cy="246221"/>
          </a:xfrm>
          <a:prstGeom prst="rect">
            <a:avLst/>
          </a:prstGeom>
          <a:noFill/>
        </p:spPr>
        <p:txBody>
          <a:bodyPr wrap="square" rtlCol="0">
            <a:spAutoFit/>
          </a:bodyPr>
          <a:lstStyle/>
          <a:p>
            <a:pPr algn="ctr"/>
            <a:r>
              <a:rPr lang="en-US" altLang="ko-KR" sz="1000" b="1" dirty="0"/>
              <a:t>Call Start</a:t>
            </a:r>
            <a:endParaRPr lang="ko-KR" altLang="en-US" sz="1000" dirty="0"/>
          </a:p>
        </p:txBody>
      </p:sp>
      <p:cxnSp>
        <p:nvCxnSpPr>
          <p:cNvPr id="78" name="직선 연결선 77"/>
          <p:cNvCxnSpPr/>
          <p:nvPr/>
        </p:nvCxnSpPr>
        <p:spPr>
          <a:xfrm>
            <a:off x="1431049" y="4852416"/>
            <a:ext cx="10383579" cy="0"/>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81" name="TextBox 80"/>
          <p:cNvSpPr txBox="1"/>
          <p:nvPr/>
        </p:nvSpPr>
        <p:spPr>
          <a:xfrm>
            <a:off x="1383031" y="5305920"/>
            <a:ext cx="1025236" cy="246221"/>
          </a:xfrm>
          <a:prstGeom prst="rect">
            <a:avLst/>
          </a:prstGeom>
          <a:noFill/>
        </p:spPr>
        <p:txBody>
          <a:bodyPr wrap="square" rtlCol="0">
            <a:spAutoFit/>
          </a:bodyPr>
          <a:lstStyle>
            <a:defPPr>
              <a:defRPr lang="ko-KR"/>
            </a:defPPr>
            <a:lvl1pPr algn="ctr">
              <a:defRPr sz="1000" b="1"/>
            </a:lvl1pPr>
          </a:lstStyle>
          <a:p>
            <a:r>
              <a:rPr lang="en-US" altLang="ko-KR" dirty="0"/>
              <a:t>Call End</a:t>
            </a:r>
          </a:p>
        </p:txBody>
      </p:sp>
      <p:sp>
        <p:nvSpPr>
          <p:cNvPr id="82" name="TextBox 81"/>
          <p:cNvSpPr txBox="1"/>
          <p:nvPr/>
        </p:nvSpPr>
        <p:spPr>
          <a:xfrm>
            <a:off x="2344503" y="4901560"/>
            <a:ext cx="2581790" cy="964175"/>
          </a:xfrm>
          <a:prstGeom prst="rect">
            <a:avLst/>
          </a:prstGeom>
          <a:noFill/>
        </p:spPr>
        <p:txBody>
          <a:bodyPr wrap="square" rtlCol="0">
            <a:spAutoFit/>
          </a:bodyPr>
          <a:lstStyle/>
          <a:p>
            <a:pPr marL="92075" indent="-92075">
              <a:lnSpc>
                <a:spcPct val="120000"/>
              </a:lnSpc>
              <a:buFont typeface="Arial" panose="020B0604020202020204" pitchFamily="34" charset="0"/>
              <a:buChar char="•"/>
              <a:tabLst>
                <a:tab pos="92075" algn="l"/>
              </a:tabLst>
            </a:pPr>
            <a:r>
              <a:rPr lang="en-US" altLang="ko-KR" sz="800" dirty="0"/>
              <a:t>When the call between the user and the other party ends, the corresponding lighting is played.</a:t>
            </a:r>
          </a:p>
          <a:p>
            <a:pPr marL="92075" indent="-92075">
              <a:lnSpc>
                <a:spcPct val="120000"/>
              </a:lnSpc>
              <a:buFont typeface="Arial" panose="020B0604020202020204" pitchFamily="34" charset="0"/>
              <a:buChar char="•"/>
              <a:tabLst>
                <a:tab pos="92075" algn="l"/>
              </a:tabLst>
            </a:pPr>
            <a:r>
              <a:rPr lang="en-US" altLang="ko-KR" sz="800" dirty="0"/>
              <a:t>When a user rejects a call while receiving a call or cancels a call while receiving a call, the corresponding lighting is played.</a:t>
            </a:r>
          </a:p>
          <a:p>
            <a:pPr marL="92075" indent="-92075">
              <a:lnSpc>
                <a:spcPct val="120000"/>
              </a:lnSpc>
              <a:buFont typeface="Arial" panose="020B0604020202020204" pitchFamily="34" charset="0"/>
              <a:buChar char="•"/>
              <a:tabLst>
                <a:tab pos="92075" algn="l"/>
              </a:tabLst>
            </a:pPr>
            <a:r>
              <a:rPr lang="en-US" altLang="ko-KR" sz="800" dirty="0"/>
              <a:t>Play once</a:t>
            </a:r>
          </a:p>
        </p:txBody>
      </p:sp>
      <p:sp>
        <p:nvSpPr>
          <p:cNvPr id="88" name="TextBox 87"/>
          <p:cNvSpPr txBox="1"/>
          <p:nvPr/>
        </p:nvSpPr>
        <p:spPr>
          <a:xfrm>
            <a:off x="11112710" y="2872018"/>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89" name="TextBox 88"/>
          <p:cNvSpPr txBox="1"/>
          <p:nvPr/>
        </p:nvSpPr>
        <p:spPr>
          <a:xfrm>
            <a:off x="11112710" y="4081096"/>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97" name="TextBox 96"/>
          <p:cNvSpPr txBox="1"/>
          <p:nvPr/>
        </p:nvSpPr>
        <p:spPr>
          <a:xfrm>
            <a:off x="10094863" y="4081096"/>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98" name="TextBox 97"/>
          <p:cNvSpPr txBox="1"/>
          <p:nvPr/>
        </p:nvSpPr>
        <p:spPr>
          <a:xfrm>
            <a:off x="11112710" y="5313980"/>
            <a:ext cx="418704" cy="246221"/>
          </a:xfrm>
          <a:prstGeom prst="rect">
            <a:avLst/>
          </a:prstGeom>
          <a:noFill/>
        </p:spPr>
        <p:txBody>
          <a:bodyPr wrap="none" rtlCol="0">
            <a:spAutoFit/>
          </a:bodyPr>
          <a:lstStyle/>
          <a:p>
            <a:r>
              <a:rPr lang="en-US" altLang="ko-KR" sz="1000" dirty="0"/>
              <a:t>N/A</a:t>
            </a:r>
            <a:endParaRPr lang="ko-KR" altLang="en-US" sz="1000" dirty="0"/>
          </a:p>
        </p:txBody>
      </p:sp>
      <p:pic>
        <p:nvPicPr>
          <p:cNvPr id="2" name="정보_벨소리">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20"/>
          <a:stretch>
            <a:fillRect/>
          </a:stretch>
        </p:blipFill>
        <p:spPr>
          <a:xfrm>
            <a:off x="8604402" y="1217141"/>
            <a:ext cx="1152000" cy="1152000"/>
          </a:xfrm>
          <a:prstGeom prst="rect">
            <a:avLst/>
          </a:prstGeom>
        </p:spPr>
      </p:pic>
      <p:pic>
        <p:nvPicPr>
          <p:cNvPr id="3" name="정보_통화_통화시작">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20"/>
          <a:stretch>
            <a:fillRect/>
          </a:stretch>
        </p:blipFill>
        <p:spPr>
          <a:xfrm>
            <a:off x="8604402" y="2440904"/>
            <a:ext cx="1152000" cy="1152000"/>
          </a:xfrm>
          <a:prstGeom prst="rect">
            <a:avLst/>
          </a:prstGeom>
        </p:spPr>
      </p:pic>
      <p:pic>
        <p:nvPicPr>
          <p:cNvPr id="4" name="정보_통화_통화종료">
            <a:hlinkClick r:id="" action="ppaction://media"/>
          </p:cNvPr>
          <p:cNvPicPr>
            <a:picLocks noChangeAspect="1"/>
          </p:cNvPicPr>
          <p:nvPr>
            <a:videoFile r:link="rId6"/>
            <p:extLst>
              <p:ext uri="{DAA4B4D4-6D71-4841-9C94-3DE7FCFB9230}">
                <p14:media xmlns:p14="http://schemas.microsoft.com/office/powerpoint/2010/main" r:embed="rId5"/>
              </p:ext>
            </p:extLst>
          </p:nvPr>
        </p:nvPicPr>
        <p:blipFill>
          <a:blip r:embed="rId21"/>
          <a:stretch>
            <a:fillRect/>
          </a:stretch>
        </p:blipFill>
        <p:spPr>
          <a:xfrm>
            <a:off x="8604402" y="4886980"/>
            <a:ext cx="1152000" cy="1152000"/>
          </a:xfrm>
          <a:prstGeom prst="rect">
            <a:avLst/>
          </a:prstGeom>
        </p:spPr>
      </p:pic>
      <p:pic>
        <p:nvPicPr>
          <p:cNvPr id="18" name="그림 17"/>
          <p:cNvPicPr>
            <a:picLocks noChangeAspect="1"/>
          </p:cNvPicPr>
          <p:nvPr/>
        </p:nvPicPr>
        <p:blipFill>
          <a:blip r:embed="rId22"/>
          <a:stretch>
            <a:fillRect/>
          </a:stretch>
        </p:blipFill>
        <p:spPr>
          <a:xfrm>
            <a:off x="8604158" y="3658136"/>
            <a:ext cx="1152244" cy="1152244"/>
          </a:xfrm>
          <a:prstGeom prst="rect">
            <a:avLst/>
          </a:prstGeom>
        </p:spPr>
      </p:pic>
      <p:sp>
        <p:nvSpPr>
          <p:cNvPr id="76" name="타원 75"/>
          <p:cNvSpPr/>
          <p:nvPr/>
        </p:nvSpPr>
        <p:spPr>
          <a:xfrm>
            <a:off x="10214461" y="5358918"/>
            <a:ext cx="175139" cy="17513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9" name="정보_콜_벨소리">
            <a:hlinkClick r:id="" action="ppaction://media"/>
          </p:cNvPr>
          <p:cNvPicPr>
            <a:picLocks noChangeAspect="1"/>
          </p:cNvPicPr>
          <p:nvPr>
            <a:videoFile r:link="rId8"/>
            <p:extLst>
              <p:ext uri="{DAA4B4D4-6D71-4841-9C94-3DE7FCFB9230}">
                <p14:media xmlns:p14="http://schemas.microsoft.com/office/powerpoint/2010/main" r:embed="rId7"/>
              </p:ext>
            </p:extLst>
          </p:nvPr>
        </p:nvPicPr>
        <p:blipFill>
          <a:blip r:embed="rId20"/>
          <a:stretch>
            <a:fillRect/>
          </a:stretch>
        </p:blipFill>
        <p:spPr>
          <a:xfrm>
            <a:off x="6175248" y="1217141"/>
            <a:ext cx="1152000" cy="1152000"/>
          </a:xfrm>
          <a:prstGeom prst="rect">
            <a:avLst/>
          </a:prstGeom>
        </p:spPr>
      </p:pic>
      <p:pic>
        <p:nvPicPr>
          <p:cNvPr id="25" name="정보_콜_통화시작">
            <a:hlinkClick r:id="" action="ppaction://media"/>
          </p:cNvPr>
          <p:cNvPicPr>
            <a:picLocks noChangeAspect="1"/>
          </p:cNvPicPr>
          <p:nvPr>
            <a:videoFile r:link="rId10"/>
            <p:extLst>
              <p:ext uri="{DAA4B4D4-6D71-4841-9C94-3DE7FCFB9230}">
                <p14:media xmlns:p14="http://schemas.microsoft.com/office/powerpoint/2010/main" r:embed="rId9"/>
              </p:ext>
            </p:extLst>
          </p:nvPr>
        </p:nvPicPr>
        <p:blipFill>
          <a:blip r:embed="rId20"/>
          <a:stretch>
            <a:fillRect/>
          </a:stretch>
        </p:blipFill>
        <p:spPr>
          <a:xfrm>
            <a:off x="6175248" y="2440904"/>
            <a:ext cx="1152000" cy="1152000"/>
          </a:xfrm>
          <a:prstGeom prst="rect">
            <a:avLst/>
          </a:prstGeom>
        </p:spPr>
      </p:pic>
      <p:pic>
        <p:nvPicPr>
          <p:cNvPr id="29" name="정보_콜_통화종료">
            <a:hlinkClick r:id="" action="ppaction://media"/>
          </p:cNvPr>
          <p:cNvPicPr>
            <a:picLocks noChangeAspect="1"/>
          </p:cNvPicPr>
          <p:nvPr>
            <a:videoFile r:link="rId12"/>
            <p:extLst>
              <p:ext uri="{DAA4B4D4-6D71-4841-9C94-3DE7FCFB9230}">
                <p14:media xmlns:p14="http://schemas.microsoft.com/office/powerpoint/2010/main" r:embed="rId11"/>
              </p:ext>
            </p:extLst>
          </p:nvPr>
        </p:nvPicPr>
        <p:blipFill>
          <a:blip r:embed="rId23"/>
          <a:stretch>
            <a:fillRect/>
          </a:stretch>
        </p:blipFill>
        <p:spPr>
          <a:xfrm>
            <a:off x="6175248" y="4886980"/>
            <a:ext cx="1152000" cy="1152000"/>
          </a:xfrm>
          <a:prstGeom prst="rect">
            <a:avLst/>
          </a:prstGeom>
        </p:spPr>
      </p:pic>
      <p:pic>
        <p:nvPicPr>
          <p:cNvPr id="30" name="그림 29"/>
          <p:cNvPicPr>
            <a:picLocks noChangeAspect="1"/>
          </p:cNvPicPr>
          <p:nvPr/>
        </p:nvPicPr>
        <p:blipFill>
          <a:blip r:embed="rId24"/>
          <a:stretch>
            <a:fillRect/>
          </a:stretch>
        </p:blipFill>
        <p:spPr>
          <a:xfrm>
            <a:off x="6175004" y="3658136"/>
            <a:ext cx="1152244" cy="1152244"/>
          </a:xfrm>
          <a:prstGeom prst="rect">
            <a:avLst/>
          </a:prstGeom>
        </p:spPr>
      </p:pic>
      <p:grpSp>
        <p:nvGrpSpPr>
          <p:cNvPr id="83" name="그룹 82"/>
          <p:cNvGrpSpPr/>
          <p:nvPr/>
        </p:nvGrpSpPr>
        <p:grpSpPr>
          <a:xfrm>
            <a:off x="4954819" y="4886980"/>
            <a:ext cx="1152000" cy="1152000"/>
            <a:chOff x="4954819" y="1212408"/>
            <a:chExt cx="1152000" cy="1152000"/>
          </a:xfrm>
        </p:grpSpPr>
        <p:sp>
          <p:nvSpPr>
            <p:cNvPr id="85" name="직사각형 84"/>
            <p:cNvSpPr/>
            <p:nvPr/>
          </p:nvSpPr>
          <p:spPr>
            <a:xfrm>
              <a:off x="4954819" y="1212408"/>
              <a:ext cx="1152000" cy="1152000"/>
            </a:xfrm>
            <a:prstGeom prst="rect">
              <a:avLst/>
            </a:prstGeom>
            <a:solidFill>
              <a:schemeClr val="bg1">
                <a:lumMod val="95000"/>
              </a:schemeClr>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100" name="TextBox 99"/>
            <p:cNvSpPr txBox="1"/>
            <p:nvPr/>
          </p:nvSpPr>
          <p:spPr>
            <a:xfrm>
              <a:off x="4963238" y="1992956"/>
              <a:ext cx="670376" cy="369332"/>
            </a:xfrm>
            <a:prstGeom prst="rect">
              <a:avLst/>
            </a:prstGeom>
            <a:noFill/>
          </p:spPr>
          <p:txBody>
            <a:bodyPr wrap="none" rtlCol="0">
              <a:spAutoFit/>
            </a:bodyPr>
            <a:lstStyle>
              <a:defPPr>
                <a:defRPr lang="ko-KR"/>
              </a:defPPr>
              <a:lvl1pPr>
                <a:defRPr sz="700" b="1">
                  <a:solidFill>
                    <a:schemeClr val="tx1">
                      <a:lumMod val="50000"/>
                      <a:lumOff val="50000"/>
                    </a:schemeClr>
                  </a:solidFill>
                </a:defRPr>
              </a:lvl1pPr>
            </a:lstStyle>
            <a:p>
              <a:r>
                <a:rPr lang="en-US" altLang="ko-KR" sz="1000" dirty="0"/>
                <a:t>White </a:t>
              </a:r>
            </a:p>
            <a:p>
              <a:r>
                <a:rPr lang="en-US" altLang="ko-KR" sz="800" b="0" dirty="0"/>
                <a:t>RGB(X,X,X)</a:t>
              </a:r>
            </a:p>
          </p:txBody>
        </p:sp>
      </p:grpSp>
      <p:pic>
        <p:nvPicPr>
          <p:cNvPr id="35" name="정보_콜+벨소리">
            <a:hlinkClick r:id="" action="ppaction://media"/>
          </p:cNvPr>
          <p:cNvPicPr>
            <a:picLocks noChangeAspect="1"/>
          </p:cNvPicPr>
          <p:nvPr>
            <a:videoFile r:link="rId14"/>
            <p:extLst>
              <p:ext uri="{DAA4B4D4-6D71-4841-9C94-3DE7FCFB9230}">
                <p14:media xmlns:p14="http://schemas.microsoft.com/office/powerpoint/2010/main" r:embed="rId13"/>
              </p:ext>
            </p:extLst>
          </p:nvPr>
        </p:nvPicPr>
        <p:blipFill>
          <a:blip r:embed="rId20"/>
          <a:stretch>
            <a:fillRect/>
          </a:stretch>
        </p:blipFill>
        <p:spPr>
          <a:xfrm>
            <a:off x="7389825" y="1217141"/>
            <a:ext cx="1152000" cy="1152000"/>
          </a:xfrm>
          <a:prstGeom prst="rect">
            <a:avLst/>
          </a:prstGeom>
        </p:spPr>
      </p:pic>
      <p:pic>
        <p:nvPicPr>
          <p:cNvPr id="20" name="정보_콜+시작">
            <a:hlinkClick r:id="" action="ppaction://media"/>
          </p:cNvPr>
          <p:cNvPicPr>
            <a:picLocks noChangeAspect="1"/>
          </p:cNvPicPr>
          <p:nvPr>
            <a:videoFile r:link="rId16"/>
            <p:extLst>
              <p:ext uri="{DAA4B4D4-6D71-4841-9C94-3DE7FCFB9230}">
                <p14:media xmlns:p14="http://schemas.microsoft.com/office/powerpoint/2010/main" r:embed="rId15"/>
              </p:ext>
            </p:extLst>
          </p:nvPr>
        </p:nvPicPr>
        <p:blipFill>
          <a:blip r:embed="rId20"/>
          <a:stretch>
            <a:fillRect/>
          </a:stretch>
        </p:blipFill>
        <p:spPr>
          <a:xfrm>
            <a:off x="7389825" y="2440904"/>
            <a:ext cx="1152000" cy="1152000"/>
          </a:xfrm>
          <a:prstGeom prst="rect">
            <a:avLst/>
          </a:prstGeom>
        </p:spPr>
      </p:pic>
      <p:pic>
        <p:nvPicPr>
          <p:cNvPr id="21" name="정보_콜+종료">
            <a:hlinkClick r:id="" action="ppaction://media"/>
          </p:cNvPr>
          <p:cNvPicPr>
            <a:picLocks noChangeAspect="1"/>
          </p:cNvPicPr>
          <p:nvPr>
            <a:videoFile r:link="rId18"/>
            <p:extLst>
              <p:ext uri="{DAA4B4D4-6D71-4841-9C94-3DE7FCFB9230}">
                <p14:media xmlns:p14="http://schemas.microsoft.com/office/powerpoint/2010/main" r:embed="rId17"/>
              </p:ext>
            </p:extLst>
          </p:nvPr>
        </p:nvPicPr>
        <p:blipFill>
          <a:blip r:embed="rId25"/>
          <a:stretch>
            <a:fillRect/>
          </a:stretch>
        </p:blipFill>
        <p:spPr>
          <a:xfrm>
            <a:off x="7389825" y="4886980"/>
            <a:ext cx="1152000" cy="1152000"/>
          </a:xfrm>
          <a:prstGeom prst="rect">
            <a:avLst/>
          </a:prstGeom>
        </p:spPr>
      </p:pic>
      <p:pic>
        <p:nvPicPr>
          <p:cNvPr id="23" name="그림 22"/>
          <p:cNvPicPr>
            <a:picLocks noChangeAspect="1"/>
          </p:cNvPicPr>
          <p:nvPr/>
        </p:nvPicPr>
        <p:blipFill>
          <a:blip r:embed="rId26"/>
          <a:stretch>
            <a:fillRect/>
          </a:stretch>
        </p:blipFill>
        <p:spPr>
          <a:xfrm>
            <a:off x="7389581" y="3658136"/>
            <a:ext cx="1152244" cy="1152244"/>
          </a:xfrm>
          <a:prstGeom prst="rect">
            <a:avLst/>
          </a:prstGeom>
        </p:spPr>
      </p:pic>
      <p:sp>
        <p:nvSpPr>
          <p:cNvPr id="79" name="TextBox 78"/>
          <p:cNvSpPr txBox="1"/>
          <p:nvPr/>
        </p:nvSpPr>
        <p:spPr>
          <a:xfrm>
            <a:off x="11112710" y="1692610"/>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101" name="TextBox 100"/>
          <p:cNvSpPr txBox="1"/>
          <p:nvPr/>
        </p:nvSpPr>
        <p:spPr>
          <a:xfrm>
            <a:off x="267614" y="138126"/>
            <a:ext cx="5083443" cy="369332"/>
          </a:xfrm>
          <a:prstGeom prst="rect">
            <a:avLst/>
          </a:prstGeom>
          <a:noFill/>
        </p:spPr>
        <p:txBody>
          <a:bodyPr wrap="none" rtlCol="0">
            <a:spAutoFit/>
          </a:bodyPr>
          <a:lstStyle/>
          <a:p>
            <a:r>
              <a:rPr lang="en-US" altLang="ko-KR" dirty="0">
                <a:latin typeface="Helvetica" panose="020B0604020202030204" pitchFamily="34" charset="0"/>
              </a:rPr>
              <a:t>NUGU Device LED Lighting UX _ Device States</a:t>
            </a:r>
            <a:endParaRPr lang="ko-KR" altLang="en-US" dirty="0">
              <a:latin typeface="Helvetica" panose="020B0604020202030204" pitchFamily="34" charset="0"/>
            </a:endParaRPr>
          </a:p>
        </p:txBody>
      </p:sp>
      <p:sp>
        <p:nvSpPr>
          <p:cNvPr id="102" name="TextBox 101"/>
          <p:cNvSpPr txBox="1"/>
          <p:nvPr/>
        </p:nvSpPr>
        <p:spPr>
          <a:xfrm>
            <a:off x="3675861" y="6091084"/>
            <a:ext cx="8138767" cy="215444"/>
          </a:xfrm>
          <a:prstGeom prst="rect">
            <a:avLst/>
          </a:prstGeom>
          <a:noFill/>
        </p:spPr>
        <p:txBody>
          <a:bodyPr wrap="none" rtlCol="0">
            <a:spAutoFit/>
          </a:bodyPr>
          <a:lstStyle>
            <a:defPPr>
              <a:defRPr lang="ko-KR"/>
            </a:defPPr>
            <a:lvl1pPr algn="r">
              <a:defRPr sz="800" b="1">
                <a:solidFill>
                  <a:srgbClr val="FF0000"/>
                </a:solidFill>
              </a:defRPr>
            </a:lvl1pPr>
          </a:lstStyle>
          <a:p>
            <a:r>
              <a:rPr lang="en-US" altLang="ko-KR" b="0" dirty="0">
                <a:latin typeface="+mn-ea"/>
              </a:rPr>
              <a:t>※ The RGB color values indicated in the document are for reference only, and a color similar to the document must be implemented when implementing actual lighting.</a:t>
            </a:r>
            <a:endParaRPr lang="ko-KR" altLang="en-US" b="0" dirty="0">
              <a:latin typeface="+mn-ea"/>
            </a:endParaRPr>
          </a:p>
        </p:txBody>
      </p:sp>
      <p:sp>
        <p:nvSpPr>
          <p:cNvPr id="103" name="모서리가 둥근 직사각형 102"/>
          <p:cNvSpPr/>
          <p:nvPr/>
        </p:nvSpPr>
        <p:spPr>
          <a:xfrm>
            <a:off x="6362632" y="651767"/>
            <a:ext cx="783084" cy="189231"/>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800" dirty="0">
                <a:solidFill>
                  <a:schemeClr val="tx1">
                    <a:lumMod val="65000"/>
                    <a:lumOff val="35000"/>
                  </a:schemeClr>
                </a:solidFill>
              </a:rPr>
              <a:t>AI STB 2</a:t>
            </a:r>
            <a:endParaRPr lang="ko-KR" altLang="en-US" sz="800" dirty="0">
              <a:solidFill>
                <a:schemeClr val="tx1">
                  <a:lumMod val="65000"/>
                  <a:lumOff val="35000"/>
                </a:schemeClr>
              </a:solidFill>
            </a:endParaRPr>
          </a:p>
        </p:txBody>
      </p:sp>
      <p:sp>
        <p:nvSpPr>
          <p:cNvPr id="104" name="모서리가 둥근 직사각형 103"/>
          <p:cNvSpPr/>
          <p:nvPr/>
        </p:nvSpPr>
        <p:spPr>
          <a:xfrm>
            <a:off x="8801182" y="651767"/>
            <a:ext cx="783084" cy="189231"/>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800" dirty="0">
                <a:solidFill>
                  <a:schemeClr val="tx1">
                    <a:lumMod val="65000"/>
                    <a:lumOff val="35000"/>
                  </a:schemeClr>
                </a:solidFill>
              </a:rPr>
              <a:t>albert AI</a:t>
            </a:r>
            <a:endParaRPr lang="ko-KR" altLang="en-US" sz="800" dirty="0">
              <a:solidFill>
                <a:schemeClr val="tx1">
                  <a:lumMod val="65000"/>
                  <a:lumOff val="35000"/>
                </a:schemeClr>
              </a:solidFill>
            </a:endParaRPr>
          </a:p>
        </p:txBody>
      </p:sp>
      <p:sp>
        <p:nvSpPr>
          <p:cNvPr id="105" name="직사각형 104"/>
          <p:cNvSpPr/>
          <p:nvPr/>
        </p:nvSpPr>
        <p:spPr>
          <a:xfrm>
            <a:off x="9984093" y="1909407"/>
            <a:ext cx="631904" cy="208840"/>
          </a:xfrm>
          <a:prstGeom prst="rect">
            <a:avLst/>
          </a:prstGeom>
        </p:spPr>
        <p:txBody>
          <a:bodyPr wrap="none">
            <a:spAutoFit/>
          </a:bodyPr>
          <a:lstStyle/>
          <a:p>
            <a:pPr>
              <a:lnSpc>
                <a:spcPct val="120000"/>
              </a:lnSpc>
            </a:pPr>
            <a:r>
              <a:rPr lang="en-US" altLang="ko-KR" sz="700" dirty="0">
                <a:latin typeface="맑은 고딕" panose="020B0503020000020004" pitchFamily="50" charset="-127"/>
              </a:rPr>
              <a:t>Always ON</a:t>
            </a:r>
            <a:endParaRPr lang="en-US" altLang="ko-KR" sz="700" b="1" u="sng" dirty="0">
              <a:latin typeface="맑은 고딕" panose="020B0503020000020004" pitchFamily="50" charset="-127"/>
            </a:endParaRPr>
          </a:p>
        </p:txBody>
      </p:sp>
      <p:sp>
        <p:nvSpPr>
          <p:cNvPr id="107" name="직사각형 106"/>
          <p:cNvSpPr/>
          <p:nvPr/>
        </p:nvSpPr>
        <p:spPr>
          <a:xfrm>
            <a:off x="9984093" y="5534057"/>
            <a:ext cx="631904" cy="208840"/>
          </a:xfrm>
          <a:prstGeom prst="rect">
            <a:avLst/>
          </a:prstGeom>
        </p:spPr>
        <p:txBody>
          <a:bodyPr wrap="none">
            <a:spAutoFit/>
          </a:bodyPr>
          <a:lstStyle/>
          <a:p>
            <a:pPr>
              <a:lnSpc>
                <a:spcPct val="120000"/>
              </a:lnSpc>
            </a:pPr>
            <a:r>
              <a:rPr lang="en-US" altLang="ko-KR" sz="700" dirty="0">
                <a:latin typeface="맑은 고딕" panose="020B0503020000020004" pitchFamily="50" charset="-127"/>
              </a:rPr>
              <a:t>Always ON</a:t>
            </a:r>
            <a:endParaRPr lang="en-US" altLang="ko-KR" sz="700" b="1" u="sng" dirty="0">
              <a:latin typeface="맑은 고딕" panose="020B0503020000020004" pitchFamily="50" charset="-127"/>
            </a:endParaRPr>
          </a:p>
        </p:txBody>
      </p:sp>
      <p:sp>
        <p:nvSpPr>
          <p:cNvPr id="108" name="TextBox 107"/>
          <p:cNvSpPr txBox="1"/>
          <p:nvPr/>
        </p:nvSpPr>
        <p:spPr>
          <a:xfrm>
            <a:off x="10094863" y="2872018"/>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77" name="직사각형 76">
            <a:extLst>
              <a:ext uri="{FF2B5EF4-FFF2-40B4-BE49-F238E27FC236}">
                <a16:creationId xmlns:a16="http://schemas.microsoft.com/office/drawing/2014/main" id="{204CBB2F-EE07-408C-81B8-E4EED4CE3C23}"/>
              </a:ext>
            </a:extLst>
          </p:cNvPr>
          <p:cNvSpPr/>
          <p:nvPr/>
        </p:nvSpPr>
        <p:spPr>
          <a:xfrm>
            <a:off x="7406483" y="4894679"/>
            <a:ext cx="2400953" cy="114218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ko-KR" altLang="en-US" sz="1100" b="1" dirty="0">
                <a:solidFill>
                  <a:srgbClr val="C00000"/>
                </a:solidFill>
                <a:latin typeface="+mj-ea"/>
              </a:rPr>
              <a:t>** </a:t>
            </a:r>
            <a:r>
              <a:rPr kumimoji="1" lang="en-US" altLang="ko-KR" sz="1100" b="1" dirty="0">
                <a:solidFill>
                  <a:srgbClr val="C00000"/>
                </a:solidFill>
                <a:latin typeface="+mj-ea"/>
              </a:rPr>
              <a:t>Need a review,</a:t>
            </a:r>
            <a:r>
              <a:rPr kumimoji="1" lang="ko-KR" altLang="en-US" sz="1100" b="1" dirty="0">
                <a:solidFill>
                  <a:srgbClr val="C00000"/>
                </a:solidFill>
                <a:latin typeface="+mj-ea"/>
              </a:rPr>
              <a:t> </a:t>
            </a:r>
            <a:r>
              <a:rPr kumimoji="1" lang="en-US" altLang="ko-KR" sz="1100" b="1" dirty="0">
                <a:solidFill>
                  <a:srgbClr val="C00000"/>
                </a:solidFill>
                <a:latin typeface="+mj-ea"/>
              </a:rPr>
              <a:t>same above</a:t>
            </a:r>
            <a:endParaRPr kumimoji="1" lang="en-US" altLang="ko-KR" sz="1100" b="1" dirty="0">
              <a:solidFill>
                <a:srgbClr val="C00000"/>
              </a:solidFill>
              <a:latin typeface="+mj-ea"/>
              <a:ea typeface="+mj-ea"/>
            </a:endParaRPr>
          </a:p>
          <a:p>
            <a:r>
              <a:rPr kumimoji="1" lang="en-US" altLang="ko-KR" sz="900" b="1" dirty="0">
                <a:solidFill>
                  <a:schemeClr val="tx1">
                    <a:lumMod val="50000"/>
                    <a:lumOff val="50000"/>
                  </a:schemeClr>
                </a:solidFill>
                <a:latin typeface="+mj-ea"/>
                <a:ea typeface="+mj-ea"/>
              </a:rPr>
              <a:t>&lt;2020.12.29</a:t>
            </a:r>
            <a:r>
              <a:rPr kumimoji="1" lang="ko-KR" altLang="en-US" sz="900" b="1" dirty="0">
                <a:solidFill>
                  <a:schemeClr val="tx1">
                    <a:lumMod val="50000"/>
                    <a:lumOff val="50000"/>
                  </a:schemeClr>
                </a:solidFill>
                <a:latin typeface="+mj-ea"/>
                <a:ea typeface="+mj-ea"/>
              </a:rPr>
              <a:t> </a:t>
            </a:r>
            <a:r>
              <a:rPr kumimoji="1" lang="en-US" altLang="ko-KR" sz="900" b="1" dirty="0">
                <a:solidFill>
                  <a:schemeClr val="tx1">
                    <a:lumMod val="50000"/>
                    <a:lumOff val="50000"/>
                  </a:schemeClr>
                </a:solidFill>
                <a:latin typeface="+mj-ea"/>
                <a:ea typeface="+mj-ea"/>
              </a:rPr>
              <a:t>tunning history&gt;</a:t>
            </a:r>
            <a:endParaRPr kumimoji="1" lang="en-US" altLang="ko-KR" sz="900" b="1" dirty="0">
              <a:solidFill>
                <a:schemeClr val="tx1"/>
              </a:solidFill>
              <a:latin typeface="+mj-ea"/>
              <a:ea typeface="+mj-ea"/>
            </a:endParaRPr>
          </a:p>
          <a:p>
            <a:pPr marL="171450" indent="-171450">
              <a:buFontTx/>
              <a:buChar char="-"/>
            </a:pPr>
            <a:r>
              <a:rPr kumimoji="1" lang="en-US" altLang="ko-KR" sz="900" b="1" dirty="0">
                <a:solidFill>
                  <a:schemeClr val="tx1"/>
                </a:solidFill>
                <a:latin typeface="+mj-ea"/>
                <a:ea typeface="+mj-ea"/>
              </a:rPr>
              <a:t>Change -&gt; in the left side to the whole (reflected)
Change incoming speed, same speed as Ringtone</a:t>
            </a:r>
            <a:r>
              <a:rPr kumimoji="1" lang="en-US" altLang="ko-KR" sz="900" b="1" dirty="0">
                <a:solidFill>
                  <a:schemeClr val="tx1">
                    <a:lumMod val="50000"/>
                    <a:lumOff val="50000"/>
                  </a:schemeClr>
                </a:solidFill>
                <a:latin typeface="+mj-ea"/>
                <a:ea typeface="+mj-ea"/>
              </a:rPr>
              <a:t> (</a:t>
            </a:r>
            <a:r>
              <a:rPr kumimoji="1" lang="en-US" altLang="ko-KR" sz="900" b="1" dirty="0">
                <a:solidFill>
                  <a:schemeClr val="accent6"/>
                </a:solidFill>
                <a:latin typeface="+mj-ea"/>
                <a:ea typeface="+mj-ea"/>
              </a:rPr>
              <a:t>to be reflected</a:t>
            </a:r>
            <a:r>
              <a:rPr kumimoji="1" lang="en-US" altLang="ko-KR" sz="900" b="1" dirty="0">
                <a:solidFill>
                  <a:schemeClr val="tx1">
                    <a:lumMod val="50000"/>
                    <a:lumOff val="50000"/>
                  </a:schemeClr>
                </a:solidFill>
                <a:latin typeface="+mj-ea"/>
                <a:ea typeface="+mj-ea"/>
              </a:rPr>
              <a:t>)</a:t>
            </a:r>
            <a:endParaRPr kumimoji="1" lang="en-US" altLang="ko-KR" sz="900" b="1" dirty="0">
              <a:solidFill>
                <a:schemeClr val="tx1"/>
              </a:solidFill>
              <a:latin typeface="+mj-ea"/>
              <a:sym typeface="Wingdings" pitchFamily="2" charset="2"/>
            </a:endParaRPr>
          </a:p>
        </p:txBody>
      </p:sp>
      <p:sp>
        <p:nvSpPr>
          <p:cNvPr id="84" name="직사각형 83">
            <a:extLst>
              <a:ext uri="{FF2B5EF4-FFF2-40B4-BE49-F238E27FC236}">
                <a16:creationId xmlns:a16="http://schemas.microsoft.com/office/drawing/2014/main" id="{B4B32A8C-00A5-45DA-BC13-A17D53EA63AA}"/>
              </a:ext>
            </a:extLst>
          </p:cNvPr>
          <p:cNvSpPr/>
          <p:nvPr/>
        </p:nvSpPr>
        <p:spPr>
          <a:xfrm>
            <a:off x="7397180" y="3657600"/>
            <a:ext cx="2400953" cy="114218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ko-KR" sz="1400" b="1" dirty="0">
                <a:solidFill>
                  <a:schemeClr val="tx1">
                    <a:lumMod val="50000"/>
                    <a:lumOff val="50000"/>
                  </a:schemeClr>
                </a:solidFill>
                <a:latin typeface="+mj-ea"/>
                <a:ea typeface="+mj-ea"/>
              </a:rPr>
              <a:t>&lt;2020.12.29</a:t>
            </a:r>
            <a:r>
              <a:rPr kumimoji="1" lang="ko-KR" altLang="en-US" sz="1400" b="1" dirty="0">
                <a:solidFill>
                  <a:schemeClr val="tx1">
                    <a:lumMod val="50000"/>
                    <a:lumOff val="50000"/>
                  </a:schemeClr>
                </a:solidFill>
                <a:latin typeface="+mj-ea"/>
                <a:ea typeface="+mj-ea"/>
              </a:rPr>
              <a:t> </a:t>
            </a:r>
            <a:r>
              <a:rPr kumimoji="1" lang="en-US" altLang="ko-KR" sz="1400" b="1" dirty="0">
                <a:solidFill>
                  <a:schemeClr val="tx1">
                    <a:lumMod val="50000"/>
                    <a:lumOff val="50000"/>
                  </a:schemeClr>
                </a:solidFill>
                <a:latin typeface="+mj-ea"/>
                <a:ea typeface="+mj-ea"/>
              </a:rPr>
              <a:t>tunning history&gt;</a:t>
            </a:r>
          </a:p>
          <a:p>
            <a:endParaRPr kumimoji="1" lang="en-US" altLang="ko-KR" sz="1300" b="1" dirty="0">
              <a:solidFill>
                <a:schemeClr val="tx1"/>
              </a:solidFill>
              <a:latin typeface="+mj-ea"/>
              <a:ea typeface="+mj-ea"/>
            </a:endParaRPr>
          </a:p>
          <a:p>
            <a:r>
              <a:rPr kumimoji="1" lang="en-US" altLang="ko-KR" sz="1300" b="1" dirty="0">
                <a:solidFill>
                  <a:schemeClr val="tx1"/>
                </a:solidFill>
                <a:latin typeface="+mj-ea"/>
                <a:ea typeface="+mj-ea"/>
              </a:rPr>
              <a:t>-</a:t>
            </a:r>
            <a:r>
              <a:rPr kumimoji="1" lang="ko-KR" altLang="en-US" sz="1300" b="1" dirty="0">
                <a:solidFill>
                  <a:schemeClr val="tx1"/>
                </a:solidFill>
                <a:latin typeface="+mj-ea"/>
                <a:ea typeface="+mj-ea"/>
              </a:rPr>
              <a:t> </a:t>
            </a:r>
            <a:r>
              <a:rPr kumimoji="1" lang="en-US" altLang="ko-KR" sz="1300" b="1" dirty="0">
                <a:solidFill>
                  <a:schemeClr val="tx1"/>
                </a:solidFill>
                <a:latin typeface="+mj-ea"/>
                <a:ea typeface="+mj-ea"/>
              </a:rPr>
              <a:t>Keep</a:t>
            </a:r>
            <a:r>
              <a:rPr kumimoji="1" lang="ko-KR" altLang="en-US" sz="1300" b="1" dirty="0">
                <a:solidFill>
                  <a:schemeClr val="tx1"/>
                </a:solidFill>
                <a:latin typeface="+mj-ea"/>
                <a:ea typeface="+mj-ea"/>
              </a:rPr>
              <a:t> </a:t>
            </a:r>
            <a:endParaRPr kumimoji="1" lang="en-US" altLang="ko-KR" sz="1300" b="1" dirty="0">
              <a:solidFill>
                <a:schemeClr val="tx1"/>
              </a:solidFill>
              <a:latin typeface="+mj-ea"/>
              <a:ea typeface="+mj-ea"/>
            </a:endParaRPr>
          </a:p>
        </p:txBody>
      </p:sp>
      <p:sp>
        <p:nvSpPr>
          <p:cNvPr id="106" name="직사각형 105">
            <a:extLst>
              <a:ext uri="{FF2B5EF4-FFF2-40B4-BE49-F238E27FC236}">
                <a16:creationId xmlns:a16="http://schemas.microsoft.com/office/drawing/2014/main" id="{476BDB0E-62BB-4B29-817D-E1A35B9266EC}"/>
              </a:ext>
            </a:extLst>
          </p:cNvPr>
          <p:cNvSpPr/>
          <p:nvPr/>
        </p:nvSpPr>
        <p:spPr>
          <a:xfrm>
            <a:off x="7385927" y="2443232"/>
            <a:ext cx="2400953" cy="114218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ko-KR" sz="900" b="1" dirty="0">
                <a:solidFill>
                  <a:schemeClr val="tx1">
                    <a:lumMod val="50000"/>
                    <a:lumOff val="50000"/>
                  </a:schemeClr>
                </a:solidFill>
                <a:latin typeface="+mj-ea"/>
                <a:ea typeface="+mj-ea"/>
              </a:rPr>
              <a:t>&lt;2020.12.29 tunning history&gt;
- </a:t>
            </a:r>
            <a:r>
              <a:rPr kumimoji="1" lang="en-US" altLang="ko-KR" sz="900" b="1" dirty="0">
                <a:solidFill>
                  <a:schemeClr val="tx1"/>
                </a:solidFill>
                <a:latin typeface="+mj-ea"/>
                <a:ea typeface="+mj-ea"/>
              </a:rPr>
              <a:t>Change -&gt; in the left side to the whole (reflected)
- Change incoming speed, same speed as Ringtone</a:t>
            </a:r>
            <a:r>
              <a:rPr kumimoji="1" lang="en-US" altLang="ko-KR" sz="900" b="1" dirty="0">
                <a:solidFill>
                  <a:schemeClr val="tx1">
                    <a:lumMod val="50000"/>
                    <a:lumOff val="50000"/>
                  </a:schemeClr>
                </a:solidFill>
                <a:latin typeface="+mj-ea"/>
                <a:ea typeface="+mj-ea"/>
              </a:rPr>
              <a:t> (</a:t>
            </a:r>
            <a:r>
              <a:rPr kumimoji="1" lang="en-US" altLang="ko-KR" sz="900" b="1" dirty="0">
                <a:solidFill>
                  <a:schemeClr val="accent6"/>
                </a:solidFill>
                <a:latin typeface="+mj-ea"/>
              </a:rPr>
              <a:t>to be reflected</a:t>
            </a:r>
            <a:r>
              <a:rPr kumimoji="1" lang="en-US" altLang="ko-KR" sz="900" b="1" dirty="0">
                <a:solidFill>
                  <a:schemeClr val="tx1">
                    <a:lumMod val="50000"/>
                    <a:lumOff val="50000"/>
                  </a:schemeClr>
                </a:solidFill>
                <a:latin typeface="+mj-ea"/>
                <a:ea typeface="+mj-ea"/>
              </a:rPr>
              <a:t>)
</a:t>
            </a:r>
            <a:endParaRPr kumimoji="1" lang="en-US" altLang="ko-KR" sz="900" b="1" dirty="0">
              <a:solidFill>
                <a:schemeClr val="tx1"/>
              </a:solidFill>
              <a:latin typeface="+mj-ea"/>
              <a:sym typeface="Wingdings" pitchFamily="2" charset="2"/>
            </a:endParaRPr>
          </a:p>
        </p:txBody>
      </p:sp>
      <p:sp>
        <p:nvSpPr>
          <p:cNvPr id="109" name="직사각형 108">
            <a:extLst>
              <a:ext uri="{FF2B5EF4-FFF2-40B4-BE49-F238E27FC236}">
                <a16:creationId xmlns:a16="http://schemas.microsoft.com/office/drawing/2014/main" id="{E3D46343-FD6E-4CFC-8757-5BA15739029B}"/>
              </a:ext>
            </a:extLst>
          </p:cNvPr>
          <p:cNvSpPr/>
          <p:nvPr/>
        </p:nvSpPr>
        <p:spPr>
          <a:xfrm>
            <a:off x="7383651" y="1229847"/>
            <a:ext cx="2400953" cy="114218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ko-KR" sz="900" b="1" dirty="0">
                <a:solidFill>
                  <a:schemeClr val="tx1">
                    <a:lumMod val="50000"/>
                    <a:lumOff val="50000"/>
                  </a:schemeClr>
                </a:solidFill>
                <a:latin typeface="+mj-ea"/>
                <a:ea typeface="+mj-ea"/>
              </a:rPr>
              <a:t>&lt;2020.12.29</a:t>
            </a:r>
            <a:r>
              <a:rPr kumimoji="1" lang="ko-KR" altLang="en-US" sz="900" b="1" dirty="0">
                <a:solidFill>
                  <a:schemeClr val="tx1">
                    <a:lumMod val="50000"/>
                    <a:lumOff val="50000"/>
                  </a:schemeClr>
                </a:solidFill>
                <a:latin typeface="+mj-ea"/>
                <a:ea typeface="+mj-ea"/>
              </a:rPr>
              <a:t> </a:t>
            </a:r>
            <a:r>
              <a:rPr kumimoji="1" lang="en-US" altLang="ko-KR" sz="900" b="1" dirty="0">
                <a:solidFill>
                  <a:schemeClr val="tx1">
                    <a:lumMod val="50000"/>
                    <a:lumOff val="50000"/>
                  </a:schemeClr>
                </a:solidFill>
                <a:latin typeface="+mj-ea"/>
                <a:ea typeface="+mj-ea"/>
              </a:rPr>
              <a:t>tunning history&gt;</a:t>
            </a:r>
            <a:endParaRPr kumimoji="1" lang="en-US" altLang="ko-KR" sz="900" b="1" dirty="0">
              <a:solidFill>
                <a:schemeClr val="tx1"/>
              </a:solidFill>
              <a:latin typeface="+mj-ea"/>
              <a:ea typeface="+mj-ea"/>
            </a:endParaRPr>
          </a:p>
          <a:p>
            <a:r>
              <a:rPr kumimoji="1" lang="en-US" altLang="ko-KR" sz="900" b="1" dirty="0">
                <a:solidFill>
                  <a:schemeClr val="tx1"/>
                </a:solidFill>
                <a:latin typeface="+mj-ea"/>
                <a:ea typeface="+mj-ea"/>
              </a:rPr>
              <a:t>-</a:t>
            </a:r>
            <a:r>
              <a:rPr kumimoji="1" lang="ko-KR" altLang="en-US" sz="900" b="1" dirty="0">
                <a:solidFill>
                  <a:schemeClr val="tx1"/>
                </a:solidFill>
                <a:latin typeface="+mj-ea"/>
                <a:ea typeface="+mj-ea"/>
              </a:rPr>
              <a:t> </a:t>
            </a:r>
            <a:r>
              <a:rPr kumimoji="1" lang="en-US" altLang="ko-KR" sz="900" b="1" dirty="0">
                <a:solidFill>
                  <a:schemeClr val="tx1"/>
                </a:solidFill>
                <a:latin typeface="+mj-ea"/>
                <a:ea typeface="+mj-ea"/>
              </a:rPr>
              <a:t>Need a speed up</a:t>
            </a:r>
            <a:r>
              <a:rPr kumimoji="1" lang="en-US" altLang="ko-KR" sz="900" b="1" dirty="0">
                <a:solidFill>
                  <a:schemeClr val="tx1"/>
                </a:solidFill>
                <a:latin typeface="+mj-ea"/>
                <a:ea typeface="+mj-ea"/>
                <a:sym typeface="Wingdings" pitchFamily="2" charset="2"/>
              </a:rPr>
              <a:t>(</a:t>
            </a:r>
            <a:r>
              <a:rPr kumimoji="1" lang="en-US" altLang="ko-KR" sz="900" b="1" dirty="0">
                <a:solidFill>
                  <a:schemeClr val="accent6"/>
                </a:solidFill>
                <a:latin typeface="+mj-ea"/>
                <a:ea typeface="+mj-ea"/>
              </a:rPr>
              <a:t>to be reflected</a:t>
            </a:r>
            <a:r>
              <a:rPr kumimoji="1" lang="en-US" altLang="ko-KR" sz="900" b="1" dirty="0">
                <a:solidFill>
                  <a:schemeClr val="tx1"/>
                </a:solidFill>
                <a:latin typeface="+mj-ea"/>
                <a:ea typeface="+mj-ea"/>
                <a:sym typeface="Wingdings" pitchFamily="2" charset="2"/>
              </a:rPr>
              <a:t>)</a:t>
            </a:r>
            <a:r>
              <a:rPr kumimoji="1" lang="ko-KR" altLang="en-US" sz="900" b="1" dirty="0">
                <a:solidFill>
                  <a:schemeClr val="tx1"/>
                </a:solidFill>
                <a:latin typeface="+mj-ea"/>
                <a:ea typeface="+mj-ea"/>
                <a:sym typeface="Wingdings" pitchFamily="2" charset="2"/>
              </a:rPr>
              <a:t> </a:t>
            </a:r>
            <a:endParaRPr kumimoji="1" lang="en-US" altLang="ko-KR" sz="900" b="1" dirty="0">
              <a:solidFill>
                <a:schemeClr val="tx1"/>
              </a:solidFill>
              <a:latin typeface="+mj-ea"/>
              <a:ea typeface="+mj-ea"/>
            </a:endParaRPr>
          </a:p>
        </p:txBody>
      </p:sp>
    </p:spTree>
    <p:extLst>
      <p:ext uri="{BB962C8B-B14F-4D97-AF65-F5344CB8AC3E}">
        <p14:creationId xmlns:p14="http://schemas.microsoft.com/office/powerpoint/2010/main" val="15044146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video>
              <p:cMediaNode vol="80000">
                <p:cTn id="13" fill="hold" display="0">
                  <p:stCondLst>
                    <p:cond delay="indefinite"/>
                  </p:stCondLst>
                </p:cTn>
                <p:tgtEl>
                  <p:spTgt spid="3"/>
                </p:tgtEl>
              </p:cMediaNode>
            </p:video>
            <p:seq concurrent="1" nextAc="seek">
              <p:cTn id="14" restart="whenNotActive" fill="hold" evtFilter="cancelBubble" nodeType="interactiveSeq">
                <p:stCondLst>
                  <p:cond evt="onClick" delay="0">
                    <p:tgtEl>
                      <p:spTgt spid="4"/>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4"/>
                                        </p:tgtEl>
                                      </p:cBhvr>
                                    </p:cmd>
                                  </p:childTnLst>
                                </p:cTn>
                              </p:par>
                            </p:childTnLst>
                          </p:cTn>
                        </p:par>
                      </p:childTnLst>
                    </p:cTn>
                  </p:par>
                </p:childTnLst>
              </p:cTn>
              <p:nextCondLst>
                <p:cond evt="onClick" delay="0">
                  <p:tgtEl>
                    <p:spTgt spid="4"/>
                  </p:tgtEl>
                </p:cond>
              </p:nextCondLst>
            </p:seq>
            <p:video>
              <p:cMediaNode vol="80000">
                <p:cTn id="19" fill="hold" display="0">
                  <p:stCondLst>
                    <p:cond delay="indefinite"/>
                  </p:stCondLst>
                </p:cTn>
                <p:tgtEl>
                  <p:spTgt spid="4"/>
                </p:tgtEl>
              </p:cMediaNode>
            </p:video>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19"/>
                                        </p:tgtEl>
                                      </p:cBhvr>
                                    </p:cmd>
                                  </p:childTnLst>
                                </p:cTn>
                              </p:par>
                            </p:childTnLst>
                          </p:cTn>
                        </p:par>
                      </p:childTnLst>
                    </p:cTn>
                  </p:par>
                </p:childTnLst>
              </p:cTn>
              <p:nextCondLst>
                <p:cond evt="onClick" delay="0">
                  <p:tgtEl>
                    <p:spTgt spid="19"/>
                  </p:tgtEl>
                </p:cond>
              </p:nextCondLst>
            </p:seq>
            <p:video>
              <p:cMediaNode vol="80000">
                <p:cTn id="25" repeatCount="indefinite" fill="hold" display="0">
                  <p:stCondLst>
                    <p:cond delay="indefinite"/>
                  </p:stCondLst>
                </p:cTn>
                <p:tgtEl>
                  <p:spTgt spid="19"/>
                </p:tgtEl>
              </p:cMediaNode>
            </p:video>
            <p:seq concurrent="1" nextAc="seek">
              <p:cTn id="26" restart="whenNotActive" fill="hold" evtFilter="cancelBubble" nodeType="interactiveSeq">
                <p:stCondLst>
                  <p:cond evt="onClick" delay="0">
                    <p:tgtEl>
                      <p:spTgt spid="25"/>
                    </p:tgtEl>
                  </p:cond>
                </p:stCondLst>
                <p:endSync evt="end" delay="0">
                  <p:rtn val="all"/>
                </p:endSync>
                <p:childTnLst>
                  <p:par>
                    <p:cTn id="27" fill="hold">
                      <p:stCondLst>
                        <p:cond delay="0"/>
                      </p:stCondLst>
                      <p:childTnLst>
                        <p:par>
                          <p:cTn id="28" fill="hold">
                            <p:stCondLst>
                              <p:cond delay="0"/>
                            </p:stCondLst>
                            <p:childTnLst>
                              <p:par>
                                <p:cTn id="29" presetID="2" presetClass="mediacall" presetSubtype="0" fill="hold" nodeType="clickEffect">
                                  <p:stCondLst>
                                    <p:cond delay="0"/>
                                  </p:stCondLst>
                                  <p:childTnLst>
                                    <p:cmd type="call" cmd="togglePause">
                                      <p:cBhvr>
                                        <p:cTn id="30" dur="1" fill="hold"/>
                                        <p:tgtEl>
                                          <p:spTgt spid="25"/>
                                        </p:tgtEl>
                                      </p:cBhvr>
                                    </p:cmd>
                                  </p:childTnLst>
                                </p:cTn>
                              </p:par>
                            </p:childTnLst>
                          </p:cTn>
                        </p:par>
                      </p:childTnLst>
                    </p:cTn>
                  </p:par>
                </p:childTnLst>
              </p:cTn>
              <p:nextCondLst>
                <p:cond evt="onClick" delay="0">
                  <p:tgtEl>
                    <p:spTgt spid="25"/>
                  </p:tgtEl>
                </p:cond>
              </p:nextCondLst>
            </p:seq>
            <p:video>
              <p:cMediaNode vol="80000">
                <p:cTn id="31" fill="hold" display="0">
                  <p:stCondLst>
                    <p:cond delay="indefinite"/>
                  </p:stCondLst>
                </p:cTn>
                <p:tgtEl>
                  <p:spTgt spid="25"/>
                </p:tgtEl>
              </p:cMediaNode>
            </p:video>
            <p:seq concurrent="1" nextAc="seek">
              <p:cTn id="32" restart="whenNotActive" fill="hold" evtFilter="cancelBubble" nodeType="interactiveSeq">
                <p:stCondLst>
                  <p:cond evt="onClick" delay="0">
                    <p:tgtEl>
                      <p:spTgt spid="29"/>
                    </p:tgtEl>
                  </p:cond>
                </p:stCondLst>
                <p:endSync evt="end" delay="0">
                  <p:rtn val="all"/>
                </p:endSync>
                <p:childTnLst>
                  <p:par>
                    <p:cTn id="33" fill="hold">
                      <p:stCondLst>
                        <p:cond delay="0"/>
                      </p:stCondLst>
                      <p:childTnLst>
                        <p:par>
                          <p:cTn id="34" fill="hold">
                            <p:stCondLst>
                              <p:cond delay="0"/>
                            </p:stCondLst>
                            <p:childTnLst>
                              <p:par>
                                <p:cTn id="35" presetID="2" presetClass="mediacall" presetSubtype="0" fill="hold" nodeType="clickEffect">
                                  <p:stCondLst>
                                    <p:cond delay="0"/>
                                  </p:stCondLst>
                                  <p:childTnLst>
                                    <p:cmd type="call" cmd="togglePause">
                                      <p:cBhvr>
                                        <p:cTn id="36" dur="1" fill="hold"/>
                                        <p:tgtEl>
                                          <p:spTgt spid="29"/>
                                        </p:tgtEl>
                                      </p:cBhvr>
                                    </p:cmd>
                                  </p:childTnLst>
                                </p:cTn>
                              </p:par>
                            </p:childTnLst>
                          </p:cTn>
                        </p:par>
                      </p:childTnLst>
                    </p:cTn>
                  </p:par>
                </p:childTnLst>
              </p:cTn>
              <p:nextCondLst>
                <p:cond evt="onClick" delay="0">
                  <p:tgtEl>
                    <p:spTgt spid="29"/>
                  </p:tgtEl>
                </p:cond>
              </p:nextCondLst>
            </p:seq>
            <p:video>
              <p:cMediaNode vol="80000">
                <p:cTn id="37" fill="hold" display="0">
                  <p:stCondLst>
                    <p:cond delay="indefinite"/>
                  </p:stCondLst>
                </p:cTn>
                <p:tgtEl>
                  <p:spTgt spid="29"/>
                </p:tgtEl>
              </p:cMediaNode>
            </p:video>
            <p:seq concurrent="1" nextAc="seek">
              <p:cTn id="38" restart="whenNotActive" fill="hold" evtFilter="cancelBubble" nodeType="interactiveSeq">
                <p:stCondLst>
                  <p:cond evt="onClick" delay="0">
                    <p:tgtEl>
                      <p:spTgt spid="35"/>
                    </p:tgtEl>
                  </p:cond>
                </p:stCondLst>
                <p:endSync evt="end" delay="0">
                  <p:rtn val="all"/>
                </p:endSync>
                <p:childTnLst>
                  <p:par>
                    <p:cTn id="39" fill="hold">
                      <p:stCondLst>
                        <p:cond delay="0"/>
                      </p:stCondLst>
                      <p:childTnLst>
                        <p:par>
                          <p:cTn id="40" fill="hold">
                            <p:stCondLst>
                              <p:cond delay="0"/>
                            </p:stCondLst>
                            <p:childTnLst>
                              <p:par>
                                <p:cTn id="41" presetID="2" presetClass="mediacall" presetSubtype="0" fill="hold" nodeType="clickEffect">
                                  <p:stCondLst>
                                    <p:cond delay="0"/>
                                  </p:stCondLst>
                                  <p:childTnLst>
                                    <p:cmd type="call" cmd="togglePause">
                                      <p:cBhvr>
                                        <p:cTn id="42" dur="1" fill="hold"/>
                                        <p:tgtEl>
                                          <p:spTgt spid="35"/>
                                        </p:tgtEl>
                                      </p:cBhvr>
                                    </p:cmd>
                                  </p:childTnLst>
                                </p:cTn>
                              </p:par>
                            </p:childTnLst>
                          </p:cTn>
                        </p:par>
                      </p:childTnLst>
                    </p:cTn>
                  </p:par>
                </p:childTnLst>
              </p:cTn>
              <p:nextCondLst>
                <p:cond evt="onClick" delay="0">
                  <p:tgtEl>
                    <p:spTgt spid="35"/>
                  </p:tgtEl>
                </p:cond>
              </p:nextCondLst>
            </p:seq>
            <p:video>
              <p:cMediaNode vol="80000">
                <p:cTn id="43" repeatCount="indefinite" fill="hold" display="0">
                  <p:stCondLst>
                    <p:cond delay="indefinite"/>
                  </p:stCondLst>
                </p:cTn>
                <p:tgtEl>
                  <p:spTgt spid="35"/>
                </p:tgtEl>
              </p:cMediaNode>
            </p:video>
            <p:seq concurrent="1" nextAc="seek">
              <p:cTn id="44" restart="whenNotActive" fill="hold" evtFilter="cancelBubble" nodeType="interactiveSeq">
                <p:stCondLst>
                  <p:cond evt="onClick" delay="0">
                    <p:tgtEl>
                      <p:spTgt spid="20"/>
                    </p:tgtEl>
                  </p:cond>
                </p:stCondLst>
                <p:endSync evt="end" delay="0">
                  <p:rtn val="all"/>
                </p:endSync>
                <p:childTnLst>
                  <p:par>
                    <p:cTn id="45" fill="hold">
                      <p:stCondLst>
                        <p:cond delay="0"/>
                      </p:stCondLst>
                      <p:childTnLst>
                        <p:par>
                          <p:cTn id="46" fill="hold">
                            <p:stCondLst>
                              <p:cond delay="0"/>
                            </p:stCondLst>
                            <p:childTnLst>
                              <p:par>
                                <p:cTn id="47" presetID="2" presetClass="mediacall" presetSubtype="0" fill="hold" nodeType="clickEffect">
                                  <p:stCondLst>
                                    <p:cond delay="0"/>
                                  </p:stCondLst>
                                  <p:childTnLst>
                                    <p:cmd type="call" cmd="togglePause">
                                      <p:cBhvr>
                                        <p:cTn id="48" dur="1" fill="hold"/>
                                        <p:tgtEl>
                                          <p:spTgt spid="20"/>
                                        </p:tgtEl>
                                      </p:cBhvr>
                                    </p:cmd>
                                  </p:childTnLst>
                                </p:cTn>
                              </p:par>
                            </p:childTnLst>
                          </p:cTn>
                        </p:par>
                      </p:childTnLst>
                    </p:cTn>
                  </p:par>
                </p:childTnLst>
              </p:cTn>
              <p:nextCondLst>
                <p:cond evt="onClick" delay="0">
                  <p:tgtEl>
                    <p:spTgt spid="20"/>
                  </p:tgtEl>
                </p:cond>
              </p:nextCondLst>
            </p:seq>
            <p:video>
              <p:cMediaNode vol="80000">
                <p:cTn id="49" fill="hold" display="0">
                  <p:stCondLst>
                    <p:cond delay="indefinite"/>
                  </p:stCondLst>
                </p:cTn>
                <p:tgtEl>
                  <p:spTgt spid="20"/>
                </p:tgtEl>
              </p:cMediaNode>
            </p:video>
            <p:seq concurrent="1" nextAc="seek">
              <p:cTn id="50" restart="whenNotActive" fill="hold" evtFilter="cancelBubble" nodeType="interactiveSeq">
                <p:stCondLst>
                  <p:cond evt="onClick" delay="0">
                    <p:tgtEl>
                      <p:spTgt spid="21"/>
                    </p:tgtEl>
                  </p:cond>
                </p:stCondLst>
                <p:endSync evt="end" delay="0">
                  <p:rtn val="all"/>
                </p:endSync>
                <p:childTnLst>
                  <p:par>
                    <p:cTn id="51" fill="hold">
                      <p:stCondLst>
                        <p:cond delay="0"/>
                      </p:stCondLst>
                      <p:childTnLst>
                        <p:par>
                          <p:cTn id="52" fill="hold">
                            <p:stCondLst>
                              <p:cond delay="0"/>
                            </p:stCondLst>
                            <p:childTnLst>
                              <p:par>
                                <p:cTn id="53" presetID="2" presetClass="mediacall" presetSubtype="0" fill="hold" nodeType="clickEffect">
                                  <p:stCondLst>
                                    <p:cond delay="0"/>
                                  </p:stCondLst>
                                  <p:childTnLst>
                                    <p:cmd type="call" cmd="togglePause">
                                      <p:cBhvr>
                                        <p:cTn id="54" dur="1" fill="hold"/>
                                        <p:tgtEl>
                                          <p:spTgt spid="21"/>
                                        </p:tgtEl>
                                      </p:cBhvr>
                                    </p:cmd>
                                  </p:childTnLst>
                                </p:cTn>
                              </p:par>
                            </p:childTnLst>
                          </p:cTn>
                        </p:par>
                      </p:childTnLst>
                    </p:cTn>
                  </p:par>
                </p:childTnLst>
              </p:cTn>
              <p:nextCondLst>
                <p:cond evt="onClick" delay="0">
                  <p:tgtEl>
                    <p:spTgt spid="21"/>
                  </p:tgtEl>
                </p:cond>
              </p:nextCondLst>
            </p:seq>
            <p:video>
              <p:cMediaNode vol="80000">
                <p:cTn id="55" fill="hold" display="0">
                  <p:stCondLst>
                    <p:cond delay="indefinite"/>
                  </p:stCondLst>
                </p:cTn>
                <p:tgtEl>
                  <p:spTgt spid="21"/>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317168" y="873126"/>
            <a:ext cx="338837" cy="520977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직사각형 6"/>
          <p:cNvSpPr/>
          <p:nvPr/>
        </p:nvSpPr>
        <p:spPr>
          <a:xfrm>
            <a:off x="317168" y="873125"/>
            <a:ext cx="11497460" cy="303780"/>
          </a:xfrm>
          <a:prstGeom prst="rect">
            <a:avLst/>
          </a:prstGeom>
          <a:solidFill>
            <a:schemeClr val="bg1">
              <a:lumMod val="75000"/>
            </a:schemeClr>
          </a:solid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0" name="직사각형 89"/>
          <p:cNvSpPr/>
          <p:nvPr/>
        </p:nvSpPr>
        <p:spPr>
          <a:xfrm>
            <a:off x="9784605" y="873125"/>
            <a:ext cx="2030023" cy="303780"/>
          </a:xfrm>
          <a:prstGeom prst="rect">
            <a:avLst/>
          </a:prstGeom>
          <a:solidFill>
            <a:schemeClr val="bg1">
              <a:lumMod val="95000"/>
            </a:schemeClr>
          </a:solid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5" name="직선 연결선 4"/>
          <p:cNvCxnSpPr/>
          <p:nvPr/>
        </p:nvCxnSpPr>
        <p:spPr>
          <a:xfrm>
            <a:off x="0" y="600546"/>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직사각형 7"/>
          <p:cNvSpPr/>
          <p:nvPr/>
        </p:nvSpPr>
        <p:spPr>
          <a:xfrm>
            <a:off x="317167" y="873736"/>
            <a:ext cx="11497461" cy="5209167"/>
          </a:xfrm>
          <a:prstGeom prst="rect">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TextBox 8"/>
          <p:cNvSpPr txBox="1"/>
          <p:nvPr/>
        </p:nvSpPr>
        <p:spPr>
          <a:xfrm>
            <a:off x="3270312" y="913070"/>
            <a:ext cx="843501" cy="246221"/>
          </a:xfrm>
          <a:prstGeom prst="rect">
            <a:avLst/>
          </a:prstGeom>
          <a:noFill/>
        </p:spPr>
        <p:txBody>
          <a:bodyPr wrap="none" rtlCol="0">
            <a:spAutoFit/>
          </a:bodyPr>
          <a:lstStyle/>
          <a:p>
            <a:pPr algn="ctr"/>
            <a:r>
              <a:rPr lang="en-US" altLang="ko-KR" sz="1000" dirty="0"/>
              <a:t>Description</a:t>
            </a:r>
            <a:endParaRPr lang="ko-KR" altLang="en-US" sz="1000" dirty="0"/>
          </a:p>
        </p:txBody>
      </p:sp>
      <p:sp>
        <p:nvSpPr>
          <p:cNvPr id="10" name="TextBox 9"/>
          <p:cNvSpPr txBox="1"/>
          <p:nvPr/>
        </p:nvSpPr>
        <p:spPr>
          <a:xfrm>
            <a:off x="5017264" y="913070"/>
            <a:ext cx="1013419" cy="246221"/>
          </a:xfrm>
          <a:prstGeom prst="rect">
            <a:avLst/>
          </a:prstGeom>
          <a:noFill/>
        </p:spPr>
        <p:txBody>
          <a:bodyPr wrap="none" rtlCol="0">
            <a:spAutoFit/>
          </a:bodyPr>
          <a:lstStyle/>
          <a:p>
            <a:pPr algn="ctr"/>
            <a:r>
              <a:rPr lang="en-US" altLang="ko-KR" sz="1000" dirty="0"/>
              <a:t>Lighting Color</a:t>
            </a:r>
            <a:endParaRPr lang="ko-KR" altLang="en-US" sz="1000" dirty="0"/>
          </a:p>
        </p:txBody>
      </p:sp>
      <p:sp>
        <p:nvSpPr>
          <p:cNvPr id="11" name="TextBox 10"/>
          <p:cNvSpPr txBox="1"/>
          <p:nvPr/>
        </p:nvSpPr>
        <p:spPr>
          <a:xfrm>
            <a:off x="6121289" y="913070"/>
            <a:ext cx="1252266" cy="246221"/>
          </a:xfrm>
          <a:prstGeom prst="rect">
            <a:avLst/>
          </a:prstGeom>
          <a:noFill/>
        </p:spPr>
        <p:txBody>
          <a:bodyPr wrap="none" rtlCol="0">
            <a:spAutoFit/>
          </a:bodyPr>
          <a:lstStyle/>
          <a:p>
            <a:pPr algn="ctr"/>
            <a:r>
              <a:rPr lang="en-US" altLang="ko-KR" sz="1000" dirty="0"/>
              <a:t>Animation </a:t>
            </a:r>
            <a:r>
              <a:rPr lang="en-US" altLang="ko-KR" sz="900" dirty="0"/>
              <a:t>(Linear)</a:t>
            </a:r>
            <a:endParaRPr lang="ko-KR" altLang="en-US" sz="900" dirty="0"/>
          </a:p>
        </p:txBody>
      </p:sp>
      <p:sp>
        <p:nvSpPr>
          <p:cNvPr id="12" name="TextBox 11"/>
          <p:cNvSpPr txBox="1"/>
          <p:nvPr/>
        </p:nvSpPr>
        <p:spPr>
          <a:xfrm>
            <a:off x="1233549" y="913070"/>
            <a:ext cx="540533" cy="246221"/>
          </a:xfrm>
          <a:prstGeom prst="rect">
            <a:avLst/>
          </a:prstGeom>
          <a:noFill/>
        </p:spPr>
        <p:txBody>
          <a:bodyPr wrap="none" rtlCol="0">
            <a:spAutoFit/>
          </a:bodyPr>
          <a:lstStyle/>
          <a:p>
            <a:pPr algn="ctr"/>
            <a:r>
              <a:rPr lang="en-US" altLang="ko-KR" sz="1000" dirty="0"/>
              <a:t>Status</a:t>
            </a:r>
            <a:endParaRPr lang="ko-KR" altLang="en-US" sz="1000" dirty="0"/>
          </a:p>
        </p:txBody>
      </p:sp>
      <p:sp>
        <p:nvSpPr>
          <p:cNvPr id="22" name="TextBox 21"/>
          <p:cNvSpPr txBox="1"/>
          <p:nvPr/>
        </p:nvSpPr>
        <p:spPr>
          <a:xfrm>
            <a:off x="560756" y="4097759"/>
            <a:ext cx="989373" cy="461665"/>
          </a:xfrm>
          <a:prstGeom prst="rect">
            <a:avLst/>
          </a:prstGeom>
          <a:noFill/>
        </p:spPr>
        <p:txBody>
          <a:bodyPr wrap="none" rtlCol="0">
            <a:spAutoFit/>
          </a:bodyPr>
          <a:lstStyle/>
          <a:p>
            <a:pPr algn="ctr"/>
            <a:r>
              <a:rPr lang="en-US" altLang="ko-KR" sz="1200" b="1" dirty="0"/>
              <a:t>AP</a:t>
            </a:r>
            <a:r>
              <a:rPr lang="ko-KR" altLang="en-US" sz="1200" b="1" dirty="0"/>
              <a:t> </a:t>
            </a:r>
            <a:endParaRPr lang="en-US" altLang="ko-KR" sz="1200" b="1" dirty="0"/>
          </a:p>
          <a:p>
            <a:pPr algn="ctr"/>
            <a:r>
              <a:rPr lang="en-US" altLang="ko-KR" sz="1200" b="1" dirty="0"/>
              <a:t>connection</a:t>
            </a:r>
            <a:endParaRPr lang="ko-KR" altLang="en-US" sz="1200" b="1" dirty="0"/>
          </a:p>
        </p:txBody>
      </p:sp>
      <p:cxnSp>
        <p:nvCxnSpPr>
          <p:cNvPr id="24" name="직선 연결선 23"/>
          <p:cNvCxnSpPr/>
          <p:nvPr/>
        </p:nvCxnSpPr>
        <p:spPr>
          <a:xfrm>
            <a:off x="1431049" y="4847736"/>
            <a:ext cx="10383579" cy="0"/>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6" name="직선 연결선 25"/>
          <p:cNvCxnSpPr/>
          <p:nvPr/>
        </p:nvCxnSpPr>
        <p:spPr>
          <a:xfrm>
            <a:off x="1444540" y="2406214"/>
            <a:ext cx="0" cy="3684870"/>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7" name="TextBox 26"/>
          <p:cNvSpPr txBox="1"/>
          <p:nvPr/>
        </p:nvSpPr>
        <p:spPr>
          <a:xfrm>
            <a:off x="1383031" y="2804316"/>
            <a:ext cx="1025236" cy="707886"/>
          </a:xfrm>
          <a:prstGeom prst="rect">
            <a:avLst/>
          </a:prstGeom>
          <a:noFill/>
        </p:spPr>
        <p:txBody>
          <a:bodyPr wrap="square" rtlCol="0">
            <a:spAutoFit/>
          </a:bodyPr>
          <a:lstStyle>
            <a:defPPr>
              <a:defRPr lang="ko-KR"/>
            </a:defPPr>
            <a:lvl1pPr algn="ctr">
              <a:defRPr sz="1000" b="1"/>
            </a:lvl1pPr>
          </a:lstStyle>
          <a:p>
            <a:r>
              <a:rPr lang="en-US" altLang="ko-KR" dirty="0"/>
              <a:t>AP connection</a:t>
            </a:r>
          </a:p>
          <a:p>
            <a:r>
              <a:rPr lang="en-US" altLang="ko-KR" dirty="0"/>
              <a:t>Standby mode</a:t>
            </a:r>
            <a:endParaRPr lang="ko-KR" altLang="en-US" dirty="0"/>
          </a:p>
        </p:txBody>
      </p:sp>
      <p:sp>
        <p:nvSpPr>
          <p:cNvPr id="40" name="TextBox 39"/>
          <p:cNvSpPr txBox="1"/>
          <p:nvPr/>
        </p:nvSpPr>
        <p:spPr>
          <a:xfrm>
            <a:off x="2344503" y="3644053"/>
            <a:ext cx="2572491" cy="816442"/>
          </a:xfrm>
          <a:prstGeom prst="rect">
            <a:avLst/>
          </a:prstGeom>
          <a:noFill/>
        </p:spPr>
        <p:txBody>
          <a:bodyPr wrap="square" rtlCol="0">
            <a:spAutoFit/>
          </a:bodyPr>
          <a:lstStyle/>
          <a:p>
            <a:pPr marL="92075" indent="-92075">
              <a:lnSpc>
                <a:spcPct val="120000"/>
              </a:lnSpc>
              <a:buFont typeface="Arial" panose="020B0604020202020204" pitchFamily="34" charset="0"/>
              <a:buChar char="•"/>
              <a:tabLst>
                <a:tab pos="92075" algn="l"/>
              </a:tabLst>
            </a:pPr>
            <a:r>
              <a:rPr lang="en-US" altLang="ko-KR" sz="800" strike="sngStrike" dirty="0">
                <a:solidFill>
                  <a:schemeClr val="accent1">
                    <a:lumMod val="75000"/>
                  </a:schemeClr>
                </a:solidFill>
              </a:rPr>
              <a:t>When the device connects to </a:t>
            </a:r>
            <a:r>
              <a:rPr lang="en-US" altLang="ko-KR" sz="800" strike="sngStrike" dirty="0" err="1">
                <a:solidFill>
                  <a:schemeClr val="accent1">
                    <a:lumMod val="75000"/>
                  </a:schemeClr>
                </a:solidFill>
              </a:rPr>
              <a:t>WiFi</a:t>
            </a:r>
            <a:r>
              <a:rPr lang="en-US" altLang="ko-KR" sz="800" strike="sngStrike" dirty="0">
                <a:solidFill>
                  <a:schemeClr val="accent1">
                    <a:lumMod val="75000"/>
                  </a:schemeClr>
                </a:solidFill>
              </a:rPr>
              <a:t>, the corresponding lighting is played continuously from the start of the </a:t>
            </a:r>
            <a:r>
              <a:rPr lang="en-US" altLang="ko-KR" sz="800" strike="sngStrike" dirty="0" err="1">
                <a:solidFill>
                  <a:schemeClr val="accent1">
                    <a:lumMod val="75000"/>
                  </a:schemeClr>
                </a:solidFill>
              </a:rPr>
              <a:t>WiFi</a:t>
            </a:r>
            <a:r>
              <a:rPr lang="en-US" altLang="ko-KR" sz="800" strike="sngStrike" dirty="0">
                <a:solidFill>
                  <a:schemeClr val="accent1">
                    <a:lumMod val="75000"/>
                  </a:schemeClr>
                </a:solidFill>
              </a:rPr>
              <a:t> connection until the connection to the NUGU server is completed.</a:t>
            </a:r>
          </a:p>
          <a:p>
            <a:pPr marL="92075" indent="-92075">
              <a:lnSpc>
                <a:spcPct val="120000"/>
              </a:lnSpc>
              <a:buFont typeface="Arial" panose="020B0604020202020204" pitchFamily="34" charset="0"/>
              <a:buChar char="•"/>
              <a:tabLst>
                <a:tab pos="92075" algn="l"/>
              </a:tabLst>
            </a:pPr>
            <a:r>
              <a:rPr lang="en-US" altLang="ko-KR" sz="800" strike="sngStrike" dirty="0">
                <a:solidFill>
                  <a:schemeClr val="accent1">
                    <a:lumMod val="75000"/>
                  </a:schemeClr>
                </a:solidFill>
              </a:rPr>
              <a:t>Repeat play</a:t>
            </a:r>
          </a:p>
        </p:txBody>
      </p:sp>
      <p:grpSp>
        <p:nvGrpSpPr>
          <p:cNvPr id="87" name="그룹 86"/>
          <p:cNvGrpSpPr/>
          <p:nvPr/>
        </p:nvGrpSpPr>
        <p:grpSpPr>
          <a:xfrm>
            <a:off x="656005" y="873125"/>
            <a:ext cx="10143612" cy="5209777"/>
            <a:chOff x="656005" y="873125"/>
            <a:chExt cx="10143612" cy="5559657"/>
          </a:xfrm>
        </p:grpSpPr>
        <p:cxnSp>
          <p:nvCxnSpPr>
            <p:cNvPr id="13" name="직선 연결선 12"/>
            <p:cNvCxnSpPr/>
            <p:nvPr/>
          </p:nvCxnSpPr>
          <p:spPr>
            <a:xfrm>
              <a:off x="2344068"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4" name="직선 연결선 13"/>
            <p:cNvCxnSpPr/>
            <p:nvPr/>
          </p:nvCxnSpPr>
          <p:spPr>
            <a:xfrm>
              <a:off x="4926293"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5" name="직선 연결선 14"/>
            <p:cNvCxnSpPr/>
            <p:nvPr/>
          </p:nvCxnSpPr>
          <p:spPr>
            <a:xfrm>
              <a:off x="6140871"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6" name="직선 연결선 15"/>
            <p:cNvCxnSpPr/>
            <p:nvPr/>
          </p:nvCxnSpPr>
          <p:spPr>
            <a:xfrm>
              <a:off x="7355449"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7" name="직선 연결선 16"/>
            <p:cNvCxnSpPr/>
            <p:nvPr/>
          </p:nvCxnSpPr>
          <p:spPr>
            <a:xfrm>
              <a:off x="656005"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68" name="직선 연결선 67"/>
            <p:cNvCxnSpPr/>
            <p:nvPr/>
          </p:nvCxnSpPr>
          <p:spPr>
            <a:xfrm>
              <a:off x="8570027"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69" name="직선 연결선 68"/>
            <p:cNvCxnSpPr/>
            <p:nvPr/>
          </p:nvCxnSpPr>
          <p:spPr>
            <a:xfrm>
              <a:off x="9784605"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70" name="직선 연결선 69"/>
            <p:cNvCxnSpPr/>
            <p:nvPr/>
          </p:nvCxnSpPr>
          <p:spPr>
            <a:xfrm>
              <a:off x="10799617"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71" name="TextBox 70"/>
          <p:cNvSpPr txBox="1"/>
          <p:nvPr/>
        </p:nvSpPr>
        <p:spPr>
          <a:xfrm>
            <a:off x="7337420" y="913070"/>
            <a:ext cx="1258678" cy="246221"/>
          </a:xfrm>
          <a:prstGeom prst="rect">
            <a:avLst/>
          </a:prstGeom>
          <a:noFill/>
        </p:spPr>
        <p:txBody>
          <a:bodyPr wrap="none" rtlCol="0">
            <a:spAutoFit/>
          </a:bodyPr>
          <a:lstStyle/>
          <a:p>
            <a:pPr algn="ctr"/>
            <a:r>
              <a:rPr lang="en-US" altLang="ko-KR" sz="1000" dirty="0"/>
              <a:t>Animation </a:t>
            </a:r>
            <a:r>
              <a:rPr lang="en-US" altLang="ko-KR" sz="900" dirty="0"/>
              <a:t>(Radial)</a:t>
            </a:r>
            <a:endParaRPr lang="ko-KR" altLang="en-US" sz="900" dirty="0"/>
          </a:p>
        </p:txBody>
      </p:sp>
      <p:sp>
        <p:nvSpPr>
          <p:cNvPr id="72" name="TextBox 71"/>
          <p:cNvSpPr txBox="1"/>
          <p:nvPr/>
        </p:nvSpPr>
        <p:spPr>
          <a:xfrm>
            <a:off x="8551738" y="913070"/>
            <a:ext cx="1257075" cy="246221"/>
          </a:xfrm>
          <a:prstGeom prst="rect">
            <a:avLst/>
          </a:prstGeom>
          <a:noFill/>
        </p:spPr>
        <p:txBody>
          <a:bodyPr wrap="none" rtlCol="0">
            <a:spAutoFit/>
          </a:bodyPr>
          <a:lstStyle/>
          <a:p>
            <a:pPr algn="ctr"/>
            <a:r>
              <a:rPr lang="en-US" altLang="ko-KR" sz="1000" dirty="0"/>
              <a:t>Animation </a:t>
            </a:r>
            <a:r>
              <a:rPr lang="en-US" altLang="ko-KR" sz="900" dirty="0"/>
              <a:t>(Single)</a:t>
            </a:r>
            <a:endParaRPr lang="ko-KR" altLang="en-US" sz="900" dirty="0"/>
          </a:p>
        </p:txBody>
      </p:sp>
      <p:sp>
        <p:nvSpPr>
          <p:cNvPr id="73" name="TextBox 72"/>
          <p:cNvSpPr txBox="1"/>
          <p:nvPr/>
        </p:nvSpPr>
        <p:spPr>
          <a:xfrm>
            <a:off x="10028768" y="913070"/>
            <a:ext cx="554960" cy="246221"/>
          </a:xfrm>
          <a:prstGeom prst="rect">
            <a:avLst/>
          </a:prstGeom>
          <a:noFill/>
        </p:spPr>
        <p:txBody>
          <a:bodyPr wrap="none" rtlCol="0">
            <a:spAutoFit/>
          </a:bodyPr>
          <a:lstStyle/>
          <a:p>
            <a:pPr algn="ctr"/>
            <a:r>
              <a:rPr lang="en-US" altLang="ko-KR" sz="1000" dirty="0"/>
              <a:t>Sound</a:t>
            </a:r>
            <a:endParaRPr lang="ko-KR" altLang="en-US" sz="1000" dirty="0"/>
          </a:p>
        </p:txBody>
      </p:sp>
      <p:sp>
        <p:nvSpPr>
          <p:cNvPr id="74" name="TextBox 73"/>
          <p:cNvSpPr txBox="1"/>
          <p:nvPr/>
        </p:nvSpPr>
        <p:spPr>
          <a:xfrm>
            <a:off x="11115092" y="913070"/>
            <a:ext cx="391454" cy="246221"/>
          </a:xfrm>
          <a:prstGeom prst="rect">
            <a:avLst/>
          </a:prstGeom>
          <a:noFill/>
        </p:spPr>
        <p:txBody>
          <a:bodyPr wrap="none" rtlCol="0">
            <a:spAutoFit/>
          </a:bodyPr>
          <a:lstStyle/>
          <a:p>
            <a:pPr algn="ctr"/>
            <a:r>
              <a:rPr lang="en-US" altLang="ko-KR" sz="1000" dirty="0"/>
              <a:t>TTS</a:t>
            </a:r>
            <a:endParaRPr lang="ko-KR" altLang="en-US" sz="1000" dirty="0"/>
          </a:p>
        </p:txBody>
      </p:sp>
      <p:sp>
        <p:nvSpPr>
          <p:cNvPr id="99" name="TextBox 98"/>
          <p:cNvSpPr txBox="1"/>
          <p:nvPr/>
        </p:nvSpPr>
        <p:spPr>
          <a:xfrm>
            <a:off x="2344503" y="4885606"/>
            <a:ext cx="2581790" cy="668709"/>
          </a:xfrm>
          <a:prstGeom prst="rect">
            <a:avLst/>
          </a:prstGeom>
          <a:noFill/>
        </p:spPr>
        <p:txBody>
          <a:bodyPr wrap="square" rtlCol="0">
            <a:spAutoFit/>
          </a:bodyPr>
          <a:lstStyle/>
          <a:p>
            <a:pPr marL="92075" indent="-92075">
              <a:lnSpc>
                <a:spcPct val="120000"/>
              </a:lnSpc>
              <a:buFont typeface="Arial" panose="020B0604020202020204" pitchFamily="34" charset="0"/>
              <a:buChar char="•"/>
              <a:tabLst>
                <a:tab pos="92075" algn="l"/>
              </a:tabLst>
            </a:pPr>
            <a:r>
              <a:rPr lang="en-US" altLang="ko-KR" sz="800" dirty="0"/>
              <a:t>When the connection to the NUGU server is completed, the lighting is played once and the lighting is turned off.</a:t>
            </a:r>
          </a:p>
          <a:p>
            <a:pPr marL="92075" indent="-92075">
              <a:lnSpc>
                <a:spcPct val="120000"/>
              </a:lnSpc>
              <a:buFont typeface="Arial" panose="020B0604020202020204" pitchFamily="34" charset="0"/>
              <a:buChar char="•"/>
              <a:tabLst>
                <a:tab pos="92075" algn="l"/>
              </a:tabLst>
            </a:pPr>
            <a:r>
              <a:rPr lang="en-US" altLang="ko-KR" sz="800" dirty="0"/>
              <a:t>Play once</a:t>
            </a:r>
            <a:endParaRPr lang="ko-KR" altLang="en-US" sz="800" dirty="0"/>
          </a:p>
        </p:txBody>
      </p:sp>
      <p:sp>
        <p:nvSpPr>
          <p:cNvPr id="61" name="TextBox 60"/>
          <p:cNvSpPr txBox="1"/>
          <p:nvPr/>
        </p:nvSpPr>
        <p:spPr>
          <a:xfrm>
            <a:off x="360441" y="4082370"/>
            <a:ext cx="284052" cy="307777"/>
          </a:xfrm>
          <a:prstGeom prst="rect">
            <a:avLst/>
          </a:prstGeom>
          <a:noFill/>
        </p:spPr>
        <p:txBody>
          <a:bodyPr wrap="none" rtlCol="0">
            <a:spAutoFit/>
          </a:bodyPr>
          <a:lstStyle/>
          <a:p>
            <a:r>
              <a:rPr lang="en-US" altLang="ko-KR" sz="1400" dirty="0"/>
              <a:t>2</a:t>
            </a:r>
            <a:endParaRPr lang="ko-KR" altLang="en-US" sz="1400" dirty="0"/>
          </a:p>
        </p:txBody>
      </p:sp>
      <p:sp>
        <p:nvSpPr>
          <p:cNvPr id="62" name="TextBox 61"/>
          <p:cNvSpPr txBox="1"/>
          <p:nvPr/>
        </p:nvSpPr>
        <p:spPr>
          <a:xfrm>
            <a:off x="2344503" y="2473997"/>
            <a:ext cx="2572491" cy="535531"/>
          </a:xfrm>
          <a:prstGeom prst="rect">
            <a:avLst/>
          </a:prstGeom>
          <a:noFill/>
        </p:spPr>
        <p:txBody>
          <a:bodyPr wrap="square" rtlCol="0">
            <a:spAutoFit/>
          </a:bodyPr>
          <a:lstStyle/>
          <a:p>
            <a:pPr marL="92075" indent="-92075">
              <a:lnSpc>
                <a:spcPct val="120000"/>
              </a:lnSpc>
              <a:buFont typeface="Arial" panose="020B0604020202020204" pitchFamily="34" charset="0"/>
              <a:buChar char="•"/>
              <a:tabLst>
                <a:tab pos="92075" algn="l"/>
              </a:tabLst>
            </a:pPr>
            <a:r>
              <a:rPr lang="en-US" altLang="ko-KR" sz="800" dirty="0"/>
              <a:t>When booting is complete, the corresponding lighting is maintained while connecting the AP.</a:t>
            </a:r>
          </a:p>
          <a:p>
            <a:pPr marL="92075" indent="-92075">
              <a:lnSpc>
                <a:spcPct val="120000"/>
              </a:lnSpc>
              <a:buFont typeface="Arial" panose="020B0604020202020204" pitchFamily="34" charset="0"/>
              <a:buChar char="•"/>
              <a:tabLst>
                <a:tab pos="92075" algn="l"/>
              </a:tabLst>
            </a:pPr>
            <a:r>
              <a:rPr lang="en-US" altLang="ko-KR" sz="800" dirty="0"/>
              <a:t>Keep 100% On</a:t>
            </a:r>
          </a:p>
        </p:txBody>
      </p:sp>
      <p:grpSp>
        <p:nvGrpSpPr>
          <p:cNvPr id="63" name="그룹 62"/>
          <p:cNvGrpSpPr/>
          <p:nvPr/>
        </p:nvGrpSpPr>
        <p:grpSpPr>
          <a:xfrm>
            <a:off x="4954819" y="2440904"/>
            <a:ext cx="1152000" cy="1152000"/>
            <a:chOff x="4954819" y="1212408"/>
            <a:chExt cx="1152000" cy="1152000"/>
          </a:xfrm>
        </p:grpSpPr>
        <p:sp>
          <p:nvSpPr>
            <p:cNvPr id="64" name="직사각형 63"/>
            <p:cNvSpPr/>
            <p:nvPr/>
          </p:nvSpPr>
          <p:spPr>
            <a:xfrm>
              <a:off x="4954819" y="1212408"/>
              <a:ext cx="1152000" cy="1152000"/>
            </a:xfrm>
            <a:prstGeom prst="rect">
              <a:avLst/>
            </a:prstGeom>
            <a:solidFill>
              <a:srgbClr val="07E8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700">
                <a:solidFill>
                  <a:schemeClr val="tx1"/>
                </a:solidFill>
              </a:endParaRPr>
            </a:p>
          </p:txBody>
        </p:sp>
        <p:sp>
          <p:nvSpPr>
            <p:cNvPr id="65" name="TextBox 64"/>
            <p:cNvSpPr txBox="1"/>
            <p:nvPr/>
          </p:nvSpPr>
          <p:spPr>
            <a:xfrm>
              <a:off x="4963238" y="1992956"/>
              <a:ext cx="670376" cy="369332"/>
            </a:xfrm>
            <a:prstGeom prst="rect">
              <a:avLst/>
            </a:prstGeom>
            <a:noFill/>
          </p:spPr>
          <p:txBody>
            <a:bodyPr wrap="none" rtlCol="0">
              <a:spAutoFit/>
            </a:bodyPr>
            <a:lstStyle>
              <a:defPPr>
                <a:defRPr lang="ko-KR"/>
              </a:defPPr>
              <a:lvl1pPr>
                <a:defRPr sz="1000" b="1">
                  <a:solidFill>
                    <a:schemeClr val="bg1">
                      <a:lumMod val="95000"/>
                    </a:schemeClr>
                  </a:solidFill>
                </a:defRPr>
              </a:lvl1pPr>
            </a:lstStyle>
            <a:p>
              <a:r>
                <a:rPr lang="en-US" altLang="ko-KR" dirty="0"/>
                <a:t>Green </a:t>
              </a:r>
            </a:p>
            <a:p>
              <a:r>
                <a:rPr lang="en-US" altLang="ko-KR" sz="800" b="0" dirty="0"/>
                <a:t>RGB(X,X,X)</a:t>
              </a:r>
            </a:p>
          </p:txBody>
        </p:sp>
      </p:grpSp>
      <p:cxnSp>
        <p:nvCxnSpPr>
          <p:cNvPr id="56" name="직선 연결선 55"/>
          <p:cNvCxnSpPr/>
          <p:nvPr/>
        </p:nvCxnSpPr>
        <p:spPr>
          <a:xfrm>
            <a:off x="1431049" y="3626607"/>
            <a:ext cx="10383579" cy="0"/>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58" name="TextBox 57"/>
          <p:cNvSpPr txBox="1"/>
          <p:nvPr/>
        </p:nvSpPr>
        <p:spPr>
          <a:xfrm>
            <a:off x="1383031" y="4011631"/>
            <a:ext cx="1025236" cy="400110"/>
          </a:xfrm>
          <a:prstGeom prst="rect">
            <a:avLst/>
          </a:prstGeom>
          <a:noFill/>
        </p:spPr>
        <p:txBody>
          <a:bodyPr wrap="square" rtlCol="0">
            <a:spAutoFit/>
          </a:bodyPr>
          <a:lstStyle/>
          <a:p>
            <a:pPr algn="ctr"/>
            <a:r>
              <a:rPr lang="en-US" altLang="ko-KR" sz="1000" b="1" strike="sngStrike" dirty="0" err="1">
                <a:solidFill>
                  <a:schemeClr val="accent1">
                    <a:lumMod val="75000"/>
                  </a:schemeClr>
                </a:solidFill>
              </a:rPr>
              <a:t>WI-Fi</a:t>
            </a:r>
            <a:r>
              <a:rPr lang="en-US" altLang="ko-KR" sz="1000" b="1" strike="sngStrike" dirty="0">
                <a:solidFill>
                  <a:schemeClr val="accent1">
                    <a:lumMod val="75000"/>
                  </a:schemeClr>
                </a:solidFill>
              </a:rPr>
              <a:t> </a:t>
            </a:r>
          </a:p>
          <a:p>
            <a:pPr algn="ctr"/>
            <a:r>
              <a:rPr lang="en-US" altLang="ko-KR" sz="1000" b="1" strike="sngStrike" dirty="0">
                <a:solidFill>
                  <a:schemeClr val="accent1">
                    <a:lumMod val="75000"/>
                  </a:schemeClr>
                </a:solidFill>
              </a:rPr>
              <a:t>Connecting</a:t>
            </a:r>
            <a:endParaRPr lang="ko-KR" altLang="en-US" sz="1000" b="1" strike="sngStrike" dirty="0">
              <a:solidFill>
                <a:schemeClr val="accent1">
                  <a:lumMod val="75000"/>
                </a:schemeClr>
              </a:solidFill>
            </a:endParaRPr>
          </a:p>
        </p:txBody>
      </p:sp>
      <p:sp>
        <p:nvSpPr>
          <p:cNvPr id="89" name="TextBox 88"/>
          <p:cNvSpPr txBox="1"/>
          <p:nvPr/>
        </p:nvSpPr>
        <p:spPr>
          <a:xfrm>
            <a:off x="11112710" y="5304522"/>
            <a:ext cx="418704" cy="246221"/>
          </a:xfrm>
          <a:prstGeom prst="rect">
            <a:avLst/>
          </a:prstGeom>
          <a:noFill/>
        </p:spPr>
        <p:txBody>
          <a:bodyPr wrap="none" rtlCol="0">
            <a:spAutoFit/>
          </a:bodyPr>
          <a:lstStyle/>
          <a:p>
            <a:r>
              <a:rPr lang="en-US" altLang="ko-KR" sz="1000" dirty="0"/>
              <a:t>N/A</a:t>
            </a:r>
            <a:endParaRPr lang="ko-KR" altLang="en-US" sz="1000" dirty="0"/>
          </a:p>
        </p:txBody>
      </p:sp>
      <p:grpSp>
        <p:nvGrpSpPr>
          <p:cNvPr id="121" name="그룹 120"/>
          <p:cNvGrpSpPr/>
          <p:nvPr/>
        </p:nvGrpSpPr>
        <p:grpSpPr>
          <a:xfrm>
            <a:off x="4954819" y="3664667"/>
            <a:ext cx="1152000" cy="1152000"/>
            <a:chOff x="4954819" y="1212408"/>
            <a:chExt cx="1152000" cy="1152000"/>
          </a:xfrm>
        </p:grpSpPr>
        <p:sp>
          <p:nvSpPr>
            <p:cNvPr id="122" name="직사각형 121"/>
            <p:cNvSpPr/>
            <p:nvPr/>
          </p:nvSpPr>
          <p:spPr>
            <a:xfrm>
              <a:off x="4954819" y="1212408"/>
              <a:ext cx="1152000" cy="1152000"/>
            </a:xfrm>
            <a:prstGeom prst="rect">
              <a:avLst/>
            </a:prstGeom>
            <a:solidFill>
              <a:srgbClr val="07E8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700">
                <a:solidFill>
                  <a:schemeClr val="tx1"/>
                </a:solidFill>
              </a:endParaRPr>
            </a:p>
          </p:txBody>
        </p:sp>
        <p:sp>
          <p:nvSpPr>
            <p:cNvPr id="123" name="TextBox 122"/>
            <p:cNvSpPr txBox="1"/>
            <p:nvPr/>
          </p:nvSpPr>
          <p:spPr>
            <a:xfrm>
              <a:off x="4963238" y="1992956"/>
              <a:ext cx="670376" cy="369332"/>
            </a:xfrm>
            <a:prstGeom prst="rect">
              <a:avLst/>
            </a:prstGeom>
            <a:noFill/>
          </p:spPr>
          <p:txBody>
            <a:bodyPr wrap="none" rtlCol="0">
              <a:spAutoFit/>
            </a:bodyPr>
            <a:lstStyle>
              <a:defPPr>
                <a:defRPr lang="ko-KR"/>
              </a:defPPr>
              <a:lvl1pPr>
                <a:defRPr sz="1000" b="1">
                  <a:solidFill>
                    <a:schemeClr val="bg1">
                      <a:lumMod val="95000"/>
                    </a:schemeClr>
                  </a:solidFill>
                </a:defRPr>
              </a:lvl1pPr>
            </a:lstStyle>
            <a:p>
              <a:r>
                <a:rPr lang="en-US" altLang="ko-KR" dirty="0"/>
                <a:t>Green </a:t>
              </a:r>
            </a:p>
            <a:p>
              <a:r>
                <a:rPr lang="en-US" altLang="ko-KR" sz="800" b="0" dirty="0"/>
                <a:t>RGB(X,X,X)</a:t>
              </a:r>
            </a:p>
          </p:txBody>
        </p:sp>
      </p:grpSp>
      <p:grpSp>
        <p:nvGrpSpPr>
          <p:cNvPr id="124" name="그룹 123"/>
          <p:cNvGrpSpPr/>
          <p:nvPr/>
        </p:nvGrpSpPr>
        <p:grpSpPr>
          <a:xfrm>
            <a:off x="4954819" y="4882143"/>
            <a:ext cx="1152000" cy="1152000"/>
            <a:chOff x="4954819" y="1212408"/>
            <a:chExt cx="1152000" cy="1152000"/>
          </a:xfrm>
        </p:grpSpPr>
        <p:sp>
          <p:nvSpPr>
            <p:cNvPr id="125" name="직사각형 124"/>
            <p:cNvSpPr/>
            <p:nvPr/>
          </p:nvSpPr>
          <p:spPr>
            <a:xfrm>
              <a:off x="4954819" y="1212408"/>
              <a:ext cx="1152000" cy="1152000"/>
            </a:xfrm>
            <a:prstGeom prst="rect">
              <a:avLst/>
            </a:prstGeom>
            <a:solidFill>
              <a:srgbClr val="07E8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700">
                <a:solidFill>
                  <a:schemeClr val="tx1"/>
                </a:solidFill>
              </a:endParaRPr>
            </a:p>
          </p:txBody>
        </p:sp>
        <p:sp>
          <p:nvSpPr>
            <p:cNvPr id="126" name="TextBox 125"/>
            <p:cNvSpPr txBox="1"/>
            <p:nvPr/>
          </p:nvSpPr>
          <p:spPr>
            <a:xfrm>
              <a:off x="4963238" y="1992956"/>
              <a:ext cx="670376" cy="369332"/>
            </a:xfrm>
            <a:prstGeom prst="rect">
              <a:avLst/>
            </a:prstGeom>
            <a:noFill/>
          </p:spPr>
          <p:txBody>
            <a:bodyPr wrap="none" rtlCol="0">
              <a:spAutoFit/>
            </a:bodyPr>
            <a:lstStyle>
              <a:defPPr>
                <a:defRPr lang="ko-KR"/>
              </a:defPPr>
              <a:lvl1pPr>
                <a:defRPr sz="1000" b="1">
                  <a:solidFill>
                    <a:schemeClr val="bg1">
                      <a:lumMod val="95000"/>
                    </a:schemeClr>
                  </a:solidFill>
                </a:defRPr>
              </a:lvl1pPr>
            </a:lstStyle>
            <a:p>
              <a:r>
                <a:rPr lang="en-US" altLang="ko-KR" dirty="0"/>
                <a:t>Green </a:t>
              </a:r>
            </a:p>
            <a:p>
              <a:r>
                <a:rPr lang="en-US" altLang="ko-KR" sz="800" b="0" dirty="0"/>
                <a:t>RGB(X,X,X)</a:t>
              </a:r>
            </a:p>
          </p:txBody>
        </p:sp>
      </p:grpSp>
      <p:sp>
        <p:nvSpPr>
          <p:cNvPr id="127" name="TextBox 126"/>
          <p:cNvSpPr txBox="1"/>
          <p:nvPr/>
        </p:nvSpPr>
        <p:spPr>
          <a:xfrm>
            <a:off x="10094863" y="2910291"/>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128" name="TextBox 127"/>
          <p:cNvSpPr txBox="1"/>
          <p:nvPr/>
        </p:nvSpPr>
        <p:spPr>
          <a:xfrm>
            <a:off x="10094863" y="4095444"/>
            <a:ext cx="418704" cy="246221"/>
          </a:xfrm>
          <a:prstGeom prst="rect">
            <a:avLst/>
          </a:prstGeom>
          <a:noFill/>
        </p:spPr>
        <p:txBody>
          <a:bodyPr wrap="none" rtlCol="0">
            <a:spAutoFit/>
          </a:bodyPr>
          <a:lstStyle/>
          <a:p>
            <a:r>
              <a:rPr lang="en-US" altLang="ko-KR" sz="1000" dirty="0"/>
              <a:t>N/A</a:t>
            </a:r>
            <a:endParaRPr lang="ko-KR" altLang="en-US" sz="1000" dirty="0"/>
          </a:p>
        </p:txBody>
      </p:sp>
      <p:cxnSp>
        <p:nvCxnSpPr>
          <p:cNvPr id="130" name="직선 연결선 129"/>
          <p:cNvCxnSpPr/>
          <p:nvPr/>
        </p:nvCxnSpPr>
        <p:spPr>
          <a:xfrm>
            <a:off x="317167" y="2401756"/>
            <a:ext cx="11497461" cy="0"/>
          </a:xfrm>
          <a:prstGeom prst="line">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pic>
        <p:nvPicPr>
          <p:cNvPr id="2" name="그림 1"/>
          <p:cNvPicPr>
            <a:picLocks noChangeAspect="1"/>
          </p:cNvPicPr>
          <p:nvPr/>
        </p:nvPicPr>
        <p:blipFill>
          <a:blip r:embed="rId20"/>
          <a:stretch>
            <a:fillRect/>
          </a:stretch>
        </p:blipFill>
        <p:spPr>
          <a:xfrm>
            <a:off x="8604158" y="2440567"/>
            <a:ext cx="1152244" cy="1152244"/>
          </a:xfrm>
          <a:prstGeom prst="rect">
            <a:avLst/>
          </a:prstGeom>
        </p:spPr>
      </p:pic>
      <p:pic>
        <p:nvPicPr>
          <p:cNvPr id="3" name="시스템_와이파이연결중">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21"/>
          <a:stretch>
            <a:fillRect/>
          </a:stretch>
        </p:blipFill>
        <p:spPr>
          <a:xfrm>
            <a:off x="8604402" y="3664330"/>
            <a:ext cx="1152000" cy="1152000"/>
          </a:xfrm>
          <a:prstGeom prst="rect">
            <a:avLst/>
          </a:prstGeom>
        </p:spPr>
      </p:pic>
      <p:sp>
        <p:nvSpPr>
          <p:cNvPr id="78" name="TextBox 77"/>
          <p:cNvSpPr txBox="1"/>
          <p:nvPr/>
        </p:nvSpPr>
        <p:spPr>
          <a:xfrm>
            <a:off x="1383031" y="5314815"/>
            <a:ext cx="1025236" cy="553998"/>
          </a:xfrm>
          <a:prstGeom prst="rect">
            <a:avLst/>
          </a:prstGeom>
          <a:noFill/>
        </p:spPr>
        <p:txBody>
          <a:bodyPr wrap="square" rtlCol="0">
            <a:spAutoFit/>
          </a:bodyPr>
          <a:lstStyle/>
          <a:p>
            <a:pPr algn="ctr"/>
            <a:r>
              <a:rPr lang="en-US" altLang="ko-KR" sz="1000" b="1" dirty="0" err="1"/>
              <a:t>WI-Fi</a:t>
            </a:r>
            <a:r>
              <a:rPr lang="en-US" altLang="ko-KR" sz="1000" b="1" dirty="0"/>
              <a:t> connection connected</a:t>
            </a:r>
            <a:endParaRPr lang="ko-KR" altLang="en-US" sz="1000" dirty="0"/>
          </a:p>
        </p:txBody>
      </p:sp>
      <p:pic>
        <p:nvPicPr>
          <p:cNvPr id="19" name="시스템_와이파이연결완료">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21"/>
          <a:stretch>
            <a:fillRect/>
          </a:stretch>
        </p:blipFill>
        <p:spPr>
          <a:xfrm>
            <a:off x="8604402" y="4881806"/>
            <a:ext cx="1152000" cy="1152000"/>
          </a:xfrm>
          <a:prstGeom prst="rect">
            <a:avLst/>
          </a:prstGeom>
        </p:spPr>
      </p:pic>
      <p:pic>
        <p:nvPicPr>
          <p:cNvPr id="18" name="시스템_와이파이연결중">
            <a:hlinkClick r:id="" action="ppaction://media"/>
          </p:cNvPr>
          <p:cNvPicPr>
            <a:picLocks noChangeAspect="1"/>
          </p:cNvPicPr>
          <p:nvPr>
            <a:videoFile r:link="rId6"/>
            <p:extLst>
              <p:ext uri="{DAA4B4D4-6D71-4841-9C94-3DE7FCFB9230}">
                <p14:media xmlns:p14="http://schemas.microsoft.com/office/powerpoint/2010/main" r:embed="rId5"/>
              </p:ext>
            </p:extLst>
          </p:nvPr>
        </p:nvPicPr>
        <p:blipFill>
          <a:blip r:embed="rId22"/>
          <a:stretch>
            <a:fillRect/>
          </a:stretch>
        </p:blipFill>
        <p:spPr>
          <a:xfrm>
            <a:off x="6175248" y="3664330"/>
            <a:ext cx="1152000" cy="1152000"/>
          </a:xfrm>
          <a:prstGeom prst="rect">
            <a:avLst/>
          </a:prstGeom>
        </p:spPr>
      </p:pic>
      <p:pic>
        <p:nvPicPr>
          <p:cNvPr id="21" name="그림 20"/>
          <p:cNvPicPr>
            <a:picLocks noChangeAspect="1"/>
          </p:cNvPicPr>
          <p:nvPr/>
        </p:nvPicPr>
        <p:blipFill>
          <a:blip r:embed="rId23"/>
          <a:stretch>
            <a:fillRect/>
          </a:stretch>
        </p:blipFill>
        <p:spPr>
          <a:xfrm>
            <a:off x="6175004" y="2440567"/>
            <a:ext cx="1152244" cy="1152244"/>
          </a:xfrm>
          <a:prstGeom prst="rect">
            <a:avLst/>
          </a:prstGeom>
        </p:spPr>
      </p:pic>
      <p:pic>
        <p:nvPicPr>
          <p:cNvPr id="23" name="시스템_와이파이연결완료">
            <a:hlinkClick r:id="" action="ppaction://media"/>
          </p:cNvPr>
          <p:cNvPicPr>
            <a:picLocks noChangeAspect="1"/>
          </p:cNvPicPr>
          <p:nvPr>
            <a:videoFile r:link="rId8"/>
            <p:extLst>
              <p:ext uri="{DAA4B4D4-6D71-4841-9C94-3DE7FCFB9230}">
                <p14:media xmlns:p14="http://schemas.microsoft.com/office/powerpoint/2010/main" r:embed="rId7"/>
              </p:ext>
            </p:extLst>
          </p:nvPr>
        </p:nvPicPr>
        <p:blipFill>
          <a:blip r:embed="rId22"/>
          <a:stretch>
            <a:fillRect/>
          </a:stretch>
        </p:blipFill>
        <p:spPr>
          <a:xfrm>
            <a:off x="6175248" y="4881806"/>
            <a:ext cx="1152000" cy="1152000"/>
          </a:xfrm>
          <a:prstGeom prst="rect">
            <a:avLst/>
          </a:prstGeom>
        </p:spPr>
      </p:pic>
      <p:pic>
        <p:nvPicPr>
          <p:cNvPr id="30" name="시스템_와이파이연결중">
            <a:hlinkClick r:id="" action="ppaction://media"/>
          </p:cNvPr>
          <p:cNvPicPr>
            <a:picLocks noChangeAspect="1"/>
          </p:cNvPicPr>
          <p:nvPr>
            <a:videoFile r:link="rId10"/>
            <p:extLst>
              <p:ext uri="{DAA4B4D4-6D71-4841-9C94-3DE7FCFB9230}">
                <p14:media xmlns:p14="http://schemas.microsoft.com/office/powerpoint/2010/main" r:embed="rId9"/>
              </p:ext>
            </p:extLst>
          </p:nvPr>
        </p:nvPicPr>
        <p:blipFill>
          <a:blip r:embed="rId24"/>
          <a:stretch>
            <a:fillRect/>
          </a:stretch>
        </p:blipFill>
        <p:spPr>
          <a:xfrm>
            <a:off x="7389825" y="3664330"/>
            <a:ext cx="1152000" cy="1152000"/>
          </a:xfrm>
          <a:prstGeom prst="rect">
            <a:avLst/>
          </a:prstGeom>
        </p:spPr>
      </p:pic>
      <p:pic>
        <p:nvPicPr>
          <p:cNvPr id="31" name="그림 30"/>
          <p:cNvPicPr>
            <a:picLocks noChangeAspect="1"/>
          </p:cNvPicPr>
          <p:nvPr/>
        </p:nvPicPr>
        <p:blipFill>
          <a:blip r:embed="rId25"/>
          <a:stretch>
            <a:fillRect/>
          </a:stretch>
        </p:blipFill>
        <p:spPr>
          <a:xfrm>
            <a:off x="7389581" y="2440567"/>
            <a:ext cx="1152244" cy="1152244"/>
          </a:xfrm>
          <a:prstGeom prst="rect">
            <a:avLst/>
          </a:prstGeom>
        </p:spPr>
      </p:pic>
      <p:pic>
        <p:nvPicPr>
          <p:cNvPr id="32" name="시스템_와이파이연결완료">
            <a:hlinkClick r:id="" action="ppaction://media"/>
          </p:cNvPr>
          <p:cNvPicPr>
            <a:picLocks noChangeAspect="1"/>
          </p:cNvPicPr>
          <p:nvPr>
            <a:videoFile r:link="rId12"/>
            <p:extLst>
              <p:ext uri="{DAA4B4D4-6D71-4841-9C94-3DE7FCFB9230}">
                <p14:media xmlns:p14="http://schemas.microsoft.com/office/powerpoint/2010/main" r:embed="rId11"/>
              </p:ext>
            </p:extLst>
          </p:nvPr>
        </p:nvPicPr>
        <p:blipFill>
          <a:blip r:embed="rId24"/>
          <a:stretch>
            <a:fillRect/>
          </a:stretch>
        </p:blipFill>
        <p:spPr>
          <a:xfrm>
            <a:off x="7389825" y="4881806"/>
            <a:ext cx="1152000" cy="1152000"/>
          </a:xfrm>
          <a:prstGeom prst="rect">
            <a:avLst/>
          </a:prstGeom>
        </p:spPr>
      </p:pic>
      <p:sp>
        <p:nvSpPr>
          <p:cNvPr id="77" name="TextBox 76"/>
          <p:cNvSpPr txBox="1"/>
          <p:nvPr/>
        </p:nvSpPr>
        <p:spPr>
          <a:xfrm>
            <a:off x="948362" y="1610771"/>
            <a:ext cx="1104791" cy="276999"/>
          </a:xfrm>
          <a:prstGeom prst="rect">
            <a:avLst/>
          </a:prstGeom>
          <a:noFill/>
        </p:spPr>
        <p:txBody>
          <a:bodyPr wrap="none" rtlCol="0">
            <a:spAutoFit/>
          </a:bodyPr>
          <a:lstStyle/>
          <a:p>
            <a:pPr algn="ctr"/>
            <a:r>
              <a:rPr lang="en-US" altLang="ko-KR" sz="1200" b="1" dirty="0"/>
              <a:t>System boot</a:t>
            </a:r>
            <a:endParaRPr lang="ko-KR" altLang="en-US" sz="1200" b="1" dirty="0"/>
          </a:p>
        </p:txBody>
      </p:sp>
      <p:sp>
        <p:nvSpPr>
          <p:cNvPr id="79" name="TextBox 78"/>
          <p:cNvSpPr txBox="1"/>
          <p:nvPr/>
        </p:nvSpPr>
        <p:spPr>
          <a:xfrm>
            <a:off x="2344503" y="1181717"/>
            <a:ext cx="2572491" cy="683264"/>
          </a:xfrm>
          <a:prstGeom prst="rect">
            <a:avLst/>
          </a:prstGeom>
          <a:noFill/>
        </p:spPr>
        <p:txBody>
          <a:bodyPr wrap="square" rtlCol="0">
            <a:spAutoFit/>
          </a:bodyPr>
          <a:lstStyle/>
          <a:p>
            <a:pPr marL="92075" indent="-92075">
              <a:lnSpc>
                <a:spcPct val="120000"/>
              </a:lnSpc>
              <a:buFont typeface="Arial" panose="020B0604020202020204" pitchFamily="34" charset="0"/>
              <a:buChar char="•"/>
              <a:tabLst>
                <a:tab pos="92075" algn="l"/>
              </a:tabLst>
            </a:pPr>
            <a:r>
              <a:rPr lang="en-US" altLang="ko-KR" sz="800" dirty="0"/>
              <a:t>When the system is automatically booted after the device is powered on, the corresponding lighting is played until the booting is completed.</a:t>
            </a:r>
          </a:p>
          <a:p>
            <a:pPr marL="92075" indent="-92075">
              <a:lnSpc>
                <a:spcPct val="120000"/>
              </a:lnSpc>
              <a:buFont typeface="Arial" panose="020B0604020202020204" pitchFamily="34" charset="0"/>
              <a:buChar char="•"/>
              <a:tabLst>
                <a:tab pos="92075" algn="l"/>
              </a:tabLst>
            </a:pPr>
            <a:r>
              <a:rPr lang="en-US" altLang="ko-KR" sz="800" dirty="0"/>
              <a:t>Play once</a:t>
            </a:r>
          </a:p>
        </p:txBody>
      </p:sp>
      <p:grpSp>
        <p:nvGrpSpPr>
          <p:cNvPr id="81" name="그룹 80"/>
          <p:cNvGrpSpPr/>
          <p:nvPr/>
        </p:nvGrpSpPr>
        <p:grpSpPr>
          <a:xfrm>
            <a:off x="4965508" y="1217984"/>
            <a:ext cx="1152001" cy="1152000"/>
            <a:chOff x="4945652" y="2435391"/>
            <a:chExt cx="1152001" cy="1152000"/>
          </a:xfrm>
        </p:grpSpPr>
        <p:sp>
          <p:nvSpPr>
            <p:cNvPr id="82" name="직사각형 81"/>
            <p:cNvSpPr/>
            <p:nvPr/>
          </p:nvSpPr>
          <p:spPr>
            <a:xfrm>
              <a:off x="5521653" y="2435391"/>
              <a:ext cx="576000" cy="1152000"/>
            </a:xfrm>
            <a:prstGeom prst="rect">
              <a:avLst/>
            </a:prstGeom>
            <a:solidFill>
              <a:srgbClr val="009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83" name="직사각형 82"/>
            <p:cNvSpPr/>
            <p:nvPr/>
          </p:nvSpPr>
          <p:spPr>
            <a:xfrm>
              <a:off x="4945652" y="2435391"/>
              <a:ext cx="576000" cy="1152000"/>
            </a:xfrm>
            <a:prstGeom prst="rect">
              <a:avLst/>
            </a:prstGeom>
            <a:solidFill>
              <a:srgbClr val="07E8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700">
                <a:solidFill>
                  <a:schemeClr val="tx1"/>
                </a:solidFill>
              </a:endParaRPr>
            </a:p>
          </p:txBody>
        </p:sp>
      </p:grpSp>
      <p:sp>
        <p:nvSpPr>
          <p:cNvPr id="84" name="TextBox 83"/>
          <p:cNvSpPr txBox="1"/>
          <p:nvPr/>
        </p:nvSpPr>
        <p:spPr>
          <a:xfrm>
            <a:off x="5475886" y="2003408"/>
            <a:ext cx="707245" cy="369332"/>
          </a:xfrm>
          <a:prstGeom prst="rect">
            <a:avLst/>
          </a:prstGeom>
          <a:noFill/>
        </p:spPr>
        <p:txBody>
          <a:bodyPr wrap="none" rtlCol="0">
            <a:spAutoFit/>
          </a:bodyPr>
          <a:lstStyle/>
          <a:p>
            <a:r>
              <a:rPr lang="en-US" altLang="ko-KR" sz="1000" b="1" dirty="0">
                <a:solidFill>
                  <a:schemeClr val="bg1">
                    <a:lumMod val="95000"/>
                  </a:schemeClr>
                </a:solidFill>
              </a:rPr>
              <a:t>Blue</a:t>
            </a:r>
            <a:r>
              <a:rPr lang="en-US" altLang="ko-KR" sz="1000" dirty="0">
                <a:solidFill>
                  <a:schemeClr val="bg1">
                    <a:lumMod val="95000"/>
                  </a:schemeClr>
                </a:solidFill>
              </a:rPr>
              <a:t> </a:t>
            </a:r>
          </a:p>
          <a:p>
            <a:r>
              <a:rPr lang="en-US" altLang="ko-KR" sz="800" dirty="0">
                <a:solidFill>
                  <a:schemeClr val="bg1">
                    <a:lumMod val="95000"/>
                  </a:schemeClr>
                </a:solidFill>
              </a:rPr>
              <a:t>RGB (X,X,X)</a:t>
            </a:r>
            <a:endParaRPr lang="ko-KR" altLang="en-US" sz="800" dirty="0">
              <a:solidFill>
                <a:schemeClr val="bg1">
                  <a:lumMod val="95000"/>
                </a:schemeClr>
              </a:solidFill>
            </a:endParaRPr>
          </a:p>
        </p:txBody>
      </p:sp>
      <p:sp>
        <p:nvSpPr>
          <p:cNvPr id="86" name="TextBox 85"/>
          <p:cNvSpPr txBox="1"/>
          <p:nvPr/>
        </p:nvSpPr>
        <p:spPr>
          <a:xfrm>
            <a:off x="4909372" y="2007253"/>
            <a:ext cx="707245" cy="369332"/>
          </a:xfrm>
          <a:prstGeom prst="rect">
            <a:avLst/>
          </a:prstGeom>
          <a:noFill/>
        </p:spPr>
        <p:txBody>
          <a:bodyPr wrap="none" rtlCol="0">
            <a:spAutoFit/>
          </a:bodyPr>
          <a:lstStyle/>
          <a:p>
            <a:r>
              <a:rPr lang="en-US" altLang="ko-KR" sz="1000" b="1" dirty="0">
                <a:solidFill>
                  <a:schemeClr val="bg1">
                    <a:lumMod val="95000"/>
                  </a:schemeClr>
                </a:solidFill>
              </a:rPr>
              <a:t>Green</a:t>
            </a:r>
            <a:r>
              <a:rPr lang="en-US" altLang="ko-KR" sz="1000" dirty="0">
                <a:solidFill>
                  <a:schemeClr val="bg1">
                    <a:lumMod val="95000"/>
                  </a:schemeClr>
                </a:solidFill>
              </a:rPr>
              <a:t> </a:t>
            </a:r>
          </a:p>
          <a:p>
            <a:r>
              <a:rPr lang="en-US" altLang="ko-KR" sz="800" dirty="0">
                <a:solidFill>
                  <a:schemeClr val="bg1">
                    <a:lumMod val="95000"/>
                  </a:schemeClr>
                </a:solidFill>
              </a:rPr>
              <a:t>RGB (X,X,X)</a:t>
            </a:r>
            <a:endParaRPr lang="ko-KR" altLang="en-US" sz="800" dirty="0">
              <a:solidFill>
                <a:schemeClr val="bg1">
                  <a:lumMod val="95000"/>
                </a:schemeClr>
              </a:solidFill>
            </a:endParaRPr>
          </a:p>
        </p:txBody>
      </p:sp>
      <p:sp>
        <p:nvSpPr>
          <p:cNvPr id="91" name="TextBox 90"/>
          <p:cNvSpPr txBox="1"/>
          <p:nvPr/>
        </p:nvSpPr>
        <p:spPr>
          <a:xfrm>
            <a:off x="360441" y="1595381"/>
            <a:ext cx="284052" cy="307777"/>
          </a:xfrm>
          <a:prstGeom prst="rect">
            <a:avLst/>
          </a:prstGeom>
          <a:noFill/>
        </p:spPr>
        <p:txBody>
          <a:bodyPr wrap="none" rtlCol="0">
            <a:spAutoFit/>
          </a:bodyPr>
          <a:lstStyle/>
          <a:p>
            <a:r>
              <a:rPr lang="en-US" altLang="ko-KR" sz="1400" dirty="0"/>
              <a:t>1</a:t>
            </a:r>
            <a:endParaRPr lang="ko-KR" altLang="en-US" sz="1400" dirty="0"/>
          </a:p>
        </p:txBody>
      </p:sp>
      <p:pic>
        <p:nvPicPr>
          <p:cNvPr id="4" name="시스템_부팅_Final_0923">
            <a:hlinkClick r:id="" action="ppaction://media"/>
          </p:cNvPr>
          <p:cNvPicPr>
            <a:picLocks noChangeAspect="1"/>
          </p:cNvPicPr>
          <p:nvPr>
            <a:videoFile r:link="rId14"/>
            <p:extLst>
              <p:ext uri="{DAA4B4D4-6D71-4841-9C94-3DE7FCFB9230}">
                <p14:media xmlns:p14="http://schemas.microsoft.com/office/powerpoint/2010/main" r:embed="rId13"/>
              </p:ext>
            </p:extLst>
          </p:nvPr>
        </p:nvPicPr>
        <p:blipFill>
          <a:blip r:embed="rId26"/>
          <a:stretch>
            <a:fillRect/>
          </a:stretch>
        </p:blipFill>
        <p:spPr>
          <a:xfrm>
            <a:off x="6175248" y="1217984"/>
            <a:ext cx="1152000" cy="1152000"/>
          </a:xfrm>
          <a:prstGeom prst="rect">
            <a:avLst/>
          </a:prstGeom>
        </p:spPr>
      </p:pic>
      <p:pic>
        <p:nvPicPr>
          <p:cNvPr id="28" name="시스템_부팅_Final_0923">
            <a:hlinkClick r:id="" action="ppaction://media"/>
          </p:cNvPr>
          <p:cNvPicPr>
            <a:picLocks noChangeAspect="1"/>
          </p:cNvPicPr>
          <p:nvPr>
            <a:videoFile r:link="rId16"/>
            <p:extLst>
              <p:ext uri="{DAA4B4D4-6D71-4841-9C94-3DE7FCFB9230}">
                <p14:media xmlns:p14="http://schemas.microsoft.com/office/powerpoint/2010/main" r:embed="rId15"/>
              </p:ext>
            </p:extLst>
          </p:nvPr>
        </p:nvPicPr>
        <p:blipFill>
          <a:blip r:embed="rId26"/>
          <a:stretch>
            <a:fillRect/>
          </a:stretch>
        </p:blipFill>
        <p:spPr>
          <a:xfrm>
            <a:off x="7389825" y="1217984"/>
            <a:ext cx="1152000" cy="1152000"/>
          </a:xfrm>
          <a:prstGeom prst="rect">
            <a:avLst/>
          </a:prstGeom>
        </p:spPr>
      </p:pic>
      <p:pic>
        <p:nvPicPr>
          <p:cNvPr id="29" name="시스템_부팅_Final_0923">
            <a:hlinkClick r:id="" action="ppaction://media"/>
          </p:cNvPr>
          <p:cNvPicPr>
            <a:picLocks noChangeAspect="1"/>
          </p:cNvPicPr>
          <p:nvPr>
            <a:videoFile r:link="rId18"/>
            <p:extLst>
              <p:ext uri="{DAA4B4D4-6D71-4841-9C94-3DE7FCFB9230}">
                <p14:media xmlns:p14="http://schemas.microsoft.com/office/powerpoint/2010/main" r:embed="rId17"/>
              </p:ext>
            </p:extLst>
          </p:nvPr>
        </p:nvPicPr>
        <p:blipFill>
          <a:blip r:embed="rId26"/>
          <a:stretch>
            <a:fillRect/>
          </a:stretch>
        </p:blipFill>
        <p:spPr>
          <a:xfrm>
            <a:off x="8604402" y="1217984"/>
            <a:ext cx="1152000" cy="1152000"/>
          </a:xfrm>
          <a:prstGeom prst="rect">
            <a:avLst/>
          </a:prstGeom>
        </p:spPr>
      </p:pic>
      <p:sp>
        <p:nvSpPr>
          <p:cNvPr id="75" name="TextBox 74"/>
          <p:cNvSpPr txBox="1"/>
          <p:nvPr/>
        </p:nvSpPr>
        <p:spPr>
          <a:xfrm>
            <a:off x="11112710" y="1657889"/>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80" name="타원 79"/>
          <p:cNvSpPr/>
          <p:nvPr/>
        </p:nvSpPr>
        <p:spPr>
          <a:xfrm>
            <a:off x="11234492" y="2945832"/>
            <a:ext cx="175139" cy="17513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2" name="타원 91"/>
          <p:cNvSpPr/>
          <p:nvPr/>
        </p:nvSpPr>
        <p:spPr>
          <a:xfrm>
            <a:off x="11234492" y="4132244"/>
            <a:ext cx="175139" cy="17513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5" name="TextBox 94"/>
          <p:cNvSpPr txBox="1"/>
          <p:nvPr/>
        </p:nvSpPr>
        <p:spPr>
          <a:xfrm>
            <a:off x="267614" y="138126"/>
            <a:ext cx="5083443" cy="369332"/>
          </a:xfrm>
          <a:prstGeom prst="rect">
            <a:avLst/>
          </a:prstGeom>
          <a:noFill/>
        </p:spPr>
        <p:txBody>
          <a:bodyPr wrap="none" rtlCol="0">
            <a:spAutoFit/>
          </a:bodyPr>
          <a:lstStyle/>
          <a:p>
            <a:r>
              <a:rPr lang="en-US" altLang="ko-KR" dirty="0">
                <a:latin typeface="Helvetica" panose="020B0604020202030204" pitchFamily="34" charset="0"/>
              </a:rPr>
              <a:t>NUGU Device LED Lighting UX _ Device States</a:t>
            </a:r>
            <a:endParaRPr lang="ko-KR" altLang="en-US" dirty="0">
              <a:latin typeface="Helvetica" panose="020B0604020202030204" pitchFamily="34" charset="0"/>
            </a:endParaRPr>
          </a:p>
        </p:txBody>
      </p:sp>
      <p:sp>
        <p:nvSpPr>
          <p:cNvPr id="96" name="TextBox 95"/>
          <p:cNvSpPr txBox="1"/>
          <p:nvPr/>
        </p:nvSpPr>
        <p:spPr>
          <a:xfrm>
            <a:off x="3675861" y="6091084"/>
            <a:ext cx="8138767" cy="215444"/>
          </a:xfrm>
          <a:prstGeom prst="rect">
            <a:avLst/>
          </a:prstGeom>
          <a:noFill/>
        </p:spPr>
        <p:txBody>
          <a:bodyPr wrap="none" rtlCol="0">
            <a:spAutoFit/>
          </a:bodyPr>
          <a:lstStyle>
            <a:defPPr>
              <a:defRPr lang="ko-KR"/>
            </a:defPPr>
            <a:lvl1pPr algn="r">
              <a:defRPr sz="800" b="1">
                <a:solidFill>
                  <a:srgbClr val="FF0000"/>
                </a:solidFill>
              </a:defRPr>
            </a:lvl1pPr>
          </a:lstStyle>
          <a:p>
            <a:r>
              <a:rPr lang="en-US" altLang="ko-KR" b="0" dirty="0">
                <a:latin typeface="+mn-ea"/>
              </a:rPr>
              <a:t>※ The RGB color values indicated in the document are for reference only, and a color similar to the document must be implemented when implementing actual lighting.</a:t>
            </a:r>
            <a:endParaRPr lang="ko-KR" altLang="en-US" b="0" dirty="0">
              <a:latin typeface="+mn-ea"/>
            </a:endParaRPr>
          </a:p>
        </p:txBody>
      </p:sp>
      <p:sp>
        <p:nvSpPr>
          <p:cNvPr id="97" name="모서리가 둥근 직사각형 96"/>
          <p:cNvSpPr/>
          <p:nvPr/>
        </p:nvSpPr>
        <p:spPr>
          <a:xfrm>
            <a:off x="6362632" y="651767"/>
            <a:ext cx="783084" cy="189231"/>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800" dirty="0">
                <a:solidFill>
                  <a:schemeClr val="tx1">
                    <a:lumMod val="65000"/>
                    <a:lumOff val="35000"/>
                  </a:schemeClr>
                </a:solidFill>
              </a:rPr>
              <a:t>AI STB 2</a:t>
            </a:r>
            <a:endParaRPr lang="ko-KR" altLang="en-US" sz="800" dirty="0">
              <a:solidFill>
                <a:schemeClr val="tx1">
                  <a:lumMod val="65000"/>
                  <a:lumOff val="35000"/>
                </a:schemeClr>
              </a:solidFill>
            </a:endParaRPr>
          </a:p>
        </p:txBody>
      </p:sp>
      <p:sp>
        <p:nvSpPr>
          <p:cNvPr id="98" name="모서리가 둥근 직사각형 97"/>
          <p:cNvSpPr/>
          <p:nvPr/>
        </p:nvSpPr>
        <p:spPr>
          <a:xfrm>
            <a:off x="8801182" y="651767"/>
            <a:ext cx="783084" cy="189231"/>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800" dirty="0">
                <a:solidFill>
                  <a:schemeClr val="tx1">
                    <a:lumMod val="65000"/>
                    <a:lumOff val="35000"/>
                  </a:schemeClr>
                </a:solidFill>
              </a:rPr>
              <a:t>albert AI</a:t>
            </a:r>
            <a:endParaRPr lang="ko-KR" altLang="en-US" sz="800" dirty="0">
              <a:solidFill>
                <a:schemeClr val="tx1">
                  <a:lumMod val="65000"/>
                  <a:lumOff val="35000"/>
                </a:schemeClr>
              </a:solidFill>
            </a:endParaRPr>
          </a:p>
        </p:txBody>
      </p:sp>
      <p:sp>
        <p:nvSpPr>
          <p:cNvPr id="100" name="TextBox 99"/>
          <p:cNvSpPr txBox="1"/>
          <p:nvPr/>
        </p:nvSpPr>
        <p:spPr>
          <a:xfrm>
            <a:off x="10094863" y="5304521"/>
            <a:ext cx="418704" cy="246221"/>
          </a:xfrm>
          <a:prstGeom prst="rect">
            <a:avLst/>
          </a:prstGeom>
          <a:noFill/>
        </p:spPr>
        <p:txBody>
          <a:bodyPr wrap="none" rtlCol="0">
            <a:spAutoFit/>
          </a:bodyPr>
          <a:lstStyle/>
          <a:p>
            <a:r>
              <a:rPr lang="en-US" altLang="ko-KR" sz="1000" dirty="0"/>
              <a:t>N/A</a:t>
            </a:r>
            <a:endParaRPr lang="ko-KR" altLang="en-US" sz="1000" dirty="0"/>
          </a:p>
        </p:txBody>
      </p:sp>
      <p:graphicFrame>
        <p:nvGraphicFramePr>
          <p:cNvPr id="20" name="표 19">
            <a:extLst>
              <a:ext uri="{FF2B5EF4-FFF2-40B4-BE49-F238E27FC236}">
                <a16:creationId xmlns:a16="http://schemas.microsoft.com/office/drawing/2014/main" id="{FF24EC36-A358-4CC6-A0C3-D14DF8D82400}"/>
              </a:ext>
            </a:extLst>
          </p:cNvPr>
          <p:cNvGraphicFramePr>
            <a:graphicFrameLocks noGrp="1"/>
          </p:cNvGraphicFramePr>
          <p:nvPr>
            <p:extLst>
              <p:ext uri="{D42A27DB-BD31-4B8C-83A1-F6EECF244321}">
                <p14:modId xmlns:p14="http://schemas.microsoft.com/office/powerpoint/2010/main" val="2027794635"/>
              </p:ext>
            </p:extLst>
          </p:nvPr>
        </p:nvGraphicFramePr>
        <p:xfrm>
          <a:off x="9867207" y="0"/>
          <a:ext cx="2324793" cy="947520"/>
        </p:xfrm>
        <a:graphic>
          <a:graphicData uri="http://schemas.openxmlformats.org/drawingml/2006/table">
            <a:tbl>
              <a:tblPr firstRow="1" bandRow="1">
                <a:tableStyleId>{5C22544A-7EE6-4342-B048-85BDC9FD1C3A}</a:tableStyleId>
              </a:tblPr>
              <a:tblGrid>
                <a:gridCol w="2324793">
                  <a:extLst>
                    <a:ext uri="{9D8B030D-6E8A-4147-A177-3AD203B41FA5}">
                      <a16:colId xmlns:a16="http://schemas.microsoft.com/office/drawing/2014/main" val="4250470929"/>
                    </a:ext>
                  </a:extLst>
                </a:gridCol>
              </a:tblGrid>
              <a:tr h="0">
                <a:tc>
                  <a:txBody>
                    <a:bodyPr/>
                    <a:lstStyle/>
                    <a:p>
                      <a:pPr marL="0" marR="0" lvl="0" indent="0" defTabSz="914400" eaLnBrk="1" fontAlgn="auto" latinLnBrk="1" hangingPunct="1">
                        <a:lnSpc>
                          <a:spcPct val="100000"/>
                        </a:lnSpc>
                        <a:spcBef>
                          <a:spcPts val="0"/>
                        </a:spcBef>
                        <a:spcAft>
                          <a:spcPts val="0"/>
                        </a:spcAft>
                        <a:buClrTx/>
                        <a:buSzTx/>
                        <a:buFontTx/>
                        <a:buNone/>
                        <a:tabLst/>
                        <a:defRPr/>
                      </a:pPr>
                      <a:r>
                        <a:rPr lang="en-US" altLang="ko-KR" sz="800" spc="40" dirty="0">
                          <a:solidFill>
                            <a:srgbClr val="FFFFFF"/>
                          </a:solidFill>
                          <a:latin typeface="Malgun Gothic" panose="020B0503020000020004" pitchFamily="34" charset="-127"/>
                          <a:ea typeface="Malgun Gothic" panose="020B0503020000020004" pitchFamily="34" charset="-127"/>
                          <a:cs typeface="Noto Sans CJK JP Regular"/>
                        </a:rPr>
                        <a:t>2020.09.14_v0.7</a:t>
                      </a:r>
                    </a:p>
                  </a:txBody>
                  <a:tcPr marL="54000" marR="54000" marT="54000" marB="54000">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accent5"/>
                    </a:solidFill>
                  </a:tcPr>
                </a:tc>
                <a:extLst>
                  <a:ext uri="{0D108BD9-81ED-4DB2-BD59-A6C34878D82A}">
                    <a16:rowId xmlns:a16="http://schemas.microsoft.com/office/drawing/2014/main" val="784821567"/>
                  </a:ext>
                </a:extLst>
              </a:tr>
              <a:tr h="333474">
                <a:tc>
                  <a:txBody>
                    <a:bodyPr/>
                    <a:lstStyle/>
                    <a:p>
                      <a:pPr marL="171450" indent="-171450">
                        <a:buFont typeface="Arial" panose="020B0604020202020204" pitchFamily="34" charset="0"/>
                        <a:buChar char="•"/>
                      </a:pPr>
                      <a:r>
                        <a:rPr lang="en-US" altLang="ko-KR" sz="800" dirty="0">
                          <a:solidFill>
                            <a:schemeClr val="accent1">
                              <a:lumMod val="75000"/>
                            </a:schemeClr>
                          </a:solidFill>
                        </a:rPr>
                        <a:t>(Base on AI 2) There are no </a:t>
                      </a:r>
                      <a:r>
                        <a:rPr lang="en-US" altLang="ko-KR" sz="800" dirty="0" err="1">
                          <a:solidFill>
                            <a:schemeClr val="accent1">
                              <a:lumMod val="75000"/>
                            </a:schemeClr>
                          </a:solidFill>
                        </a:rPr>
                        <a:t>wifi</a:t>
                      </a:r>
                      <a:r>
                        <a:rPr lang="en-US" altLang="ko-KR" sz="800" dirty="0">
                          <a:solidFill>
                            <a:schemeClr val="accent1">
                              <a:lumMod val="75000"/>
                            </a:schemeClr>
                          </a:solidFill>
                        </a:rPr>
                        <a:t> and not supported feedback of ap connection in NUGU</a:t>
                      </a:r>
                      <a:r>
                        <a:rPr lang="en-US" altLang="ko-KR" sz="800" baseline="0" dirty="0">
                          <a:solidFill>
                            <a:schemeClr val="accent1">
                              <a:lumMod val="75000"/>
                            </a:schemeClr>
                          </a:solidFill>
                        </a:rPr>
                        <a:t> LED, they are supported in </a:t>
                      </a:r>
                      <a:r>
                        <a:rPr lang="en-US" altLang="ko-KR" sz="800" dirty="0">
                          <a:solidFill>
                            <a:schemeClr val="accent1">
                              <a:lumMod val="75000"/>
                            </a:schemeClr>
                          </a:solidFill>
                        </a:rPr>
                        <a:t>STB</a:t>
                      </a:r>
                      <a:r>
                        <a:rPr lang="en-US" altLang="ko-KR" sz="800" baseline="0" dirty="0">
                          <a:solidFill>
                            <a:schemeClr val="accent1">
                              <a:lumMod val="75000"/>
                            </a:schemeClr>
                          </a:solidFill>
                        </a:rPr>
                        <a:t> Indicator</a:t>
                      </a:r>
                      <a:endParaRPr lang="en-US" altLang="ko-KR" sz="800" dirty="0">
                        <a:solidFill>
                          <a:schemeClr val="accent1">
                            <a:lumMod val="75000"/>
                          </a:schemeClr>
                        </a:solidFill>
                      </a:endParaRPr>
                    </a:p>
                    <a:p>
                      <a:pPr marL="171450" indent="-171450">
                        <a:buFont typeface="Arial" panose="020B0604020202020204" pitchFamily="34" charset="0"/>
                        <a:buChar char="•"/>
                      </a:pPr>
                      <a:endParaRPr lang="ko-KR" altLang="en-US" sz="800" dirty="0"/>
                    </a:p>
                  </a:txBody>
                  <a:tcPr marL="54000" marR="54000" marT="54000" marB="54000">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extLst>
                  <a:ext uri="{0D108BD9-81ED-4DB2-BD59-A6C34878D82A}">
                    <a16:rowId xmlns:a16="http://schemas.microsoft.com/office/drawing/2014/main" val="4169621980"/>
                  </a:ext>
                </a:extLst>
              </a:tr>
            </a:tbl>
          </a:graphicData>
        </a:graphic>
      </p:graphicFrame>
      <p:sp>
        <p:nvSpPr>
          <p:cNvPr id="85" name="직사각형 84">
            <a:extLst>
              <a:ext uri="{FF2B5EF4-FFF2-40B4-BE49-F238E27FC236}">
                <a16:creationId xmlns:a16="http://schemas.microsoft.com/office/drawing/2014/main" id="{20A3F5DE-E46C-4A26-9964-E5EF40EF5D0D}"/>
              </a:ext>
            </a:extLst>
          </p:cNvPr>
          <p:cNvSpPr/>
          <p:nvPr/>
        </p:nvSpPr>
        <p:spPr>
          <a:xfrm>
            <a:off x="2353244" y="2442340"/>
            <a:ext cx="5036332" cy="3589683"/>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altLang="ko-KR" sz="1600" b="1" dirty="0">
                <a:solidFill>
                  <a:schemeClr val="bg1"/>
                </a:solidFill>
              </a:rPr>
              <a:t>(base on AI 2)  </a:t>
            </a:r>
          </a:p>
          <a:p>
            <a:pPr lvl="0">
              <a:defRPr/>
            </a:pPr>
            <a:endParaRPr lang="en-US" altLang="ko-KR" sz="1600" b="1" dirty="0">
              <a:solidFill>
                <a:schemeClr val="bg1"/>
              </a:solidFill>
            </a:endParaRPr>
          </a:p>
          <a:p>
            <a:pPr lvl="0">
              <a:defRPr/>
            </a:pPr>
            <a:r>
              <a:rPr lang="en-US" altLang="ko-KR" sz="1600" b="1" dirty="0">
                <a:solidFill>
                  <a:schemeClr val="bg1"/>
                </a:solidFill>
              </a:rPr>
              <a:t>The value was not applied to the Wi-Fi situation,</a:t>
            </a:r>
          </a:p>
          <a:p>
            <a:pPr lvl="0">
              <a:defRPr/>
            </a:pPr>
            <a:r>
              <a:rPr lang="en-US" altLang="ko-KR" sz="1600" b="1" dirty="0">
                <a:solidFill>
                  <a:schemeClr val="bg1"/>
                </a:solidFill>
              </a:rPr>
              <a:t>Provided by the </a:t>
            </a:r>
            <a:r>
              <a:rPr lang="en-US" altLang="ko-KR" sz="1600" b="1" dirty="0" err="1">
                <a:solidFill>
                  <a:schemeClr val="bg1"/>
                </a:solidFill>
              </a:rPr>
              <a:t>Settop</a:t>
            </a:r>
            <a:r>
              <a:rPr lang="en-US" altLang="ko-KR" sz="1600" b="1" dirty="0">
                <a:solidFill>
                  <a:schemeClr val="bg1"/>
                </a:solidFill>
              </a:rPr>
              <a:t> Box Indicator LED.</a:t>
            </a:r>
            <a:endParaRPr lang="ko-KR" altLang="en-US" sz="1600" b="1" dirty="0">
              <a:solidFill>
                <a:schemeClr val="bg1"/>
              </a:solidFill>
            </a:endParaRPr>
          </a:p>
        </p:txBody>
      </p:sp>
      <p:sp>
        <p:nvSpPr>
          <p:cNvPr id="102" name="직사각형 101">
            <a:extLst>
              <a:ext uri="{FF2B5EF4-FFF2-40B4-BE49-F238E27FC236}">
                <a16:creationId xmlns:a16="http://schemas.microsoft.com/office/drawing/2014/main" id="{711143CA-69F8-42FE-9B23-DDED061FC7B4}"/>
              </a:ext>
            </a:extLst>
          </p:cNvPr>
          <p:cNvSpPr/>
          <p:nvPr/>
        </p:nvSpPr>
        <p:spPr>
          <a:xfrm>
            <a:off x="7406483" y="4894679"/>
            <a:ext cx="2400953" cy="114218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ko-KR" sz="1100" b="1" dirty="0">
                <a:solidFill>
                  <a:schemeClr val="tx1">
                    <a:lumMod val="50000"/>
                    <a:lumOff val="50000"/>
                  </a:schemeClr>
                </a:solidFill>
                <a:latin typeface="+mj-ea"/>
              </a:rPr>
              <a:t>&lt;2020.12.29</a:t>
            </a:r>
            <a:r>
              <a:rPr kumimoji="1" lang="ko-KR" altLang="en-US" sz="1100" b="1" dirty="0">
                <a:solidFill>
                  <a:schemeClr val="tx1">
                    <a:lumMod val="50000"/>
                    <a:lumOff val="50000"/>
                  </a:schemeClr>
                </a:solidFill>
                <a:latin typeface="+mj-ea"/>
              </a:rPr>
              <a:t> </a:t>
            </a:r>
            <a:r>
              <a:rPr kumimoji="1" lang="en-US" altLang="ko-KR" sz="1100" b="1" dirty="0">
                <a:solidFill>
                  <a:schemeClr val="tx1">
                    <a:lumMod val="50000"/>
                    <a:lumOff val="50000"/>
                  </a:schemeClr>
                </a:solidFill>
                <a:latin typeface="+mj-ea"/>
              </a:rPr>
              <a:t>Tunning history&gt;</a:t>
            </a:r>
          </a:p>
          <a:p>
            <a:endParaRPr kumimoji="1" lang="en-US" altLang="ko-KR" sz="1100" b="1" dirty="0">
              <a:solidFill>
                <a:schemeClr val="tx1"/>
              </a:solidFill>
              <a:latin typeface="+mj-ea"/>
            </a:endParaRPr>
          </a:p>
          <a:p>
            <a:r>
              <a:rPr kumimoji="1" lang="en-US" altLang="ko-KR" sz="1100" b="1" dirty="0">
                <a:solidFill>
                  <a:schemeClr val="tx1"/>
                </a:solidFill>
                <a:latin typeface="+mj-ea"/>
              </a:rPr>
              <a:t>-</a:t>
            </a:r>
            <a:r>
              <a:rPr kumimoji="1" lang="ko-KR" altLang="en-US" sz="1100" b="1" dirty="0">
                <a:solidFill>
                  <a:schemeClr val="tx1"/>
                </a:solidFill>
                <a:latin typeface="+mj-ea"/>
              </a:rPr>
              <a:t> </a:t>
            </a:r>
            <a:r>
              <a:rPr kumimoji="1" lang="en-US" altLang="ko-KR" sz="1100" b="1" dirty="0">
                <a:solidFill>
                  <a:schemeClr val="tx1"/>
                </a:solidFill>
                <a:latin typeface="+mj-ea"/>
              </a:rPr>
              <a:t>Not applicable</a:t>
            </a:r>
          </a:p>
        </p:txBody>
      </p:sp>
      <p:sp>
        <p:nvSpPr>
          <p:cNvPr id="103" name="직사각형 102">
            <a:extLst>
              <a:ext uri="{FF2B5EF4-FFF2-40B4-BE49-F238E27FC236}">
                <a16:creationId xmlns:a16="http://schemas.microsoft.com/office/drawing/2014/main" id="{158D0A80-F101-431A-85CB-C06D548F17B4}"/>
              </a:ext>
            </a:extLst>
          </p:cNvPr>
          <p:cNvSpPr/>
          <p:nvPr/>
        </p:nvSpPr>
        <p:spPr>
          <a:xfrm>
            <a:off x="7398166" y="3669834"/>
            <a:ext cx="2400953" cy="114218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ko-KR" sz="1100" b="1" dirty="0">
                <a:solidFill>
                  <a:schemeClr val="tx1">
                    <a:lumMod val="50000"/>
                    <a:lumOff val="50000"/>
                  </a:schemeClr>
                </a:solidFill>
                <a:latin typeface="+mj-ea"/>
              </a:rPr>
              <a:t>&lt;2020.12.29</a:t>
            </a:r>
            <a:r>
              <a:rPr kumimoji="1" lang="ko-KR" altLang="en-US" sz="1100" b="1" dirty="0">
                <a:solidFill>
                  <a:schemeClr val="tx1">
                    <a:lumMod val="50000"/>
                    <a:lumOff val="50000"/>
                  </a:schemeClr>
                </a:solidFill>
                <a:latin typeface="+mj-ea"/>
              </a:rPr>
              <a:t> </a:t>
            </a:r>
            <a:r>
              <a:rPr kumimoji="1" lang="en-US" altLang="ko-KR" sz="1100" b="1" dirty="0">
                <a:solidFill>
                  <a:schemeClr val="tx1">
                    <a:lumMod val="50000"/>
                    <a:lumOff val="50000"/>
                  </a:schemeClr>
                </a:solidFill>
                <a:latin typeface="+mj-ea"/>
              </a:rPr>
              <a:t>Tunning history&gt;</a:t>
            </a:r>
          </a:p>
          <a:p>
            <a:endParaRPr kumimoji="1" lang="en-US" altLang="ko-KR" sz="1100" b="1" dirty="0">
              <a:solidFill>
                <a:schemeClr val="tx1"/>
              </a:solidFill>
              <a:latin typeface="+mj-ea"/>
            </a:endParaRPr>
          </a:p>
          <a:p>
            <a:r>
              <a:rPr kumimoji="1" lang="en-US" altLang="ko-KR" sz="1100" b="1" dirty="0">
                <a:solidFill>
                  <a:schemeClr val="tx1"/>
                </a:solidFill>
                <a:latin typeface="+mj-ea"/>
              </a:rPr>
              <a:t>-</a:t>
            </a:r>
            <a:r>
              <a:rPr kumimoji="1" lang="ko-KR" altLang="en-US" sz="1100" b="1" dirty="0">
                <a:solidFill>
                  <a:schemeClr val="tx1"/>
                </a:solidFill>
                <a:latin typeface="+mj-ea"/>
              </a:rPr>
              <a:t> </a:t>
            </a:r>
            <a:r>
              <a:rPr kumimoji="1" lang="en-US" altLang="ko-KR" sz="1100" b="1" dirty="0">
                <a:solidFill>
                  <a:schemeClr val="tx1"/>
                </a:solidFill>
                <a:latin typeface="+mj-ea"/>
              </a:rPr>
              <a:t>Not applicable</a:t>
            </a:r>
          </a:p>
        </p:txBody>
      </p:sp>
      <p:sp>
        <p:nvSpPr>
          <p:cNvPr id="104" name="직사각형 103">
            <a:extLst>
              <a:ext uri="{FF2B5EF4-FFF2-40B4-BE49-F238E27FC236}">
                <a16:creationId xmlns:a16="http://schemas.microsoft.com/office/drawing/2014/main" id="{AE2C76AE-4A85-4659-9C64-96091DB93482}"/>
              </a:ext>
            </a:extLst>
          </p:cNvPr>
          <p:cNvSpPr/>
          <p:nvPr/>
        </p:nvSpPr>
        <p:spPr>
          <a:xfrm>
            <a:off x="7385927" y="2443232"/>
            <a:ext cx="2400953" cy="114218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ko-KR" sz="1100" b="1" dirty="0">
                <a:solidFill>
                  <a:schemeClr val="tx1">
                    <a:lumMod val="50000"/>
                    <a:lumOff val="50000"/>
                  </a:schemeClr>
                </a:solidFill>
                <a:latin typeface="+mj-ea"/>
              </a:rPr>
              <a:t>&lt;2020.12.29</a:t>
            </a:r>
            <a:r>
              <a:rPr kumimoji="1" lang="ko-KR" altLang="en-US" sz="1100" b="1" dirty="0">
                <a:solidFill>
                  <a:schemeClr val="tx1">
                    <a:lumMod val="50000"/>
                    <a:lumOff val="50000"/>
                  </a:schemeClr>
                </a:solidFill>
                <a:latin typeface="+mj-ea"/>
              </a:rPr>
              <a:t> </a:t>
            </a:r>
            <a:r>
              <a:rPr kumimoji="1" lang="en-US" altLang="ko-KR" sz="1100" b="1" dirty="0">
                <a:solidFill>
                  <a:schemeClr val="tx1">
                    <a:lumMod val="50000"/>
                    <a:lumOff val="50000"/>
                  </a:schemeClr>
                </a:solidFill>
                <a:latin typeface="+mj-ea"/>
              </a:rPr>
              <a:t>Tunning history&gt;</a:t>
            </a:r>
          </a:p>
          <a:p>
            <a:endParaRPr kumimoji="1" lang="en-US" altLang="ko-KR" sz="1100" b="1" dirty="0">
              <a:solidFill>
                <a:schemeClr val="tx1"/>
              </a:solidFill>
              <a:latin typeface="+mj-ea"/>
            </a:endParaRPr>
          </a:p>
          <a:p>
            <a:r>
              <a:rPr kumimoji="1" lang="en-US" altLang="ko-KR" sz="1100" b="1" dirty="0">
                <a:solidFill>
                  <a:schemeClr val="tx1"/>
                </a:solidFill>
                <a:latin typeface="+mj-ea"/>
              </a:rPr>
              <a:t>-</a:t>
            </a:r>
            <a:r>
              <a:rPr kumimoji="1" lang="ko-KR" altLang="en-US" sz="1100" b="1" dirty="0">
                <a:solidFill>
                  <a:schemeClr val="tx1"/>
                </a:solidFill>
                <a:latin typeface="+mj-ea"/>
              </a:rPr>
              <a:t> </a:t>
            </a:r>
            <a:r>
              <a:rPr kumimoji="1" lang="en-US" altLang="ko-KR" sz="1100" b="1" dirty="0">
                <a:solidFill>
                  <a:schemeClr val="tx1"/>
                </a:solidFill>
                <a:latin typeface="+mj-ea"/>
              </a:rPr>
              <a:t>Not applicable</a:t>
            </a:r>
          </a:p>
        </p:txBody>
      </p:sp>
      <p:sp>
        <p:nvSpPr>
          <p:cNvPr id="105" name="직사각형 104">
            <a:extLst>
              <a:ext uri="{FF2B5EF4-FFF2-40B4-BE49-F238E27FC236}">
                <a16:creationId xmlns:a16="http://schemas.microsoft.com/office/drawing/2014/main" id="{27B13A1D-82E9-4A97-979A-CB64491138CC}"/>
              </a:ext>
            </a:extLst>
          </p:cNvPr>
          <p:cNvSpPr/>
          <p:nvPr/>
        </p:nvSpPr>
        <p:spPr>
          <a:xfrm>
            <a:off x="7397708" y="987788"/>
            <a:ext cx="2469495" cy="1383724"/>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ko-KR" altLang="en-US" sz="1100" b="1" dirty="0">
                <a:solidFill>
                  <a:srgbClr val="C00000"/>
                </a:solidFill>
                <a:latin typeface="+mj-ea"/>
              </a:rPr>
              <a:t>**</a:t>
            </a:r>
            <a:r>
              <a:rPr kumimoji="1" lang="en-US" altLang="ko-KR" sz="900" b="1" dirty="0">
                <a:solidFill>
                  <a:srgbClr val="C00000"/>
                </a:solidFill>
                <a:latin typeface="+mj-ea"/>
              </a:rPr>
              <a:t>Review required, same as above </a:t>
            </a:r>
            <a:r>
              <a:rPr kumimoji="1" lang="en-US" altLang="ko-KR" sz="900" b="1" dirty="0">
                <a:solidFill>
                  <a:schemeClr val="tx1">
                    <a:lumMod val="50000"/>
                    <a:lumOff val="50000"/>
                  </a:schemeClr>
                </a:solidFill>
                <a:latin typeface="+mj-ea"/>
                <a:ea typeface="+mj-ea"/>
              </a:rPr>
              <a:t>&lt;2020.12.29</a:t>
            </a:r>
            <a:r>
              <a:rPr kumimoji="1" lang="ko-KR" altLang="en-US" sz="900" b="1" dirty="0">
                <a:solidFill>
                  <a:schemeClr val="tx1">
                    <a:lumMod val="50000"/>
                    <a:lumOff val="50000"/>
                  </a:schemeClr>
                </a:solidFill>
                <a:latin typeface="+mj-ea"/>
                <a:ea typeface="+mj-ea"/>
              </a:rPr>
              <a:t> </a:t>
            </a:r>
            <a:r>
              <a:rPr kumimoji="1" lang="en-US" altLang="ko-KR" sz="900" b="1" dirty="0">
                <a:solidFill>
                  <a:schemeClr val="tx1">
                    <a:lumMod val="50000"/>
                    <a:lumOff val="50000"/>
                  </a:schemeClr>
                </a:solidFill>
                <a:latin typeface="+mj-ea"/>
                <a:ea typeface="+mj-ea"/>
              </a:rPr>
              <a:t>tunning history&gt;</a:t>
            </a:r>
            <a:endParaRPr kumimoji="1" lang="en-US" altLang="ko-KR" sz="900" b="1" dirty="0">
              <a:solidFill>
                <a:schemeClr val="tx1"/>
              </a:solidFill>
              <a:latin typeface="+mj-ea"/>
              <a:ea typeface="+mj-ea"/>
            </a:endParaRPr>
          </a:p>
          <a:p>
            <a:pPr marL="171450" indent="-171450">
              <a:buFontTx/>
              <a:buChar char="-"/>
            </a:pPr>
            <a:r>
              <a:rPr kumimoji="1" lang="en-US" altLang="ko-KR" sz="900" b="1" dirty="0">
                <a:solidFill>
                  <a:schemeClr val="tx1"/>
                </a:solidFill>
                <a:latin typeface="+mj-ea"/>
                <a:ea typeface="+mj-ea"/>
              </a:rPr>
              <a:t>Left</a:t>
            </a:r>
            <a:r>
              <a:rPr kumimoji="1" lang="ko-KR" altLang="en-US" sz="900" b="1" dirty="0">
                <a:solidFill>
                  <a:schemeClr val="tx1"/>
                </a:solidFill>
                <a:latin typeface="+mj-ea"/>
                <a:ea typeface="+mj-ea"/>
              </a:rPr>
              <a:t> </a:t>
            </a:r>
            <a:r>
              <a:rPr kumimoji="1" lang="en-US" altLang="ko-KR" sz="900" b="1" dirty="0">
                <a:solidFill>
                  <a:schemeClr val="tx1"/>
                </a:solidFill>
                <a:latin typeface="+mj-ea"/>
                <a:ea typeface="+mj-ea"/>
                <a:sym typeface="Wingdings" pitchFamily="2" charset="2"/>
              </a:rPr>
              <a:t></a:t>
            </a:r>
            <a:r>
              <a:rPr kumimoji="1" lang="ko-KR" altLang="en-US" sz="900" b="1" dirty="0">
                <a:solidFill>
                  <a:schemeClr val="tx1"/>
                </a:solidFill>
                <a:latin typeface="+mj-ea"/>
                <a:ea typeface="+mj-ea"/>
                <a:sym typeface="Wingdings" pitchFamily="2" charset="2"/>
              </a:rPr>
              <a:t> </a:t>
            </a:r>
            <a:r>
              <a:rPr kumimoji="1" lang="en-US" altLang="ko-KR" sz="900" b="1" dirty="0">
                <a:solidFill>
                  <a:schemeClr val="tx1"/>
                </a:solidFill>
                <a:latin typeface="+mj-ea"/>
                <a:ea typeface="+mj-ea"/>
                <a:sym typeface="Wingdings" pitchFamily="2" charset="2"/>
              </a:rPr>
              <a:t>right</a:t>
            </a:r>
            <a:r>
              <a:rPr kumimoji="1" lang="ko-KR" altLang="en-US" sz="900" b="1" dirty="0">
                <a:solidFill>
                  <a:schemeClr val="tx1"/>
                </a:solidFill>
                <a:latin typeface="+mj-ea"/>
                <a:ea typeface="+mj-ea"/>
                <a:sym typeface="Wingdings" pitchFamily="2" charset="2"/>
              </a:rPr>
              <a:t> </a:t>
            </a:r>
            <a:r>
              <a:rPr kumimoji="1" lang="en-US" altLang="ko-KR" sz="900" b="1" dirty="0">
                <a:solidFill>
                  <a:schemeClr val="tx1"/>
                </a:solidFill>
                <a:latin typeface="+mj-ea"/>
                <a:ea typeface="+mj-ea"/>
                <a:sym typeface="Wingdings" pitchFamily="2" charset="2"/>
              </a:rPr>
              <a:t>change required</a:t>
            </a:r>
            <a:r>
              <a:rPr kumimoji="1" lang="ko-KR" altLang="en-US" sz="900" b="1" dirty="0">
                <a:solidFill>
                  <a:schemeClr val="tx1"/>
                </a:solidFill>
                <a:latin typeface="+mj-ea"/>
                <a:sym typeface="Wingdings" pitchFamily="2" charset="2"/>
              </a:rPr>
              <a:t> </a:t>
            </a:r>
            <a:r>
              <a:rPr kumimoji="1" lang="en-US" altLang="ko-KR" sz="900" b="1" dirty="0">
                <a:solidFill>
                  <a:schemeClr val="tx1"/>
                </a:solidFill>
                <a:latin typeface="+mj-ea"/>
                <a:sym typeface="Wingdings" pitchFamily="2" charset="2"/>
              </a:rPr>
              <a:t>(</a:t>
            </a:r>
            <a:r>
              <a:rPr kumimoji="1" lang="en-US" altLang="ko-KR" sz="900" b="1" dirty="0">
                <a:solidFill>
                  <a:srgbClr val="C00000"/>
                </a:solidFill>
                <a:latin typeface="+mj-ea"/>
                <a:sym typeface="Wingdings" pitchFamily="2" charset="2"/>
              </a:rPr>
              <a:t>to be reflected</a:t>
            </a:r>
            <a:r>
              <a:rPr kumimoji="1" lang="en-US" altLang="ko-KR" sz="900" b="1" dirty="0">
                <a:solidFill>
                  <a:schemeClr val="tx1"/>
                </a:solidFill>
                <a:latin typeface="+mj-ea"/>
                <a:sym typeface="Wingdings" pitchFamily="2" charset="2"/>
              </a:rPr>
              <a:t>)</a:t>
            </a:r>
            <a:r>
              <a:rPr kumimoji="1" lang="ko-KR" altLang="en-US" sz="900" b="1" dirty="0">
                <a:solidFill>
                  <a:schemeClr val="tx1"/>
                </a:solidFill>
                <a:latin typeface="+mj-ea"/>
                <a:sym typeface="Wingdings" pitchFamily="2" charset="2"/>
              </a:rPr>
              <a:t> </a:t>
            </a:r>
            <a:endParaRPr kumimoji="1" lang="en-US" altLang="ko-KR" sz="900" b="1" dirty="0">
              <a:solidFill>
                <a:schemeClr val="tx1"/>
              </a:solidFill>
              <a:latin typeface="+mj-ea"/>
              <a:sym typeface="Wingdings" pitchFamily="2" charset="2"/>
            </a:endParaRPr>
          </a:p>
          <a:p>
            <a:pPr marL="171450" indent="-171450">
              <a:buFontTx/>
              <a:buChar char="-"/>
            </a:pPr>
            <a:r>
              <a:rPr kumimoji="1" lang="en-US" altLang="ko-KR" sz="900" b="1" dirty="0">
                <a:solidFill>
                  <a:schemeClr val="tx1"/>
                </a:solidFill>
                <a:latin typeface="+mj-ea"/>
                <a:ea typeface="+mj-ea"/>
                <a:sym typeface="Wingdings" pitchFamily="2" charset="2"/>
              </a:rPr>
              <a:t>When flowing, it should flow in green → blue color (</a:t>
            </a:r>
            <a:r>
              <a:rPr kumimoji="1" lang="en-US" altLang="ko-KR" sz="900" b="1" dirty="0">
                <a:solidFill>
                  <a:srgbClr val="C00000"/>
                </a:solidFill>
                <a:latin typeface="+mj-ea"/>
                <a:ea typeface="+mj-ea"/>
                <a:sym typeface="Wingdings" pitchFamily="2" charset="2"/>
              </a:rPr>
              <a:t>to be reflected</a:t>
            </a:r>
            <a:r>
              <a:rPr kumimoji="1" lang="en-US" altLang="ko-KR" sz="900" b="1" dirty="0">
                <a:solidFill>
                  <a:schemeClr val="tx1"/>
                </a:solidFill>
                <a:latin typeface="+mj-ea"/>
                <a:ea typeface="+mj-ea"/>
                <a:sym typeface="Wingdings" pitchFamily="2" charset="2"/>
              </a:rPr>
              <a:t>)</a:t>
            </a:r>
            <a:r>
              <a:rPr kumimoji="1" lang="ko-KR" altLang="en-US" sz="900" b="1" dirty="0">
                <a:solidFill>
                  <a:schemeClr val="tx1"/>
                </a:solidFill>
                <a:latin typeface="+mj-ea"/>
                <a:ea typeface="+mj-ea"/>
                <a:sym typeface="Wingdings" pitchFamily="2" charset="2"/>
              </a:rPr>
              <a:t> </a:t>
            </a:r>
            <a:endParaRPr kumimoji="1" lang="en-US" altLang="ko-KR" sz="900" b="1" dirty="0">
              <a:solidFill>
                <a:schemeClr val="tx1"/>
              </a:solidFill>
              <a:latin typeface="+mj-ea"/>
              <a:ea typeface="+mj-ea"/>
              <a:sym typeface="Wingdings" pitchFamily="2" charset="2"/>
            </a:endParaRPr>
          </a:p>
          <a:p>
            <a:pPr marL="171450" indent="-171450">
              <a:buFontTx/>
              <a:buChar char="-"/>
            </a:pPr>
            <a:r>
              <a:rPr kumimoji="1" lang="en-US" altLang="ko-KR" sz="900" b="1" dirty="0">
                <a:solidFill>
                  <a:schemeClr val="tx1"/>
                </a:solidFill>
                <a:latin typeface="+mj-ea"/>
                <a:sym typeface="Wingdings" pitchFamily="2" charset="2"/>
              </a:rPr>
              <a:t>Common Modification: Scenarios involving all LEDs on smoother both ends</a:t>
            </a:r>
            <a:r>
              <a:rPr kumimoji="1" lang="ko-KR" altLang="en-US" sz="900" b="1" dirty="0">
                <a:solidFill>
                  <a:schemeClr val="tx1"/>
                </a:solidFill>
                <a:latin typeface="+mj-ea"/>
                <a:sym typeface="Wingdings" pitchFamily="2" charset="2"/>
              </a:rPr>
              <a:t> </a:t>
            </a:r>
            <a:r>
              <a:rPr kumimoji="1" lang="en-US" altLang="ko-KR" sz="900" b="1" dirty="0">
                <a:solidFill>
                  <a:schemeClr val="tx1"/>
                </a:solidFill>
                <a:latin typeface="+mj-ea"/>
                <a:sym typeface="Wingdings" pitchFamily="2" charset="2"/>
              </a:rPr>
              <a:t>(</a:t>
            </a:r>
            <a:r>
              <a:rPr kumimoji="1" lang="en-US" altLang="ko-KR" sz="900" b="1" dirty="0">
                <a:solidFill>
                  <a:srgbClr val="C00000"/>
                </a:solidFill>
                <a:latin typeface="+mj-ea"/>
                <a:ea typeface="+mj-ea"/>
                <a:sym typeface="Wingdings" pitchFamily="2" charset="2"/>
              </a:rPr>
              <a:t>to be reflected</a:t>
            </a:r>
            <a:r>
              <a:rPr kumimoji="1" lang="en-US" altLang="ko-KR" sz="900" b="1" dirty="0">
                <a:solidFill>
                  <a:schemeClr val="tx1"/>
                </a:solidFill>
                <a:latin typeface="+mj-ea"/>
                <a:sym typeface="Wingdings" pitchFamily="2" charset="2"/>
              </a:rPr>
              <a:t>)</a:t>
            </a:r>
            <a:r>
              <a:rPr kumimoji="1" lang="ko-KR" altLang="en-US" sz="900" b="1" dirty="0">
                <a:solidFill>
                  <a:schemeClr val="tx1"/>
                </a:solidFill>
                <a:latin typeface="+mj-ea"/>
                <a:sym typeface="Wingdings" pitchFamily="2" charset="2"/>
              </a:rPr>
              <a:t> </a:t>
            </a:r>
            <a:endParaRPr kumimoji="1" lang="en-US" altLang="ko-KR" sz="900" b="1" dirty="0">
              <a:solidFill>
                <a:schemeClr val="tx1"/>
              </a:solidFill>
              <a:latin typeface="+mj-ea"/>
              <a:sym typeface="Wingdings" pitchFamily="2" charset="2"/>
            </a:endParaRPr>
          </a:p>
        </p:txBody>
      </p:sp>
    </p:spTree>
    <p:extLst>
      <p:ext uri="{BB962C8B-B14F-4D97-AF65-F5344CB8AC3E}">
        <p14:creationId xmlns:p14="http://schemas.microsoft.com/office/powerpoint/2010/main" val="31482191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1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9"/>
                                        </p:tgtEl>
                                      </p:cBhvr>
                                    </p:cmd>
                                  </p:childTnLst>
                                </p:cTn>
                              </p:par>
                            </p:childTnLst>
                          </p:cTn>
                        </p:par>
                      </p:childTnLst>
                    </p:cTn>
                  </p:par>
                </p:childTnLst>
              </p:cTn>
              <p:nextCondLst>
                <p:cond evt="onClick" delay="0">
                  <p:tgtEl>
                    <p:spTgt spid="19"/>
                  </p:tgtEl>
                </p:cond>
              </p:nextCondLst>
            </p:seq>
            <p:video>
              <p:cMediaNode vol="80000">
                <p:cTn id="13" fill="hold" display="0">
                  <p:stCondLst>
                    <p:cond delay="indefinite"/>
                  </p:stCondLst>
                </p:cTn>
                <p:tgtEl>
                  <p:spTgt spid="19"/>
                </p:tgtEl>
              </p:cMediaNode>
            </p:video>
            <p:seq concurrent="1" nextAc="seek">
              <p:cTn id="14" restart="whenNotActive" fill="hold" evtFilter="cancelBubble" nodeType="interactiveSeq">
                <p:stCondLst>
                  <p:cond evt="onClick" delay="0">
                    <p:tgtEl>
                      <p:spTgt spid="18"/>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18"/>
                                        </p:tgtEl>
                                      </p:cBhvr>
                                    </p:cmd>
                                  </p:childTnLst>
                                </p:cTn>
                              </p:par>
                            </p:childTnLst>
                          </p:cTn>
                        </p:par>
                      </p:childTnLst>
                    </p:cTn>
                  </p:par>
                </p:childTnLst>
              </p:cTn>
              <p:nextCondLst>
                <p:cond evt="onClick" delay="0">
                  <p:tgtEl>
                    <p:spTgt spid="18"/>
                  </p:tgtEl>
                </p:cond>
              </p:nextCondLst>
            </p:seq>
            <p:video>
              <p:cMediaNode vol="80000">
                <p:cTn id="19" repeatCount="indefinite" fill="hold" display="0">
                  <p:stCondLst>
                    <p:cond delay="indefinite"/>
                  </p:stCondLst>
                </p:cTn>
                <p:tgtEl>
                  <p:spTgt spid="18"/>
                </p:tgtEl>
              </p:cMediaNode>
            </p:video>
            <p:seq concurrent="1" nextAc="seek">
              <p:cTn id="20" restart="whenNotActive" fill="hold" evtFilter="cancelBubble" nodeType="interactiveSeq">
                <p:stCondLst>
                  <p:cond evt="onClick" delay="0">
                    <p:tgtEl>
                      <p:spTgt spid="23"/>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23"/>
                                        </p:tgtEl>
                                      </p:cBhvr>
                                    </p:cmd>
                                  </p:childTnLst>
                                </p:cTn>
                              </p:par>
                            </p:childTnLst>
                          </p:cTn>
                        </p:par>
                      </p:childTnLst>
                    </p:cTn>
                  </p:par>
                </p:childTnLst>
              </p:cTn>
              <p:nextCondLst>
                <p:cond evt="onClick" delay="0">
                  <p:tgtEl>
                    <p:spTgt spid="23"/>
                  </p:tgtEl>
                </p:cond>
              </p:nextCondLst>
            </p:seq>
            <p:video>
              <p:cMediaNode vol="80000">
                <p:cTn id="25" fill="hold" display="0">
                  <p:stCondLst>
                    <p:cond delay="indefinite"/>
                  </p:stCondLst>
                </p:cTn>
                <p:tgtEl>
                  <p:spTgt spid="23"/>
                </p:tgtEl>
              </p:cMediaNode>
            </p:video>
            <p:seq concurrent="1" nextAc="seek">
              <p:cTn id="26" restart="whenNotActive" fill="hold" evtFilter="cancelBubble" nodeType="interactiveSeq">
                <p:stCondLst>
                  <p:cond evt="onClick" delay="0">
                    <p:tgtEl>
                      <p:spTgt spid="30"/>
                    </p:tgtEl>
                  </p:cond>
                </p:stCondLst>
                <p:endSync evt="end" delay="0">
                  <p:rtn val="all"/>
                </p:endSync>
                <p:childTnLst>
                  <p:par>
                    <p:cTn id="27" fill="hold">
                      <p:stCondLst>
                        <p:cond delay="0"/>
                      </p:stCondLst>
                      <p:childTnLst>
                        <p:par>
                          <p:cTn id="28" fill="hold">
                            <p:stCondLst>
                              <p:cond delay="0"/>
                            </p:stCondLst>
                            <p:childTnLst>
                              <p:par>
                                <p:cTn id="29" presetID="2" presetClass="mediacall" presetSubtype="0" fill="hold" nodeType="clickEffect">
                                  <p:stCondLst>
                                    <p:cond delay="0"/>
                                  </p:stCondLst>
                                  <p:childTnLst>
                                    <p:cmd type="call" cmd="togglePause">
                                      <p:cBhvr>
                                        <p:cTn id="30" dur="1" fill="hold"/>
                                        <p:tgtEl>
                                          <p:spTgt spid="30"/>
                                        </p:tgtEl>
                                      </p:cBhvr>
                                    </p:cmd>
                                  </p:childTnLst>
                                </p:cTn>
                              </p:par>
                            </p:childTnLst>
                          </p:cTn>
                        </p:par>
                      </p:childTnLst>
                    </p:cTn>
                  </p:par>
                </p:childTnLst>
              </p:cTn>
              <p:nextCondLst>
                <p:cond evt="onClick" delay="0">
                  <p:tgtEl>
                    <p:spTgt spid="30"/>
                  </p:tgtEl>
                </p:cond>
              </p:nextCondLst>
            </p:seq>
            <p:video>
              <p:cMediaNode vol="80000">
                <p:cTn id="31" repeatCount="indefinite" fill="hold" display="0">
                  <p:stCondLst>
                    <p:cond delay="indefinite"/>
                  </p:stCondLst>
                </p:cTn>
                <p:tgtEl>
                  <p:spTgt spid="30"/>
                </p:tgtEl>
              </p:cMediaNode>
            </p:video>
            <p:seq concurrent="1" nextAc="seek">
              <p:cTn id="32" restart="whenNotActive" fill="hold" evtFilter="cancelBubble" nodeType="interactiveSeq">
                <p:stCondLst>
                  <p:cond evt="onClick" delay="0">
                    <p:tgtEl>
                      <p:spTgt spid="32"/>
                    </p:tgtEl>
                  </p:cond>
                </p:stCondLst>
                <p:endSync evt="end" delay="0">
                  <p:rtn val="all"/>
                </p:endSync>
                <p:childTnLst>
                  <p:par>
                    <p:cTn id="33" fill="hold">
                      <p:stCondLst>
                        <p:cond delay="0"/>
                      </p:stCondLst>
                      <p:childTnLst>
                        <p:par>
                          <p:cTn id="34" fill="hold">
                            <p:stCondLst>
                              <p:cond delay="0"/>
                            </p:stCondLst>
                            <p:childTnLst>
                              <p:par>
                                <p:cTn id="35" presetID="2" presetClass="mediacall" presetSubtype="0" fill="hold" nodeType="clickEffect">
                                  <p:stCondLst>
                                    <p:cond delay="0"/>
                                  </p:stCondLst>
                                  <p:childTnLst>
                                    <p:cmd type="call" cmd="togglePause">
                                      <p:cBhvr>
                                        <p:cTn id="36" dur="1" fill="hold"/>
                                        <p:tgtEl>
                                          <p:spTgt spid="32"/>
                                        </p:tgtEl>
                                      </p:cBhvr>
                                    </p:cmd>
                                  </p:childTnLst>
                                </p:cTn>
                              </p:par>
                            </p:childTnLst>
                          </p:cTn>
                        </p:par>
                      </p:childTnLst>
                    </p:cTn>
                  </p:par>
                </p:childTnLst>
              </p:cTn>
              <p:nextCondLst>
                <p:cond evt="onClick" delay="0">
                  <p:tgtEl>
                    <p:spTgt spid="32"/>
                  </p:tgtEl>
                </p:cond>
              </p:nextCondLst>
            </p:seq>
            <p:video>
              <p:cMediaNode vol="80000">
                <p:cTn id="37" fill="hold" display="0">
                  <p:stCondLst>
                    <p:cond delay="indefinite"/>
                  </p:stCondLst>
                </p:cTn>
                <p:tgtEl>
                  <p:spTgt spid="32"/>
                </p:tgtEl>
              </p:cMediaNode>
            </p:video>
            <p:seq concurrent="1" nextAc="seek">
              <p:cTn id="38" restart="whenNotActive" fill="hold" evtFilter="cancelBubble" nodeType="interactiveSeq">
                <p:stCondLst>
                  <p:cond evt="onClick" delay="0">
                    <p:tgtEl>
                      <p:spTgt spid="4"/>
                    </p:tgtEl>
                  </p:cond>
                </p:stCondLst>
                <p:endSync evt="end" delay="0">
                  <p:rtn val="all"/>
                </p:endSync>
                <p:childTnLst>
                  <p:par>
                    <p:cTn id="39" fill="hold">
                      <p:stCondLst>
                        <p:cond delay="0"/>
                      </p:stCondLst>
                      <p:childTnLst>
                        <p:par>
                          <p:cTn id="40" fill="hold">
                            <p:stCondLst>
                              <p:cond delay="0"/>
                            </p:stCondLst>
                            <p:childTnLst>
                              <p:par>
                                <p:cTn id="41" presetID="2" presetClass="mediacall" presetSubtype="0" fill="hold" nodeType="clickEffect">
                                  <p:stCondLst>
                                    <p:cond delay="0"/>
                                  </p:stCondLst>
                                  <p:childTnLst>
                                    <p:cmd type="call" cmd="togglePause">
                                      <p:cBhvr>
                                        <p:cTn id="42" dur="1" fill="hold"/>
                                        <p:tgtEl>
                                          <p:spTgt spid="4"/>
                                        </p:tgtEl>
                                      </p:cBhvr>
                                    </p:cmd>
                                  </p:childTnLst>
                                </p:cTn>
                              </p:par>
                            </p:childTnLst>
                          </p:cTn>
                        </p:par>
                      </p:childTnLst>
                    </p:cTn>
                  </p:par>
                </p:childTnLst>
              </p:cTn>
              <p:nextCondLst>
                <p:cond evt="onClick" delay="0">
                  <p:tgtEl>
                    <p:spTgt spid="4"/>
                  </p:tgtEl>
                </p:cond>
              </p:nextCondLst>
            </p:seq>
            <p:video>
              <p:cMediaNode vol="80000">
                <p:cTn id="43" fill="hold" display="0">
                  <p:stCondLst>
                    <p:cond delay="indefinite"/>
                  </p:stCondLst>
                </p:cTn>
                <p:tgtEl>
                  <p:spTgt spid="4"/>
                </p:tgtEl>
              </p:cMediaNode>
            </p:video>
            <p:seq concurrent="1" nextAc="seek">
              <p:cTn id="44" restart="whenNotActive" fill="hold" evtFilter="cancelBubble" nodeType="interactiveSeq">
                <p:stCondLst>
                  <p:cond evt="onClick" delay="0">
                    <p:tgtEl>
                      <p:spTgt spid="28"/>
                    </p:tgtEl>
                  </p:cond>
                </p:stCondLst>
                <p:endSync evt="end" delay="0">
                  <p:rtn val="all"/>
                </p:endSync>
                <p:childTnLst>
                  <p:par>
                    <p:cTn id="45" fill="hold">
                      <p:stCondLst>
                        <p:cond delay="0"/>
                      </p:stCondLst>
                      <p:childTnLst>
                        <p:par>
                          <p:cTn id="46" fill="hold">
                            <p:stCondLst>
                              <p:cond delay="0"/>
                            </p:stCondLst>
                            <p:childTnLst>
                              <p:par>
                                <p:cTn id="47" presetID="2" presetClass="mediacall" presetSubtype="0" fill="hold" nodeType="clickEffect">
                                  <p:stCondLst>
                                    <p:cond delay="0"/>
                                  </p:stCondLst>
                                  <p:childTnLst>
                                    <p:cmd type="call" cmd="togglePause">
                                      <p:cBhvr>
                                        <p:cTn id="48" dur="1" fill="hold"/>
                                        <p:tgtEl>
                                          <p:spTgt spid="28"/>
                                        </p:tgtEl>
                                      </p:cBhvr>
                                    </p:cmd>
                                  </p:childTnLst>
                                </p:cTn>
                              </p:par>
                            </p:childTnLst>
                          </p:cTn>
                        </p:par>
                      </p:childTnLst>
                    </p:cTn>
                  </p:par>
                </p:childTnLst>
              </p:cTn>
              <p:nextCondLst>
                <p:cond evt="onClick" delay="0">
                  <p:tgtEl>
                    <p:spTgt spid="28"/>
                  </p:tgtEl>
                </p:cond>
              </p:nextCondLst>
            </p:seq>
            <p:video>
              <p:cMediaNode vol="80000">
                <p:cTn id="49" fill="hold" display="0">
                  <p:stCondLst>
                    <p:cond delay="indefinite"/>
                  </p:stCondLst>
                </p:cTn>
                <p:tgtEl>
                  <p:spTgt spid="28"/>
                </p:tgtEl>
              </p:cMediaNode>
            </p:video>
            <p:seq concurrent="1" nextAc="seek">
              <p:cTn id="50" restart="whenNotActive" fill="hold" evtFilter="cancelBubble" nodeType="interactiveSeq">
                <p:stCondLst>
                  <p:cond evt="onClick" delay="0">
                    <p:tgtEl>
                      <p:spTgt spid="29"/>
                    </p:tgtEl>
                  </p:cond>
                </p:stCondLst>
                <p:endSync evt="end" delay="0">
                  <p:rtn val="all"/>
                </p:endSync>
                <p:childTnLst>
                  <p:par>
                    <p:cTn id="51" fill="hold">
                      <p:stCondLst>
                        <p:cond delay="0"/>
                      </p:stCondLst>
                      <p:childTnLst>
                        <p:par>
                          <p:cTn id="52" fill="hold">
                            <p:stCondLst>
                              <p:cond delay="0"/>
                            </p:stCondLst>
                            <p:childTnLst>
                              <p:par>
                                <p:cTn id="53" presetID="2" presetClass="mediacall" presetSubtype="0" fill="hold" nodeType="clickEffect">
                                  <p:stCondLst>
                                    <p:cond delay="0"/>
                                  </p:stCondLst>
                                  <p:childTnLst>
                                    <p:cmd type="call" cmd="togglePause">
                                      <p:cBhvr>
                                        <p:cTn id="54" dur="1" fill="hold"/>
                                        <p:tgtEl>
                                          <p:spTgt spid="29"/>
                                        </p:tgtEl>
                                      </p:cBhvr>
                                    </p:cmd>
                                  </p:childTnLst>
                                </p:cTn>
                              </p:par>
                            </p:childTnLst>
                          </p:cTn>
                        </p:par>
                      </p:childTnLst>
                    </p:cTn>
                  </p:par>
                </p:childTnLst>
              </p:cTn>
              <p:nextCondLst>
                <p:cond evt="onClick" delay="0">
                  <p:tgtEl>
                    <p:spTgt spid="29"/>
                  </p:tgtEl>
                </p:cond>
              </p:nextCondLst>
            </p:seq>
            <p:video>
              <p:cMediaNode vol="80000">
                <p:cTn id="55" fill="hold" display="0">
                  <p:stCondLst>
                    <p:cond delay="indefinite"/>
                  </p:stCondLst>
                </p:cTn>
                <p:tgtEl>
                  <p:spTgt spid="29"/>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317168" y="873126"/>
            <a:ext cx="338837" cy="152490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직사각형 6"/>
          <p:cNvSpPr/>
          <p:nvPr/>
        </p:nvSpPr>
        <p:spPr>
          <a:xfrm>
            <a:off x="317168" y="873125"/>
            <a:ext cx="11497460" cy="303780"/>
          </a:xfrm>
          <a:prstGeom prst="rect">
            <a:avLst/>
          </a:prstGeom>
          <a:solidFill>
            <a:schemeClr val="bg1">
              <a:lumMod val="75000"/>
            </a:schemeClr>
          </a:solid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0" name="직사각형 89"/>
          <p:cNvSpPr/>
          <p:nvPr/>
        </p:nvSpPr>
        <p:spPr>
          <a:xfrm>
            <a:off x="9784605" y="873125"/>
            <a:ext cx="2030023" cy="303780"/>
          </a:xfrm>
          <a:prstGeom prst="rect">
            <a:avLst/>
          </a:prstGeom>
          <a:solidFill>
            <a:schemeClr val="bg1">
              <a:lumMod val="95000"/>
            </a:schemeClr>
          </a:solid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5" name="직선 연결선 4"/>
          <p:cNvCxnSpPr/>
          <p:nvPr/>
        </p:nvCxnSpPr>
        <p:spPr>
          <a:xfrm>
            <a:off x="0" y="600546"/>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직사각형 7"/>
          <p:cNvSpPr/>
          <p:nvPr/>
        </p:nvSpPr>
        <p:spPr>
          <a:xfrm>
            <a:off x="317167" y="873736"/>
            <a:ext cx="11497461" cy="1524297"/>
          </a:xfrm>
          <a:prstGeom prst="rect">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TextBox 8"/>
          <p:cNvSpPr txBox="1"/>
          <p:nvPr/>
        </p:nvSpPr>
        <p:spPr>
          <a:xfrm>
            <a:off x="3270312" y="913070"/>
            <a:ext cx="843501" cy="246221"/>
          </a:xfrm>
          <a:prstGeom prst="rect">
            <a:avLst/>
          </a:prstGeom>
          <a:noFill/>
        </p:spPr>
        <p:txBody>
          <a:bodyPr wrap="none" rtlCol="0">
            <a:spAutoFit/>
          </a:bodyPr>
          <a:lstStyle/>
          <a:p>
            <a:pPr algn="ctr"/>
            <a:r>
              <a:rPr lang="en-US" altLang="ko-KR" sz="1000" dirty="0"/>
              <a:t>Description</a:t>
            </a:r>
            <a:endParaRPr lang="ko-KR" altLang="en-US" sz="1000" dirty="0"/>
          </a:p>
        </p:txBody>
      </p:sp>
      <p:sp>
        <p:nvSpPr>
          <p:cNvPr id="10" name="TextBox 9"/>
          <p:cNvSpPr txBox="1"/>
          <p:nvPr/>
        </p:nvSpPr>
        <p:spPr>
          <a:xfrm>
            <a:off x="5017264" y="913070"/>
            <a:ext cx="1013419" cy="246221"/>
          </a:xfrm>
          <a:prstGeom prst="rect">
            <a:avLst/>
          </a:prstGeom>
          <a:noFill/>
        </p:spPr>
        <p:txBody>
          <a:bodyPr wrap="none" rtlCol="0">
            <a:spAutoFit/>
          </a:bodyPr>
          <a:lstStyle/>
          <a:p>
            <a:pPr algn="ctr"/>
            <a:r>
              <a:rPr lang="en-US" altLang="ko-KR" sz="1000" dirty="0"/>
              <a:t>Lighting Color</a:t>
            </a:r>
            <a:endParaRPr lang="ko-KR" altLang="en-US" sz="1000" dirty="0"/>
          </a:p>
        </p:txBody>
      </p:sp>
      <p:sp>
        <p:nvSpPr>
          <p:cNvPr id="11" name="TextBox 10"/>
          <p:cNvSpPr txBox="1"/>
          <p:nvPr/>
        </p:nvSpPr>
        <p:spPr>
          <a:xfrm>
            <a:off x="6121289" y="913070"/>
            <a:ext cx="1252266" cy="246221"/>
          </a:xfrm>
          <a:prstGeom prst="rect">
            <a:avLst/>
          </a:prstGeom>
          <a:noFill/>
        </p:spPr>
        <p:txBody>
          <a:bodyPr wrap="none" rtlCol="0">
            <a:spAutoFit/>
          </a:bodyPr>
          <a:lstStyle/>
          <a:p>
            <a:pPr algn="ctr"/>
            <a:r>
              <a:rPr lang="en-US" altLang="ko-KR" sz="1000" dirty="0"/>
              <a:t>Animation </a:t>
            </a:r>
            <a:r>
              <a:rPr lang="en-US" altLang="ko-KR" sz="900" dirty="0"/>
              <a:t>(Linear)</a:t>
            </a:r>
            <a:endParaRPr lang="ko-KR" altLang="en-US" sz="900" dirty="0"/>
          </a:p>
        </p:txBody>
      </p:sp>
      <p:sp>
        <p:nvSpPr>
          <p:cNvPr id="12" name="TextBox 11"/>
          <p:cNvSpPr txBox="1"/>
          <p:nvPr/>
        </p:nvSpPr>
        <p:spPr>
          <a:xfrm>
            <a:off x="1233549" y="913070"/>
            <a:ext cx="540533" cy="246221"/>
          </a:xfrm>
          <a:prstGeom prst="rect">
            <a:avLst/>
          </a:prstGeom>
          <a:noFill/>
        </p:spPr>
        <p:txBody>
          <a:bodyPr wrap="none" rtlCol="0">
            <a:spAutoFit/>
          </a:bodyPr>
          <a:lstStyle/>
          <a:p>
            <a:pPr algn="ctr"/>
            <a:r>
              <a:rPr lang="en-US" altLang="ko-KR" sz="1000" dirty="0"/>
              <a:t>Status</a:t>
            </a:r>
            <a:endParaRPr lang="ko-KR" altLang="en-US" sz="1000" dirty="0"/>
          </a:p>
        </p:txBody>
      </p:sp>
      <p:grpSp>
        <p:nvGrpSpPr>
          <p:cNvPr id="87" name="그룹 86"/>
          <p:cNvGrpSpPr/>
          <p:nvPr/>
        </p:nvGrpSpPr>
        <p:grpSpPr>
          <a:xfrm>
            <a:off x="656005" y="873126"/>
            <a:ext cx="10143612" cy="1524908"/>
            <a:chOff x="656005" y="873125"/>
            <a:chExt cx="10143612" cy="5559657"/>
          </a:xfrm>
        </p:grpSpPr>
        <p:cxnSp>
          <p:nvCxnSpPr>
            <p:cNvPr id="13" name="직선 연결선 12"/>
            <p:cNvCxnSpPr/>
            <p:nvPr/>
          </p:nvCxnSpPr>
          <p:spPr>
            <a:xfrm>
              <a:off x="2344068"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4" name="직선 연결선 13"/>
            <p:cNvCxnSpPr/>
            <p:nvPr/>
          </p:nvCxnSpPr>
          <p:spPr>
            <a:xfrm>
              <a:off x="4926293"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5" name="직선 연결선 14"/>
            <p:cNvCxnSpPr/>
            <p:nvPr/>
          </p:nvCxnSpPr>
          <p:spPr>
            <a:xfrm>
              <a:off x="6140871"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6" name="직선 연결선 15"/>
            <p:cNvCxnSpPr/>
            <p:nvPr/>
          </p:nvCxnSpPr>
          <p:spPr>
            <a:xfrm>
              <a:off x="7355449"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7" name="직선 연결선 16"/>
            <p:cNvCxnSpPr/>
            <p:nvPr/>
          </p:nvCxnSpPr>
          <p:spPr>
            <a:xfrm>
              <a:off x="656005"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68" name="직선 연결선 67"/>
            <p:cNvCxnSpPr/>
            <p:nvPr/>
          </p:nvCxnSpPr>
          <p:spPr>
            <a:xfrm>
              <a:off x="8570027"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69" name="직선 연결선 68"/>
            <p:cNvCxnSpPr/>
            <p:nvPr/>
          </p:nvCxnSpPr>
          <p:spPr>
            <a:xfrm>
              <a:off x="9784605"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70" name="직선 연결선 69"/>
            <p:cNvCxnSpPr/>
            <p:nvPr/>
          </p:nvCxnSpPr>
          <p:spPr>
            <a:xfrm>
              <a:off x="10799617"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71" name="TextBox 70"/>
          <p:cNvSpPr txBox="1"/>
          <p:nvPr/>
        </p:nvSpPr>
        <p:spPr>
          <a:xfrm>
            <a:off x="7337420" y="913070"/>
            <a:ext cx="1258678" cy="246221"/>
          </a:xfrm>
          <a:prstGeom prst="rect">
            <a:avLst/>
          </a:prstGeom>
          <a:noFill/>
        </p:spPr>
        <p:txBody>
          <a:bodyPr wrap="none" rtlCol="0">
            <a:spAutoFit/>
          </a:bodyPr>
          <a:lstStyle/>
          <a:p>
            <a:pPr algn="ctr"/>
            <a:r>
              <a:rPr lang="en-US" altLang="ko-KR" sz="1000" dirty="0"/>
              <a:t>Animation </a:t>
            </a:r>
            <a:r>
              <a:rPr lang="en-US" altLang="ko-KR" sz="900" dirty="0"/>
              <a:t>(Radial)</a:t>
            </a:r>
            <a:endParaRPr lang="ko-KR" altLang="en-US" sz="900" dirty="0"/>
          </a:p>
        </p:txBody>
      </p:sp>
      <p:sp>
        <p:nvSpPr>
          <p:cNvPr id="72" name="TextBox 71"/>
          <p:cNvSpPr txBox="1"/>
          <p:nvPr/>
        </p:nvSpPr>
        <p:spPr>
          <a:xfrm>
            <a:off x="8551738" y="913070"/>
            <a:ext cx="1257075" cy="246221"/>
          </a:xfrm>
          <a:prstGeom prst="rect">
            <a:avLst/>
          </a:prstGeom>
          <a:noFill/>
        </p:spPr>
        <p:txBody>
          <a:bodyPr wrap="none" rtlCol="0">
            <a:spAutoFit/>
          </a:bodyPr>
          <a:lstStyle/>
          <a:p>
            <a:pPr algn="ctr"/>
            <a:r>
              <a:rPr lang="en-US" altLang="ko-KR" sz="1000" dirty="0"/>
              <a:t>Animation </a:t>
            </a:r>
            <a:r>
              <a:rPr lang="en-US" altLang="ko-KR" sz="900" dirty="0"/>
              <a:t>(Single)</a:t>
            </a:r>
            <a:endParaRPr lang="ko-KR" altLang="en-US" sz="900" dirty="0"/>
          </a:p>
        </p:txBody>
      </p:sp>
      <p:sp>
        <p:nvSpPr>
          <p:cNvPr id="73" name="TextBox 72"/>
          <p:cNvSpPr txBox="1"/>
          <p:nvPr/>
        </p:nvSpPr>
        <p:spPr>
          <a:xfrm>
            <a:off x="10028768" y="913070"/>
            <a:ext cx="554960" cy="246221"/>
          </a:xfrm>
          <a:prstGeom prst="rect">
            <a:avLst/>
          </a:prstGeom>
          <a:noFill/>
        </p:spPr>
        <p:txBody>
          <a:bodyPr wrap="none" rtlCol="0">
            <a:spAutoFit/>
          </a:bodyPr>
          <a:lstStyle/>
          <a:p>
            <a:pPr algn="ctr"/>
            <a:r>
              <a:rPr lang="en-US" altLang="ko-KR" sz="1000" dirty="0"/>
              <a:t>Sound</a:t>
            </a:r>
            <a:endParaRPr lang="ko-KR" altLang="en-US" sz="1000" dirty="0"/>
          </a:p>
        </p:txBody>
      </p:sp>
      <p:sp>
        <p:nvSpPr>
          <p:cNvPr id="74" name="TextBox 73"/>
          <p:cNvSpPr txBox="1"/>
          <p:nvPr/>
        </p:nvSpPr>
        <p:spPr>
          <a:xfrm>
            <a:off x="11115092" y="913070"/>
            <a:ext cx="391454" cy="246221"/>
          </a:xfrm>
          <a:prstGeom prst="rect">
            <a:avLst/>
          </a:prstGeom>
          <a:noFill/>
        </p:spPr>
        <p:txBody>
          <a:bodyPr wrap="none" rtlCol="0">
            <a:spAutoFit/>
          </a:bodyPr>
          <a:lstStyle/>
          <a:p>
            <a:pPr algn="ctr"/>
            <a:r>
              <a:rPr lang="en-US" altLang="ko-KR" sz="1000" dirty="0"/>
              <a:t>TTS</a:t>
            </a:r>
            <a:endParaRPr lang="ko-KR" altLang="en-US" sz="1000" dirty="0"/>
          </a:p>
        </p:txBody>
      </p:sp>
      <p:grpSp>
        <p:nvGrpSpPr>
          <p:cNvPr id="63" name="그룹 62"/>
          <p:cNvGrpSpPr/>
          <p:nvPr/>
        </p:nvGrpSpPr>
        <p:grpSpPr>
          <a:xfrm>
            <a:off x="4954819" y="1217141"/>
            <a:ext cx="1152000" cy="1152000"/>
            <a:chOff x="4954819" y="1212408"/>
            <a:chExt cx="1152000" cy="1152000"/>
          </a:xfrm>
        </p:grpSpPr>
        <p:sp>
          <p:nvSpPr>
            <p:cNvPr id="64" name="직사각형 63"/>
            <p:cNvSpPr/>
            <p:nvPr/>
          </p:nvSpPr>
          <p:spPr>
            <a:xfrm>
              <a:off x="4954819" y="1212408"/>
              <a:ext cx="1152000" cy="1152000"/>
            </a:xfrm>
            <a:prstGeom prst="rect">
              <a:avLst/>
            </a:prstGeom>
            <a:solidFill>
              <a:srgbClr val="07E8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700">
                <a:solidFill>
                  <a:schemeClr val="tx1"/>
                </a:solidFill>
              </a:endParaRPr>
            </a:p>
          </p:txBody>
        </p:sp>
        <p:sp>
          <p:nvSpPr>
            <p:cNvPr id="65" name="TextBox 64"/>
            <p:cNvSpPr txBox="1"/>
            <p:nvPr/>
          </p:nvSpPr>
          <p:spPr>
            <a:xfrm>
              <a:off x="4963238" y="1992956"/>
              <a:ext cx="670376" cy="369332"/>
            </a:xfrm>
            <a:prstGeom prst="rect">
              <a:avLst/>
            </a:prstGeom>
            <a:noFill/>
          </p:spPr>
          <p:txBody>
            <a:bodyPr wrap="none" rtlCol="0">
              <a:spAutoFit/>
            </a:bodyPr>
            <a:lstStyle>
              <a:defPPr>
                <a:defRPr lang="ko-KR"/>
              </a:defPPr>
              <a:lvl1pPr>
                <a:defRPr sz="1000" b="1">
                  <a:solidFill>
                    <a:schemeClr val="bg1">
                      <a:lumMod val="95000"/>
                    </a:schemeClr>
                  </a:solidFill>
                </a:defRPr>
              </a:lvl1pPr>
            </a:lstStyle>
            <a:p>
              <a:r>
                <a:rPr lang="en-US" altLang="ko-KR" dirty="0"/>
                <a:t>Green </a:t>
              </a:r>
            </a:p>
            <a:p>
              <a:r>
                <a:rPr lang="en-US" altLang="ko-KR" sz="800" b="0" dirty="0"/>
                <a:t>RGB(X,X,X)</a:t>
              </a:r>
            </a:p>
          </p:txBody>
        </p:sp>
      </p:grpSp>
      <p:sp>
        <p:nvSpPr>
          <p:cNvPr id="132" name="TextBox 131"/>
          <p:cNvSpPr txBox="1"/>
          <p:nvPr/>
        </p:nvSpPr>
        <p:spPr>
          <a:xfrm>
            <a:off x="812269" y="1652616"/>
            <a:ext cx="1370889" cy="276999"/>
          </a:xfrm>
          <a:prstGeom prst="rect">
            <a:avLst/>
          </a:prstGeom>
          <a:noFill/>
        </p:spPr>
        <p:txBody>
          <a:bodyPr wrap="none" rtlCol="0">
            <a:spAutoFit/>
          </a:bodyPr>
          <a:lstStyle/>
          <a:p>
            <a:pPr algn="ctr"/>
            <a:r>
              <a:rPr lang="en-US" altLang="ko-KR" sz="1200" b="1" strike="sngStrike" dirty="0">
                <a:solidFill>
                  <a:schemeClr val="accent1">
                    <a:lumMod val="75000"/>
                  </a:schemeClr>
                </a:solidFill>
              </a:rPr>
              <a:t>System upgrade</a:t>
            </a:r>
            <a:endParaRPr lang="ko-KR" altLang="en-US" sz="1200" b="1" strike="sngStrike" dirty="0">
              <a:solidFill>
                <a:schemeClr val="accent1">
                  <a:lumMod val="75000"/>
                </a:schemeClr>
              </a:solidFill>
            </a:endParaRPr>
          </a:p>
        </p:txBody>
      </p:sp>
      <p:sp>
        <p:nvSpPr>
          <p:cNvPr id="133" name="TextBox 132"/>
          <p:cNvSpPr txBox="1"/>
          <p:nvPr/>
        </p:nvSpPr>
        <p:spPr>
          <a:xfrm>
            <a:off x="360441" y="1637227"/>
            <a:ext cx="284052" cy="307777"/>
          </a:xfrm>
          <a:prstGeom prst="rect">
            <a:avLst/>
          </a:prstGeom>
          <a:noFill/>
        </p:spPr>
        <p:txBody>
          <a:bodyPr wrap="none" rtlCol="0">
            <a:spAutoFit/>
          </a:bodyPr>
          <a:lstStyle/>
          <a:p>
            <a:r>
              <a:rPr lang="en-US" altLang="ko-KR" sz="1400" dirty="0"/>
              <a:t>3</a:t>
            </a:r>
            <a:endParaRPr lang="ko-KR" altLang="en-US" sz="1400" dirty="0"/>
          </a:p>
        </p:txBody>
      </p:sp>
      <p:sp>
        <p:nvSpPr>
          <p:cNvPr id="134" name="TextBox 133"/>
          <p:cNvSpPr txBox="1"/>
          <p:nvPr/>
        </p:nvSpPr>
        <p:spPr>
          <a:xfrm>
            <a:off x="2344503" y="1251344"/>
            <a:ext cx="2581790" cy="816442"/>
          </a:xfrm>
          <a:prstGeom prst="rect">
            <a:avLst/>
          </a:prstGeom>
          <a:noFill/>
        </p:spPr>
        <p:txBody>
          <a:bodyPr wrap="square" rtlCol="0">
            <a:spAutoFit/>
          </a:bodyPr>
          <a:lstStyle/>
          <a:p>
            <a:pPr marL="92075" indent="-92075">
              <a:lnSpc>
                <a:spcPct val="120000"/>
              </a:lnSpc>
              <a:buFont typeface="Arial" panose="020B0604020202020204" pitchFamily="34" charset="0"/>
              <a:buChar char="•"/>
              <a:tabLst>
                <a:tab pos="92075" algn="l"/>
              </a:tabLst>
            </a:pPr>
            <a:r>
              <a:rPr lang="en-US" altLang="ko-KR" sz="800" strike="sngStrike" dirty="0">
                <a:solidFill>
                  <a:schemeClr val="accent1">
                    <a:lumMod val="75000"/>
                  </a:schemeClr>
                </a:solidFill>
              </a:rPr>
              <a:t>If the firmware of the latest version is automatically updated, the corresponding lighting is continuously played until the update is completed.</a:t>
            </a:r>
          </a:p>
          <a:p>
            <a:pPr marL="92075" indent="-92075">
              <a:lnSpc>
                <a:spcPct val="120000"/>
              </a:lnSpc>
              <a:buFont typeface="Arial" panose="020B0604020202020204" pitchFamily="34" charset="0"/>
              <a:buChar char="•"/>
              <a:tabLst>
                <a:tab pos="92075" algn="l"/>
              </a:tabLst>
            </a:pPr>
            <a:r>
              <a:rPr lang="en-US" altLang="ko-KR" sz="800" strike="sngStrike" dirty="0">
                <a:solidFill>
                  <a:schemeClr val="accent1">
                    <a:lumMod val="75000"/>
                  </a:schemeClr>
                </a:solidFill>
              </a:rPr>
              <a:t>Repeat play</a:t>
            </a:r>
          </a:p>
        </p:txBody>
      </p:sp>
      <p:sp>
        <p:nvSpPr>
          <p:cNvPr id="143" name="TextBox 142"/>
          <p:cNvSpPr txBox="1"/>
          <p:nvPr/>
        </p:nvSpPr>
        <p:spPr>
          <a:xfrm>
            <a:off x="10094863" y="1630084"/>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144" name="타원 143"/>
          <p:cNvSpPr/>
          <p:nvPr/>
        </p:nvSpPr>
        <p:spPr>
          <a:xfrm>
            <a:off x="11234492" y="1665625"/>
            <a:ext cx="175139" cy="17513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20" name="시스템_업데이트">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8604402" y="1210686"/>
            <a:ext cx="1152000" cy="1152000"/>
          </a:xfrm>
          <a:prstGeom prst="rect">
            <a:avLst/>
          </a:prstGeom>
        </p:spPr>
      </p:pic>
      <p:pic>
        <p:nvPicPr>
          <p:cNvPr id="25" name="시스템_업데이트">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6175248" y="1210686"/>
            <a:ext cx="1152000" cy="1152000"/>
          </a:xfrm>
          <a:prstGeom prst="rect">
            <a:avLst/>
          </a:prstGeom>
        </p:spPr>
      </p:pic>
      <p:pic>
        <p:nvPicPr>
          <p:cNvPr id="34" name="시스템_업데이트">
            <a:hlinkClick r:id="" action="ppaction://media"/>
          </p:cNvPr>
          <p:cNvPicPr>
            <a:picLocks noChangeAspect="1"/>
          </p:cNvPicPr>
          <p:nvPr>
            <a:videoFile r:link="rId6"/>
            <p:extLst>
              <p:ext uri="{DAA4B4D4-6D71-4841-9C94-3DE7FCFB9230}">
                <p14:media xmlns:p14="http://schemas.microsoft.com/office/powerpoint/2010/main" r:embed="rId5"/>
              </p:ext>
            </p:extLst>
          </p:nvPr>
        </p:nvPicPr>
        <p:blipFill>
          <a:blip r:embed="rId8"/>
          <a:stretch>
            <a:fillRect/>
          </a:stretch>
        </p:blipFill>
        <p:spPr>
          <a:xfrm>
            <a:off x="7389825" y="1210686"/>
            <a:ext cx="1152000" cy="1152000"/>
          </a:xfrm>
          <a:prstGeom prst="rect">
            <a:avLst/>
          </a:prstGeom>
        </p:spPr>
      </p:pic>
      <p:sp>
        <p:nvSpPr>
          <p:cNvPr id="36" name="TextBox 35"/>
          <p:cNvSpPr txBox="1"/>
          <p:nvPr/>
        </p:nvSpPr>
        <p:spPr>
          <a:xfrm>
            <a:off x="267614" y="138126"/>
            <a:ext cx="5083443" cy="369332"/>
          </a:xfrm>
          <a:prstGeom prst="rect">
            <a:avLst/>
          </a:prstGeom>
          <a:noFill/>
        </p:spPr>
        <p:txBody>
          <a:bodyPr wrap="none" rtlCol="0">
            <a:spAutoFit/>
          </a:bodyPr>
          <a:lstStyle/>
          <a:p>
            <a:r>
              <a:rPr lang="en-US" altLang="ko-KR" dirty="0">
                <a:latin typeface="Helvetica" panose="020B0604020202030204" pitchFamily="34" charset="0"/>
              </a:rPr>
              <a:t>NUGU Device LED Lighting UX _ Device States</a:t>
            </a:r>
            <a:endParaRPr lang="ko-KR" altLang="en-US" dirty="0">
              <a:latin typeface="Helvetica" panose="020B0604020202030204" pitchFamily="34" charset="0"/>
            </a:endParaRPr>
          </a:p>
        </p:txBody>
      </p:sp>
      <p:sp>
        <p:nvSpPr>
          <p:cNvPr id="37" name="TextBox 36"/>
          <p:cNvSpPr txBox="1"/>
          <p:nvPr/>
        </p:nvSpPr>
        <p:spPr>
          <a:xfrm>
            <a:off x="3675861" y="2408106"/>
            <a:ext cx="8138767" cy="215444"/>
          </a:xfrm>
          <a:prstGeom prst="rect">
            <a:avLst/>
          </a:prstGeom>
          <a:noFill/>
        </p:spPr>
        <p:txBody>
          <a:bodyPr wrap="none" rtlCol="0">
            <a:spAutoFit/>
          </a:bodyPr>
          <a:lstStyle>
            <a:defPPr>
              <a:defRPr lang="ko-KR"/>
            </a:defPPr>
            <a:lvl1pPr algn="r">
              <a:defRPr sz="800" b="1">
                <a:solidFill>
                  <a:srgbClr val="FF0000"/>
                </a:solidFill>
              </a:defRPr>
            </a:lvl1pPr>
          </a:lstStyle>
          <a:p>
            <a:r>
              <a:rPr lang="en-US" altLang="ko-KR" b="0" dirty="0">
                <a:latin typeface="+mn-ea"/>
              </a:rPr>
              <a:t>※ The RGB color values indicated in the document are for reference only, and a color similar to the document must be implemented when implementing actual lighting.</a:t>
            </a:r>
            <a:endParaRPr lang="ko-KR" altLang="en-US" b="0" dirty="0">
              <a:latin typeface="+mn-ea"/>
            </a:endParaRPr>
          </a:p>
        </p:txBody>
      </p:sp>
      <p:sp>
        <p:nvSpPr>
          <p:cNvPr id="38" name="모서리가 둥근 직사각형 37"/>
          <p:cNvSpPr/>
          <p:nvPr/>
        </p:nvSpPr>
        <p:spPr>
          <a:xfrm>
            <a:off x="6362632" y="651767"/>
            <a:ext cx="783084" cy="189231"/>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800" dirty="0">
                <a:solidFill>
                  <a:schemeClr val="tx1">
                    <a:lumMod val="65000"/>
                    <a:lumOff val="35000"/>
                  </a:schemeClr>
                </a:solidFill>
              </a:rPr>
              <a:t>AI STB 2</a:t>
            </a:r>
            <a:endParaRPr lang="ko-KR" altLang="en-US" sz="800" dirty="0">
              <a:solidFill>
                <a:schemeClr val="tx1">
                  <a:lumMod val="65000"/>
                  <a:lumOff val="35000"/>
                </a:schemeClr>
              </a:solidFill>
            </a:endParaRPr>
          </a:p>
        </p:txBody>
      </p:sp>
      <p:sp>
        <p:nvSpPr>
          <p:cNvPr id="39" name="모서리가 둥근 직사각형 38"/>
          <p:cNvSpPr/>
          <p:nvPr/>
        </p:nvSpPr>
        <p:spPr>
          <a:xfrm>
            <a:off x="8801182" y="651767"/>
            <a:ext cx="783084" cy="189231"/>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800" dirty="0">
                <a:solidFill>
                  <a:schemeClr val="tx1">
                    <a:lumMod val="65000"/>
                    <a:lumOff val="35000"/>
                  </a:schemeClr>
                </a:solidFill>
              </a:rPr>
              <a:t>albert AI</a:t>
            </a:r>
            <a:endParaRPr lang="ko-KR" altLang="en-US" sz="800" dirty="0">
              <a:solidFill>
                <a:schemeClr val="tx1">
                  <a:lumMod val="65000"/>
                  <a:lumOff val="35000"/>
                </a:schemeClr>
              </a:solidFill>
            </a:endParaRPr>
          </a:p>
        </p:txBody>
      </p:sp>
      <p:graphicFrame>
        <p:nvGraphicFramePr>
          <p:cNvPr id="2" name="표 1">
            <a:extLst>
              <a:ext uri="{FF2B5EF4-FFF2-40B4-BE49-F238E27FC236}">
                <a16:creationId xmlns:a16="http://schemas.microsoft.com/office/drawing/2014/main" id="{78DDE006-84BD-4FBF-B4F5-437B7545F900}"/>
              </a:ext>
            </a:extLst>
          </p:cNvPr>
          <p:cNvGraphicFramePr>
            <a:graphicFrameLocks noGrp="1"/>
          </p:cNvGraphicFramePr>
          <p:nvPr>
            <p:extLst>
              <p:ext uri="{D42A27DB-BD31-4B8C-83A1-F6EECF244321}">
                <p14:modId xmlns:p14="http://schemas.microsoft.com/office/powerpoint/2010/main" val="2203905879"/>
              </p:ext>
            </p:extLst>
          </p:nvPr>
        </p:nvGraphicFramePr>
        <p:xfrm>
          <a:off x="9867207" y="0"/>
          <a:ext cx="2324793" cy="703680"/>
        </p:xfrm>
        <a:graphic>
          <a:graphicData uri="http://schemas.openxmlformats.org/drawingml/2006/table">
            <a:tbl>
              <a:tblPr firstRow="1" bandRow="1">
                <a:tableStyleId>{5C22544A-7EE6-4342-B048-85BDC9FD1C3A}</a:tableStyleId>
              </a:tblPr>
              <a:tblGrid>
                <a:gridCol w="2324793">
                  <a:extLst>
                    <a:ext uri="{9D8B030D-6E8A-4147-A177-3AD203B41FA5}">
                      <a16:colId xmlns:a16="http://schemas.microsoft.com/office/drawing/2014/main" val="4250470929"/>
                    </a:ext>
                  </a:extLst>
                </a:gridCol>
              </a:tblGrid>
              <a:tr h="0">
                <a:tc>
                  <a:txBody>
                    <a:bodyPr/>
                    <a:lstStyle/>
                    <a:p>
                      <a:pPr marL="0" marR="0" lvl="0" indent="0" defTabSz="914400" eaLnBrk="1" fontAlgn="auto" latinLnBrk="1" hangingPunct="1">
                        <a:lnSpc>
                          <a:spcPct val="100000"/>
                        </a:lnSpc>
                        <a:spcBef>
                          <a:spcPts val="0"/>
                        </a:spcBef>
                        <a:spcAft>
                          <a:spcPts val="0"/>
                        </a:spcAft>
                        <a:buClrTx/>
                        <a:buSzTx/>
                        <a:buFontTx/>
                        <a:buNone/>
                        <a:tabLst/>
                        <a:defRPr/>
                      </a:pPr>
                      <a:r>
                        <a:rPr lang="en-US" altLang="ko-KR" sz="800" spc="40" dirty="0">
                          <a:solidFill>
                            <a:srgbClr val="FFFFFF"/>
                          </a:solidFill>
                          <a:latin typeface="Malgun Gothic" panose="020B0503020000020004" pitchFamily="34" charset="-127"/>
                          <a:ea typeface="Malgun Gothic" panose="020B0503020000020004" pitchFamily="34" charset="-127"/>
                          <a:cs typeface="Noto Sans CJK JP Regular"/>
                        </a:rPr>
                        <a:t>2020.09.14_v0.7</a:t>
                      </a:r>
                    </a:p>
                  </a:txBody>
                  <a:tcPr marL="54000" marR="54000" marT="54000" marB="54000">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accent5"/>
                    </a:solidFill>
                  </a:tcPr>
                </a:tc>
                <a:extLst>
                  <a:ext uri="{0D108BD9-81ED-4DB2-BD59-A6C34878D82A}">
                    <a16:rowId xmlns:a16="http://schemas.microsoft.com/office/drawing/2014/main" val="784821567"/>
                  </a:ext>
                </a:extLst>
              </a:tr>
              <a:tr h="333474">
                <a:tc>
                  <a:txBody>
                    <a:bodyPr/>
                    <a:lstStyle/>
                    <a:p>
                      <a:pPr marL="171450" indent="-171450">
                        <a:buFont typeface="Arial" panose="020B0604020202020204" pitchFamily="34" charset="0"/>
                        <a:buChar char="•"/>
                      </a:pPr>
                      <a:r>
                        <a:rPr lang="en-US" altLang="ko-KR" sz="800" dirty="0">
                          <a:solidFill>
                            <a:schemeClr val="accent5"/>
                          </a:solidFill>
                        </a:rPr>
                        <a:t>(Base on AI 2) Because NUGU</a:t>
                      </a:r>
                      <a:r>
                        <a:rPr lang="ko-KR" altLang="en-US" sz="800" dirty="0">
                          <a:solidFill>
                            <a:schemeClr val="accent5"/>
                          </a:solidFill>
                        </a:rPr>
                        <a:t> </a:t>
                      </a:r>
                      <a:r>
                        <a:rPr lang="en-US" altLang="ko-KR" sz="800" dirty="0">
                          <a:solidFill>
                            <a:schemeClr val="accent5"/>
                          </a:solidFill>
                        </a:rPr>
                        <a:t>update time is too short, this is not supported</a:t>
                      </a:r>
                    </a:p>
                    <a:p>
                      <a:pPr marL="171450" indent="-171450">
                        <a:buFont typeface="Arial" panose="020B0604020202020204" pitchFamily="34" charset="0"/>
                        <a:buChar char="•"/>
                      </a:pPr>
                      <a:endParaRPr lang="ko-KR" altLang="en-US" sz="800" dirty="0"/>
                    </a:p>
                  </a:txBody>
                  <a:tcPr marL="54000" marR="54000" marT="54000" marB="54000">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extLst>
                  <a:ext uri="{0D108BD9-81ED-4DB2-BD59-A6C34878D82A}">
                    <a16:rowId xmlns:a16="http://schemas.microsoft.com/office/drawing/2014/main" val="4169621980"/>
                  </a:ext>
                </a:extLst>
              </a:tr>
            </a:tbl>
          </a:graphicData>
        </a:graphic>
      </p:graphicFrame>
      <p:sp>
        <p:nvSpPr>
          <p:cNvPr id="44" name="직사각형 43">
            <a:extLst>
              <a:ext uri="{FF2B5EF4-FFF2-40B4-BE49-F238E27FC236}">
                <a16:creationId xmlns:a16="http://schemas.microsoft.com/office/drawing/2014/main" id="{39E31D43-1EEC-475B-BCBA-5F0C05305AC2}"/>
              </a:ext>
            </a:extLst>
          </p:cNvPr>
          <p:cNvSpPr/>
          <p:nvPr/>
        </p:nvSpPr>
        <p:spPr>
          <a:xfrm>
            <a:off x="7378436" y="1238178"/>
            <a:ext cx="2400953" cy="114218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ko-KR" sz="1100" b="1" dirty="0">
                <a:solidFill>
                  <a:schemeClr val="tx1">
                    <a:lumMod val="50000"/>
                    <a:lumOff val="50000"/>
                  </a:schemeClr>
                </a:solidFill>
                <a:latin typeface="+mj-ea"/>
              </a:rPr>
              <a:t>&lt;2020.12.29</a:t>
            </a:r>
            <a:r>
              <a:rPr kumimoji="1" lang="ko-KR" altLang="en-US" sz="1100" b="1" dirty="0">
                <a:solidFill>
                  <a:schemeClr val="tx1">
                    <a:lumMod val="50000"/>
                    <a:lumOff val="50000"/>
                  </a:schemeClr>
                </a:solidFill>
                <a:latin typeface="+mj-ea"/>
              </a:rPr>
              <a:t> </a:t>
            </a:r>
            <a:r>
              <a:rPr kumimoji="1" lang="en-US" altLang="ko-KR" sz="1100" b="1" dirty="0">
                <a:solidFill>
                  <a:schemeClr val="tx1">
                    <a:lumMod val="50000"/>
                    <a:lumOff val="50000"/>
                  </a:schemeClr>
                </a:solidFill>
                <a:latin typeface="+mj-ea"/>
              </a:rPr>
              <a:t>Tunning history&gt;</a:t>
            </a:r>
          </a:p>
          <a:p>
            <a:endParaRPr kumimoji="1" lang="en-US" altLang="ko-KR" sz="1100" b="1" dirty="0">
              <a:solidFill>
                <a:schemeClr val="tx1"/>
              </a:solidFill>
              <a:latin typeface="+mj-ea"/>
            </a:endParaRPr>
          </a:p>
          <a:p>
            <a:r>
              <a:rPr kumimoji="1" lang="en-US" altLang="ko-KR" sz="1100" b="1" dirty="0">
                <a:solidFill>
                  <a:schemeClr val="tx1"/>
                </a:solidFill>
                <a:latin typeface="+mj-ea"/>
              </a:rPr>
              <a:t>-</a:t>
            </a:r>
            <a:r>
              <a:rPr kumimoji="1" lang="ko-KR" altLang="en-US" sz="1100" b="1" dirty="0">
                <a:solidFill>
                  <a:schemeClr val="tx1"/>
                </a:solidFill>
                <a:latin typeface="+mj-ea"/>
              </a:rPr>
              <a:t> </a:t>
            </a:r>
            <a:r>
              <a:rPr kumimoji="1" lang="en-US" altLang="ko-KR" sz="1100" b="1" dirty="0">
                <a:solidFill>
                  <a:schemeClr val="tx1"/>
                </a:solidFill>
                <a:latin typeface="+mj-ea"/>
              </a:rPr>
              <a:t>Not applicable</a:t>
            </a:r>
          </a:p>
        </p:txBody>
      </p:sp>
      <p:sp>
        <p:nvSpPr>
          <p:cNvPr id="45" name="직사각형 44">
            <a:extLst>
              <a:ext uri="{FF2B5EF4-FFF2-40B4-BE49-F238E27FC236}">
                <a16:creationId xmlns:a16="http://schemas.microsoft.com/office/drawing/2014/main" id="{19609685-03DD-4E35-9909-51536026602F}"/>
              </a:ext>
            </a:extLst>
          </p:cNvPr>
          <p:cNvSpPr/>
          <p:nvPr/>
        </p:nvSpPr>
        <p:spPr>
          <a:xfrm>
            <a:off x="2371798" y="1216239"/>
            <a:ext cx="4972264" cy="1146447"/>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altLang="ko-KR" sz="1600" b="1" dirty="0">
                <a:solidFill>
                  <a:schemeClr val="bg1"/>
                </a:solidFill>
              </a:rPr>
              <a:t>(Base on AI 2) </a:t>
            </a:r>
          </a:p>
          <a:p>
            <a:pPr lvl="0">
              <a:defRPr/>
            </a:pPr>
            <a:r>
              <a:rPr lang="en-US" altLang="ko-KR" sz="1600" b="1" dirty="0">
                <a:solidFill>
                  <a:schemeClr val="bg1"/>
                </a:solidFill>
              </a:rPr>
              <a:t>NUGU update time itself is short in set-top box</a:t>
            </a:r>
          </a:p>
          <a:p>
            <a:pPr lvl="0">
              <a:defRPr/>
            </a:pPr>
            <a:r>
              <a:rPr lang="en-US" altLang="ko-KR" sz="1600" b="1" dirty="0">
                <a:solidFill>
                  <a:schemeClr val="bg1"/>
                </a:solidFill>
              </a:rPr>
              <a:t>Not provided separately.</a:t>
            </a:r>
            <a:endParaRPr lang="ko-KR" altLang="en-US" sz="1600" b="1" dirty="0">
              <a:solidFill>
                <a:schemeClr val="bg1"/>
              </a:solidFill>
            </a:endParaRPr>
          </a:p>
        </p:txBody>
      </p:sp>
    </p:spTree>
    <p:extLst>
      <p:ext uri="{BB962C8B-B14F-4D97-AF65-F5344CB8AC3E}">
        <p14:creationId xmlns:p14="http://schemas.microsoft.com/office/powerpoint/2010/main" val="33918380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0"/>
                                        </p:tgtEl>
                                      </p:cBhvr>
                                    </p:cmd>
                                  </p:childTnLst>
                                </p:cTn>
                              </p:par>
                            </p:childTnLst>
                          </p:cTn>
                        </p:par>
                      </p:childTnLst>
                    </p:cTn>
                  </p:par>
                </p:childTnLst>
              </p:cTn>
              <p:nextCondLst>
                <p:cond evt="onClick" delay="0">
                  <p:tgtEl>
                    <p:spTgt spid="20"/>
                  </p:tgtEl>
                </p:cond>
              </p:nextCondLst>
            </p:seq>
            <p:video>
              <p:cMediaNode vol="80000">
                <p:cTn id="7" repeatCount="indefinite" fill="hold" display="0">
                  <p:stCondLst>
                    <p:cond delay="indefinite"/>
                  </p:stCondLst>
                </p:cTn>
                <p:tgtEl>
                  <p:spTgt spid="20"/>
                </p:tgtEl>
              </p:cMediaNode>
            </p:video>
            <p:seq concurrent="1" nextAc="seek">
              <p:cTn id="8" restart="whenNotActive" fill="hold" evtFilter="cancelBubble" nodeType="interactiveSeq">
                <p:stCondLst>
                  <p:cond evt="onClick" delay="0">
                    <p:tgtEl>
                      <p:spTgt spid="2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5"/>
                                        </p:tgtEl>
                                      </p:cBhvr>
                                    </p:cmd>
                                  </p:childTnLst>
                                </p:cTn>
                              </p:par>
                            </p:childTnLst>
                          </p:cTn>
                        </p:par>
                      </p:childTnLst>
                    </p:cTn>
                  </p:par>
                </p:childTnLst>
              </p:cTn>
              <p:nextCondLst>
                <p:cond evt="onClick" delay="0">
                  <p:tgtEl>
                    <p:spTgt spid="25"/>
                  </p:tgtEl>
                </p:cond>
              </p:nextCondLst>
            </p:seq>
            <p:video>
              <p:cMediaNode vol="80000">
                <p:cTn id="13" repeatCount="indefinite" fill="hold" display="0">
                  <p:stCondLst>
                    <p:cond delay="indefinite"/>
                  </p:stCondLst>
                </p:cTn>
                <p:tgtEl>
                  <p:spTgt spid="25"/>
                </p:tgtEl>
              </p:cMediaNode>
            </p:video>
            <p:seq concurrent="1" nextAc="seek">
              <p:cTn id="14" restart="whenNotActive" fill="hold" evtFilter="cancelBubble" nodeType="interactiveSeq">
                <p:stCondLst>
                  <p:cond evt="onClick" delay="0">
                    <p:tgtEl>
                      <p:spTgt spid="34"/>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34"/>
                                        </p:tgtEl>
                                      </p:cBhvr>
                                    </p:cmd>
                                  </p:childTnLst>
                                </p:cTn>
                              </p:par>
                            </p:childTnLst>
                          </p:cTn>
                        </p:par>
                      </p:childTnLst>
                    </p:cTn>
                  </p:par>
                </p:childTnLst>
              </p:cTn>
              <p:nextCondLst>
                <p:cond evt="onClick" delay="0">
                  <p:tgtEl>
                    <p:spTgt spid="34"/>
                  </p:tgtEl>
                </p:cond>
              </p:nextCondLst>
            </p:seq>
            <p:video>
              <p:cMediaNode vol="80000">
                <p:cTn id="19" fill="hold" display="0">
                  <p:stCondLst>
                    <p:cond delay="indefinite"/>
                  </p:stCondLst>
                </p:cTn>
                <p:tgtEl>
                  <p:spTgt spid="34"/>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317168" y="873126"/>
            <a:ext cx="338837" cy="51426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직사각형 6"/>
          <p:cNvSpPr/>
          <p:nvPr/>
        </p:nvSpPr>
        <p:spPr>
          <a:xfrm>
            <a:off x="317168" y="873125"/>
            <a:ext cx="11497460" cy="303780"/>
          </a:xfrm>
          <a:prstGeom prst="rect">
            <a:avLst/>
          </a:prstGeom>
          <a:solidFill>
            <a:schemeClr val="bg1">
              <a:lumMod val="75000"/>
            </a:schemeClr>
          </a:solid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0" name="직사각형 89"/>
          <p:cNvSpPr/>
          <p:nvPr/>
        </p:nvSpPr>
        <p:spPr>
          <a:xfrm>
            <a:off x="9784605" y="873125"/>
            <a:ext cx="2030023" cy="303780"/>
          </a:xfrm>
          <a:prstGeom prst="rect">
            <a:avLst/>
          </a:prstGeom>
          <a:solidFill>
            <a:schemeClr val="bg1">
              <a:lumMod val="95000"/>
            </a:schemeClr>
          </a:solid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5" name="직선 연결선 4"/>
          <p:cNvCxnSpPr/>
          <p:nvPr/>
        </p:nvCxnSpPr>
        <p:spPr>
          <a:xfrm>
            <a:off x="0" y="600546"/>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789093" y="913070"/>
            <a:ext cx="843501" cy="246221"/>
          </a:xfrm>
          <a:prstGeom prst="rect">
            <a:avLst/>
          </a:prstGeom>
          <a:noFill/>
        </p:spPr>
        <p:txBody>
          <a:bodyPr wrap="none" rtlCol="0">
            <a:spAutoFit/>
          </a:bodyPr>
          <a:lstStyle/>
          <a:p>
            <a:pPr algn="ctr"/>
            <a:r>
              <a:rPr lang="en-US" altLang="ko-KR" sz="1000" dirty="0"/>
              <a:t>Description</a:t>
            </a:r>
            <a:endParaRPr lang="ko-KR" altLang="en-US" sz="1000" dirty="0"/>
          </a:p>
        </p:txBody>
      </p:sp>
      <p:sp>
        <p:nvSpPr>
          <p:cNvPr id="10" name="TextBox 9"/>
          <p:cNvSpPr txBox="1"/>
          <p:nvPr/>
        </p:nvSpPr>
        <p:spPr>
          <a:xfrm>
            <a:off x="4200134" y="913070"/>
            <a:ext cx="1013419" cy="246221"/>
          </a:xfrm>
          <a:prstGeom prst="rect">
            <a:avLst/>
          </a:prstGeom>
          <a:noFill/>
        </p:spPr>
        <p:txBody>
          <a:bodyPr wrap="none" rtlCol="0">
            <a:spAutoFit/>
          </a:bodyPr>
          <a:lstStyle/>
          <a:p>
            <a:pPr algn="ctr"/>
            <a:r>
              <a:rPr lang="en-US" altLang="ko-KR" sz="1000" dirty="0"/>
              <a:t>Lighting Color</a:t>
            </a:r>
            <a:endParaRPr lang="ko-KR" altLang="en-US" sz="1000" dirty="0"/>
          </a:p>
        </p:txBody>
      </p:sp>
      <p:sp>
        <p:nvSpPr>
          <p:cNvPr id="11" name="TextBox 10"/>
          <p:cNvSpPr txBox="1"/>
          <p:nvPr/>
        </p:nvSpPr>
        <p:spPr>
          <a:xfrm>
            <a:off x="6121289" y="913070"/>
            <a:ext cx="1252266" cy="246221"/>
          </a:xfrm>
          <a:prstGeom prst="rect">
            <a:avLst/>
          </a:prstGeom>
          <a:noFill/>
        </p:spPr>
        <p:txBody>
          <a:bodyPr wrap="none" rtlCol="0">
            <a:spAutoFit/>
          </a:bodyPr>
          <a:lstStyle/>
          <a:p>
            <a:pPr algn="ctr"/>
            <a:r>
              <a:rPr lang="en-US" altLang="ko-KR" sz="1000" dirty="0"/>
              <a:t>Animation </a:t>
            </a:r>
            <a:r>
              <a:rPr lang="en-US" altLang="ko-KR" sz="900" dirty="0"/>
              <a:t>(Linear)</a:t>
            </a:r>
            <a:endParaRPr lang="ko-KR" altLang="en-US" sz="900" dirty="0"/>
          </a:p>
        </p:txBody>
      </p:sp>
      <p:sp>
        <p:nvSpPr>
          <p:cNvPr id="12" name="TextBox 11"/>
          <p:cNvSpPr txBox="1"/>
          <p:nvPr/>
        </p:nvSpPr>
        <p:spPr>
          <a:xfrm>
            <a:off x="1233549" y="913070"/>
            <a:ext cx="540533" cy="246221"/>
          </a:xfrm>
          <a:prstGeom prst="rect">
            <a:avLst/>
          </a:prstGeom>
          <a:noFill/>
        </p:spPr>
        <p:txBody>
          <a:bodyPr wrap="none" rtlCol="0">
            <a:spAutoFit/>
          </a:bodyPr>
          <a:lstStyle/>
          <a:p>
            <a:pPr algn="ctr"/>
            <a:r>
              <a:rPr lang="en-US" altLang="ko-KR" sz="1000" dirty="0"/>
              <a:t>Status</a:t>
            </a:r>
            <a:endParaRPr lang="ko-KR" altLang="en-US" sz="1000" dirty="0"/>
          </a:p>
        </p:txBody>
      </p:sp>
      <p:sp>
        <p:nvSpPr>
          <p:cNvPr id="22" name="TextBox 21"/>
          <p:cNvSpPr txBox="1"/>
          <p:nvPr/>
        </p:nvSpPr>
        <p:spPr>
          <a:xfrm>
            <a:off x="830058" y="3488107"/>
            <a:ext cx="450764" cy="276999"/>
          </a:xfrm>
          <a:prstGeom prst="rect">
            <a:avLst/>
          </a:prstGeom>
          <a:noFill/>
        </p:spPr>
        <p:txBody>
          <a:bodyPr wrap="none" rtlCol="0">
            <a:spAutoFit/>
          </a:bodyPr>
          <a:lstStyle/>
          <a:p>
            <a:pPr algn="ctr"/>
            <a:r>
              <a:rPr lang="en-US" altLang="ko-KR" sz="1200" b="1" dirty="0"/>
              <a:t>Mic</a:t>
            </a:r>
            <a:endParaRPr lang="ko-KR" altLang="en-US" sz="1200" b="1" dirty="0"/>
          </a:p>
        </p:txBody>
      </p:sp>
      <p:cxnSp>
        <p:nvCxnSpPr>
          <p:cNvPr id="26" name="직선 연결선 25"/>
          <p:cNvCxnSpPr/>
          <p:nvPr/>
        </p:nvCxnSpPr>
        <p:spPr>
          <a:xfrm>
            <a:off x="1435037" y="1176905"/>
            <a:ext cx="0" cy="4838884"/>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7" name="TextBox 26"/>
          <p:cNvSpPr txBox="1"/>
          <p:nvPr/>
        </p:nvSpPr>
        <p:spPr>
          <a:xfrm>
            <a:off x="1383031" y="2196291"/>
            <a:ext cx="1025236" cy="400110"/>
          </a:xfrm>
          <a:prstGeom prst="rect">
            <a:avLst/>
          </a:prstGeom>
          <a:noFill/>
        </p:spPr>
        <p:txBody>
          <a:bodyPr wrap="square" rtlCol="0">
            <a:spAutoFit/>
          </a:bodyPr>
          <a:lstStyle>
            <a:defPPr>
              <a:defRPr lang="ko-KR"/>
            </a:defPPr>
            <a:lvl1pPr algn="ctr">
              <a:defRPr sz="1000" b="1"/>
            </a:lvl1pPr>
          </a:lstStyle>
          <a:p>
            <a:r>
              <a:rPr lang="en-US" altLang="ko-KR" dirty="0"/>
              <a:t>Mic</a:t>
            </a:r>
          </a:p>
          <a:p>
            <a:r>
              <a:rPr lang="en-US" altLang="ko-KR" dirty="0"/>
              <a:t>On-&gt;Off</a:t>
            </a:r>
            <a:endParaRPr lang="ko-KR" altLang="en-US" dirty="0"/>
          </a:p>
        </p:txBody>
      </p:sp>
      <p:cxnSp>
        <p:nvCxnSpPr>
          <p:cNvPr id="13" name="직선 연결선 12"/>
          <p:cNvCxnSpPr/>
          <p:nvPr/>
        </p:nvCxnSpPr>
        <p:spPr>
          <a:xfrm>
            <a:off x="2344068" y="873126"/>
            <a:ext cx="0" cy="5142664"/>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4" name="직선 연결선 13"/>
          <p:cNvCxnSpPr/>
          <p:nvPr/>
        </p:nvCxnSpPr>
        <p:spPr>
          <a:xfrm>
            <a:off x="4109163" y="873126"/>
            <a:ext cx="0" cy="5142664"/>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5" name="직선 연결선 14"/>
          <p:cNvCxnSpPr/>
          <p:nvPr/>
        </p:nvCxnSpPr>
        <p:spPr>
          <a:xfrm>
            <a:off x="5323741" y="873126"/>
            <a:ext cx="0" cy="5142664"/>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6" name="직선 연결선 15"/>
          <p:cNvCxnSpPr/>
          <p:nvPr/>
        </p:nvCxnSpPr>
        <p:spPr>
          <a:xfrm>
            <a:off x="7355449" y="873126"/>
            <a:ext cx="0" cy="5142664"/>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7" name="직선 연결선 16"/>
          <p:cNvCxnSpPr/>
          <p:nvPr/>
        </p:nvCxnSpPr>
        <p:spPr>
          <a:xfrm>
            <a:off x="656005" y="873126"/>
            <a:ext cx="0" cy="5142664"/>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68" name="직선 연결선 67"/>
          <p:cNvCxnSpPr/>
          <p:nvPr/>
        </p:nvCxnSpPr>
        <p:spPr>
          <a:xfrm>
            <a:off x="8570027" y="873126"/>
            <a:ext cx="0" cy="5142664"/>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69" name="직선 연결선 68"/>
          <p:cNvCxnSpPr/>
          <p:nvPr/>
        </p:nvCxnSpPr>
        <p:spPr>
          <a:xfrm>
            <a:off x="9784605" y="873126"/>
            <a:ext cx="0" cy="5142664"/>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70" name="직선 연결선 69"/>
          <p:cNvCxnSpPr/>
          <p:nvPr/>
        </p:nvCxnSpPr>
        <p:spPr>
          <a:xfrm>
            <a:off x="10799617" y="873126"/>
            <a:ext cx="0" cy="5142664"/>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71" name="TextBox 70"/>
          <p:cNvSpPr txBox="1"/>
          <p:nvPr/>
        </p:nvSpPr>
        <p:spPr>
          <a:xfrm>
            <a:off x="7337420" y="913070"/>
            <a:ext cx="1258678" cy="246221"/>
          </a:xfrm>
          <a:prstGeom prst="rect">
            <a:avLst/>
          </a:prstGeom>
          <a:noFill/>
        </p:spPr>
        <p:txBody>
          <a:bodyPr wrap="none" rtlCol="0">
            <a:spAutoFit/>
          </a:bodyPr>
          <a:lstStyle/>
          <a:p>
            <a:pPr algn="ctr"/>
            <a:r>
              <a:rPr lang="en-US" altLang="ko-KR" sz="1000" dirty="0"/>
              <a:t>Animation </a:t>
            </a:r>
            <a:r>
              <a:rPr lang="en-US" altLang="ko-KR" sz="900" dirty="0"/>
              <a:t>(Radial)</a:t>
            </a:r>
            <a:endParaRPr lang="ko-KR" altLang="en-US" sz="900" dirty="0"/>
          </a:p>
        </p:txBody>
      </p:sp>
      <p:sp>
        <p:nvSpPr>
          <p:cNvPr id="72" name="TextBox 71"/>
          <p:cNvSpPr txBox="1"/>
          <p:nvPr/>
        </p:nvSpPr>
        <p:spPr>
          <a:xfrm>
            <a:off x="8551738" y="913070"/>
            <a:ext cx="1257075" cy="246221"/>
          </a:xfrm>
          <a:prstGeom prst="rect">
            <a:avLst/>
          </a:prstGeom>
          <a:noFill/>
        </p:spPr>
        <p:txBody>
          <a:bodyPr wrap="none" rtlCol="0">
            <a:spAutoFit/>
          </a:bodyPr>
          <a:lstStyle/>
          <a:p>
            <a:pPr algn="ctr"/>
            <a:r>
              <a:rPr lang="en-US" altLang="ko-KR" sz="1000" dirty="0"/>
              <a:t>Animation </a:t>
            </a:r>
            <a:r>
              <a:rPr lang="en-US" altLang="ko-KR" sz="900" dirty="0"/>
              <a:t>(Single)</a:t>
            </a:r>
            <a:endParaRPr lang="ko-KR" altLang="en-US" sz="900" dirty="0"/>
          </a:p>
        </p:txBody>
      </p:sp>
      <p:sp>
        <p:nvSpPr>
          <p:cNvPr id="73" name="TextBox 72"/>
          <p:cNvSpPr txBox="1"/>
          <p:nvPr/>
        </p:nvSpPr>
        <p:spPr>
          <a:xfrm>
            <a:off x="10028768" y="913070"/>
            <a:ext cx="554960" cy="246221"/>
          </a:xfrm>
          <a:prstGeom prst="rect">
            <a:avLst/>
          </a:prstGeom>
          <a:noFill/>
        </p:spPr>
        <p:txBody>
          <a:bodyPr wrap="none" rtlCol="0">
            <a:spAutoFit/>
          </a:bodyPr>
          <a:lstStyle/>
          <a:p>
            <a:pPr algn="ctr"/>
            <a:r>
              <a:rPr lang="en-US" altLang="ko-KR" sz="1000" dirty="0"/>
              <a:t>Sound</a:t>
            </a:r>
            <a:endParaRPr lang="ko-KR" altLang="en-US" sz="1000" dirty="0"/>
          </a:p>
        </p:txBody>
      </p:sp>
      <p:sp>
        <p:nvSpPr>
          <p:cNvPr id="74" name="TextBox 73"/>
          <p:cNvSpPr txBox="1"/>
          <p:nvPr/>
        </p:nvSpPr>
        <p:spPr>
          <a:xfrm>
            <a:off x="11115092" y="913070"/>
            <a:ext cx="391454" cy="246221"/>
          </a:xfrm>
          <a:prstGeom prst="rect">
            <a:avLst/>
          </a:prstGeom>
          <a:noFill/>
        </p:spPr>
        <p:txBody>
          <a:bodyPr wrap="none" rtlCol="0">
            <a:spAutoFit/>
          </a:bodyPr>
          <a:lstStyle/>
          <a:p>
            <a:pPr algn="ctr"/>
            <a:r>
              <a:rPr lang="en-US" altLang="ko-KR" sz="1000" dirty="0"/>
              <a:t>TTS</a:t>
            </a:r>
            <a:endParaRPr lang="ko-KR" altLang="en-US" sz="1000" dirty="0"/>
          </a:p>
        </p:txBody>
      </p:sp>
      <p:sp>
        <p:nvSpPr>
          <p:cNvPr id="61" name="TextBox 60"/>
          <p:cNvSpPr txBox="1"/>
          <p:nvPr/>
        </p:nvSpPr>
        <p:spPr>
          <a:xfrm>
            <a:off x="360441" y="3472718"/>
            <a:ext cx="284052" cy="307777"/>
          </a:xfrm>
          <a:prstGeom prst="rect">
            <a:avLst/>
          </a:prstGeom>
          <a:noFill/>
        </p:spPr>
        <p:txBody>
          <a:bodyPr wrap="none" rtlCol="0">
            <a:spAutoFit/>
          </a:bodyPr>
          <a:lstStyle/>
          <a:p>
            <a:r>
              <a:rPr lang="en-US" altLang="ko-KR" sz="1400" dirty="0"/>
              <a:t>1</a:t>
            </a:r>
            <a:endParaRPr lang="ko-KR" altLang="en-US" sz="1400" dirty="0"/>
          </a:p>
        </p:txBody>
      </p:sp>
      <p:sp>
        <p:nvSpPr>
          <p:cNvPr id="62" name="TextBox 61"/>
          <p:cNvSpPr txBox="1"/>
          <p:nvPr/>
        </p:nvSpPr>
        <p:spPr>
          <a:xfrm>
            <a:off x="2344504" y="1283040"/>
            <a:ext cx="1769310" cy="668709"/>
          </a:xfrm>
          <a:prstGeom prst="rect">
            <a:avLst/>
          </a:prstGeom>
          <a:noFill/>
        </p:spPr>
        <p:txBody>
          <a:bodyPr wrap="square" rtlCol="0">
            <a:spAutoFit/>
          </a:bodyPr>
          <a:lstStyle/>
          <a:p>
            <a:pPr marL="92075" indent="-92075">
              <a:lnSpc>
                <a:spcPct val="120000"/>
              </a:lnSpc>
              <a:buFont typeface="Arial" panose="020B0604020202020204" pitchFamily="34" charset="0"/>
              <a:buChar char="•"/>
              <a:tabLst>
                <a:tab pos="92075" algn="l"/>
              </a:tabLst>
            </a:pPr>
            <a:r>
              <a:rPr lang="en-US" altLang="ko-KR" sz="800" dirty="0"/>
              <a:t>When the user turns off the device's microphone (On -&gt; Off), the corresponding lighting is played.</a:t>
            </a:r>
            <a:endParaRPr lang="ko-KR" altLang="en-US" sz="800" dirty="0"/>
          </a:p>
        </p:txBody>
      </p:sp>
      <p:grpSp>
        <p:nvGrpSpPr>
          <p:cNvPr id="39" name="그룹 38"/>
          <p:cNvGrpSpPr/>
          <p:nvPr/>
        </p:nvGrpSpPr>
        <p:grpSpPr>
          <a:xfrm>
            <a:off x="4137689" y="1217140"/>
            <a:ext cx="1152000" cy="2357613"/>
            <a:chOff x="4954819" y="1217140"/>
            <a:chExt cx="1152000" cy="2357613"/>
          </a:xfrm>
        </p:grpSpPr>
        <p:sp>
          <p:nvSpPr>
            <p:cNvPr id="64" name="직사각형 63"/>
            <p:cNvSpPr/>
            <p:nvPr/>
          </p:nvSpPr>
          <p:spPr>
            <a:xfrm>
              <a:off x="4954819" y="1217140"/>
              <a:ext cx="1152000" cy="2357613"/>
            </a:xfrm>
            <a:prstGeom prst="rect">
              <a:avLst/>
            </a:prstGeom>
            <a:solidFill>
              <a:srgbClr val="ED7D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65" name="TextBox 64"/>
            <p:cNvSpPr txBox="1"/>
            <p:nvPr/>
          </p:nvSpPr>
          <p:spPr>
            <a:xfrm>
              <a:off x="4963238" y="3187458"/>
              <a:ext cx="936475" cy="369332"/>
            </a:xfrm>
            <a:prstGeom prst="rect">
              <a:avLst/>
            </a:prstGeom>
            <a:noFill/>
          </p:spPr>
          <p:txBody>
            <a:bodyPr wrap="none" rtlCol="0">
              <a:spAutoFit/>
            </a:bodyPr>
            <a:lstStyle>
              <a:defPPr>
                <a:defRPr lang="ko-KR"/>
              </a:defPPr>
              <a:lvl1pPr>
                <a:defRPr sz="1000" b="1">
                  <a:solidFill>
                    <a:schemeClr val="bg1">
                      <a:lumMod val="95000"/>
                    </a:schemeClr>
                  </a:solidFill>
                </a:defRPr>
              </a:lvl1pPr>
            </a:lstStyle>
            <a:p>
              <a:r>
                <a:rPr lang="en-US" altLang="ko-KR" dirty="0"/>
                <a:t>Orange </a:t>
              </a:r>
            </a:p>
            <a:p>
              <a:r>
                <a:rPr lang="en-US" altLang="ko-KR" sz="800" b="0" dirty="0"/>
                <a:t>RGB(237,125,50)</a:t>
              </a:r>
            </a:p>
          </p:txBody>
        </p:sp>
      </p:grpSp>
      <p:sp>
        <p:nvSpPr>
          <p:cNvPr id="127" name="TextBox 126"/>
          <p:cNvSpPr txBox="1"/>
          <p:nvPr/>
        </p:nvSpPr>
        <p:spPr>
          <a:xfrm>
            <a:off x="10094863" y="2245974"/>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77" name="타원 76"/>
          <p:cNvSpPr/>
          <p:nvPr/>
        </p:nvSpPr>
        <p:spPr>
          <a:xfrm>
            <a:off x="11209269" y="2281515"/>
            <a:ext cx="175139" cy="17513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1" name="TextBox 80"/>
          <p:cNvSpPr txBox="1"/>
          <p:nvPr/>
        </p:nvSpPr>
        <p:spPr>
          <a:xfrm>
            <a:off x="267614" y="138126"/>
            <a:ext cx="5724709" cy="369332"/>
          </a:xfrm>
          <a:prstGeom prst="rect">
            <a:avLst/>
          </a:prstGeom>
          <a:noFill/>
        </p:spPr>
        <p:txBody>
          <a:bodyPr wrap="none" rtlCol="0">
            <a:spAutoFit/>
          </a:bodyPr>
          <a:lstStyle/>
          <a:p>
            <a:r>
              <a:rPr lang="en-US" altLang="ko-KR" dirty="0">
                <a:latin typeface="Helvetica" panose="020B0604020202030204" pitchFamily="34" charset="0"/>
              </a:rPr>
              <a:t>NUGU Device LED Lighting UX _ Attention</a:t>
            </a:r>
            <a:r>
              <a:rPr lang="ko-KR" altLang="en-US" dirty="0">
                <a:latin typeface="Helvetica" panose="020B0604020202030204" pitchFamily="34" charset="0"/>
              </a:rPr>
              <a:t> </a:t>
            </a:r>
            <a:r>
              <a:rPr lang="en-US" altLang="ko-KR" dirty="0">
                <a:latin typeface="Helvetica" panose="020B0604020202030204" pitchFamily="34" charset="0"/>
              </a:rPr>
              <a:t>notification</a:t>
            </a:r>
            <a:endParaRPr lang="ko-KR" altLang="en-US" dirty="0">
              <a:latin typeface="Helvetica" panose="020B0604020202030204" pitchFamily="34" charset="0"/>
            </a:endParaRPr>
          </a:p>
        </p:txBody>
      </p:sp>
      <p:sp>
        <p:nvSpPr>
          <p:cNvPr id="83" name="모서리가 둥근 직사각형 82"/>
          <p:cNvSpPr/>
          <p:nvPr/>
        </p:nvSpPr>
        <p:spPr>
          <a:xfrm>
            <a:off x="6362632" y="651767"/>
            <a:ext cx="783084" cy="189231"/>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800" dirty="0">
                <a:solidFill>
                  <a:schemeClr val="tx1">
                    <a:lumMod val="65000"/>
                    <a:lumOff val="35000"/>
                  </a:schemeClr>
                </a:solidFill>
              </a:rPr>
              <a:t>AI STB 2</a:t>
            </a:r>
            <a:endParaRPr lang="ko-KR" altLang="en-US" sz="800" dirty="0">
              <a:solidFill>
                <a:schemeClr val="tx1">
                  <a:lumMod val="65000"/>
                  <a:lumOff val="35000"/>
                </a:schemeClr>
              </a:solidFill>
            </a:endParaRPr>
          </a:p>
        </p:txBody>
      </p:sp>
      <p:sp>
        <p:nvSpPr>
          <p:cNvPr id="84" name="모서리가 둥근 직사각형 83"/>
          <p:cNvSpPr/>
          <p:nvPr/>
        </p:nvSpPr>
        <p:spPr>
          <a:xfrm>
            <a:off x="8801182" y="651767"/>
            <a:ext cx="783084" cy="189231"/>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800" dirty="0">
                <a:solidFill>
                  <a:schemeClr val="tx1">
                    <a:lumMod val="65000"/>
                    <a:lumOff val="35000"/>
                  </a:schemeClr>
                </a:solidFill>
              </a:rPr>
              <a:t>albert AI</a:t>
            </a:r>
            <a:endParaRPr lang="ko-KR" altLang="en-US" sz="800" dirty="0">
              <a:solidFill>
                <a:schemeClr val="tx1">
                  <a:lumMod val="65000"/>
                  <a:lumOff val="35000"/>
                </a:schemeClr>
              </a:solidFill>
            </a:endParaRPr>
          </a:p>
        </p:txBody>
      </p:sp>
      <p:sp>
        <p:nvSpPr>
          <p:cNvPr id="94" name="직사각형 93"/>
          <p:cNvSpPr/>
          <p:nvPr/>
        </p:nvSpPr>
        <p:spPr>
          <a:xfrm>
            <a:off x="9773460" y="2448545"/>
            <a:ext cx="1021084" cy="338106"/>
          </a:xfrm>
          <a:prstGeom prst="rect">
            <a:avLst/>
          </a:prstGeom>
        </p:spPr>
        <p:txBody>
          <a:bodyPr wrap="square">
            <a:spAutoFit/>
          </a:bodyPr>
          <a:lstStyle/>
          <a:p>
            <a:pPr>
              <a:lnSpc>
                <a:spcPct val="120000"/>
              </a:lnSpc>
            </a:pPr>
            <a:r>
              <a:rPr lang="en-US" altLang="ko-KR" sz="700" dirty="0">
                <a:latin typeface="맑은 고딕" panose="020B0503020000020004" pitchFamily="50" charset="-127"/>
              </a:rPr>
              <a:t>Beep sound production required</a:t>
            </a:r>
            <a:endParaRPr lang="en-US" altLang="ko-KR" sz="700" b="1" u="sng" dirty="0">
              <a:latin typeface="맑은 고딕" panose="020B0503020000020004" pitchFamily="50" charset="-127"/>
            </a:endParaRPr>
          </a:p>
        </p:txBody>
      </p:sp>
      <p:pic>
        <p:nvPicPr>
          <p:cNvPr id="31" name="주의_마이크온투오프_키">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6174961" y="2422754"/>
            <a:ext cx="1152000" cy="1152000"/>
          </a:xfrm>
          <a:prstGeom prst="rect">
            <a:avLst/>
          </a:prstGeom>
        </p:spPr>
      </p:pic>
      <p:pic>
        <p:nvPicPr>
          <p:cNvPr id="98" name="주의_마이크온투오프_키">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7386739" y="2422754"/>
            <a:ext cx="1152000" cy="1152000"/>
          </a:xfrm>
          <a:prstGeom prst="rect">
            <a:avLst/>
          </a:prstGeom>
        </p:spPr>
      </p:pic>
      <p:pic>
        <p:nvPicPr>
          <p:cNvPr id="99" name="주의_마이크온투오프_키">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8600012" y="2422754"/>
            <a:ext cx="1152000" cy="1152000"/>
          </a:xfrm>
          <a:prstGeom prst="rect">
            <a:avLst/>
          </a:prstGeom>
        </p:spPr>
      </p:pic>
      <p:sp>
        <p:nvSpPr>
          <p:cNvPr id="103" name="직사각형 102"/>
          <p:cNvSpPr/>
          <p:nvPr/>
        </p:nvSpPr>
        <p:spPr>
          <a:xfrm>
            <a:off x="317167" y="873736"/>
            <a:ext cx="11497461" cy="5142053"/>
          </a:xfrm>
          <a:prstGeom prst="rect">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 name="그룹 7"/>
          <p:cNvGrpSpPr/>
          <p:nvPr/>
        </p:nvGrpSpPr>
        <p:grpSpPr>
          <a:xfrm>
            <a:off x="5325979" y="2395947"/>
            <a:ext cx="4458626" cy="2403666"/>
            <a:chOff x="6140871" y="2395947"/>
            <a:chExt cx="3643734" cy="2403666"/>
          </a:xfrm>
        </p:grpSpPr>
        <p:cxnSp>
          <p:nvCxnSpPr>
            <p:cNvPr id="97" name="직선 연결선 96"/>
            <p:cNvCxnSpPr/>
            <p:nvPr/>
          </p:nvCxnSpPr>
          <p:spPr>
            <a:xfrm>
              <a:off x="6140871" y="2395947"/>
              <a:ext cx="3643734" cy="0"/>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04" name="직선 연결선 103"/>
            <p:cNvCxnSpPr/>
            <p:nvPr/>
          </p:nvCxnSpPr>
          <p:spPr>
            <a:xfrm>
              <a:off x="6140871" y="4799613"/>
              <a:ext cx="3643734" cy="0"/>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grpSp>
      <p:cxnSp>
        <p:nvCxnSpPr>
          <p:cNvPr id="105" name="직선 연결선 104"/>
          <p:cNvCxnSpPr/>
          <p:nvPr/>
        </p:nvCxnSpPr>
        <p:spPr>
          <a:xfrm>
            <a:off x="1431049" y="3605219"/>
            <a:ext cx="10383579" cy="0"/>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grpSp>
        <p:nvGrpSpPr>
          <p:cNvPr id="115" name="그룹 114"/>
          <p:cNvGrpSpPr/>
          <p:nvPr/>
        </p:nvGrpSpPr>
        <p:grpSpPr>
          <a:xfrm>
            <a:off x="4137689" y="3624166"/>
            <a:ext cx="1152000" cy="2357613"/>
            <a:chOff x="4954819" y="1217140"/>
            <a:chExt cx="1152000" cy="2357613"/>
          </a:xfrm>
        </p:grpSpPr>
        <p:sp>
          <p:nvSpPr>
            <p:cNvPr id="116" name="직사각형 115"/>
            <p:cNvSpPr/>
            <p:nvPr/>
          </p:nvSpPr>
          <p:spPr>
            <a:xfrm>
              <a:off x="4954819" y="1217140"/>
              <a:ext cx="1152000" cy="2357613"/>
            </a:xfrm>
            <a:prstGeom prst="rect">
              <a:avLst/>
            </a:prstGeom>
            <a:solidFill>
              <a:srgbClr val="ED7D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117" name="TextBox 116"/>
            <p:cNvSpPr txBox="1"/>
            <p:nvPr/>
          </p:nvSpPr>
          <p:spPr>
            <a:xfrm>
              <a:off x="4963238" y="3187458"/>
              <a:ext cx="936475" cy="369332"/>
            </a:xfrm>
            <a:prstGeom prst="rect">
              <a:avLst/>
            </a:prstGeom>
            <a:noFill/>
          </p:spPr>
          <p:txBody>
            <a:bodyPr wrap="none" rtlCol="0">
              <a:spAutoFit/>
            </a:bodyPr>
            <a:lstStyle>
              <a:defPPr>
                <a:defRPr lang="ko-KR"/>
              </a:defPPr>
              <a:lvl1pPr>
                <a:defRPr sz="1000" b="1">
                  <a:solidFill>
                    <a:schemeClr val="bg1">
                      <a:lumMod val="95000"/>
                    </a:schemeClr>
                  </a:solidFill>
                </a:defRPr>
              </a:lvl1pPr>
            </a:lstStyle>
            <a:p>
              <a:r>
                <a:rPr lang="en-US" altLang="ko-KR" dirty="0"/>
                <a:t>Orange </a:t>
              </a:r>
            </a:p>
            <a:p>
              <a:r>
                <a:rPr lang="en-US" altLang="ko-KR" sz="800" b="0" dirty="0"/>
                <a:t>RGB(237,125,50)</a:t>
              </a:r>
            </a:p>
          </p:txBody>
        </p:sp>
      </p:grpSp>
      <p:sp>
        <p:nvSpPr>
          <p:cNvPr id="79" name="TextBox 78"/>
          <p:cNvSpPr txBox="1"/>
          <p:nvPr/>
        </p:nvSpPr>
        <p:spPr>
          <a:xfrm>
            <a:off x="5356229" y="1512754"/>
            <a:ext cx="753732" cy="373244"/>
          </a:xfrm>
          <a:prstGeom prst="rect">
            <a:avLst/>
          </a:prstGeom>
          <a:noFill/>
        </p:spPr>
        <p:txBody>
          <a:bodyPr wrap="none" rtlCol="0">
            <a:spAutoFit/>
          </a:bodyPr>
          <a:lstStyle/>
          <a:p>
            <a:pPr>
              <a:lnSpc>
                <a:spcPct val="120000"/>
              </a:lnSpc>
              <a:tabLst>
                <a:tab pos="92075" algn="l"/>
              </a:tabLst>
            </a:pPr>
            <a:r>
              <a:rPr lang="en-US" altLang="ko-KR" sz="800" b="1" dirty="0">
                <a:solidFill>
                  <a:schemeClr val="accent1">
                    <a:lumMod val="75000"/>
                  </a:schemeClr>
                </a:solidFill>
              </a:rPr>
              <a:t>Interaction </a:t>
            </a:r>
          </a:p>
          <a:p>
            <a:pPr>
              <a:lnSpc>
                <a:spcPct val="120000"/>
              </a:lnSpc>
              <a:tabLst>
                <a:tab pos="92075" algn="l"/>
              </a:tabLst>
            </a:pPr>
            <a:r>
              <a:rPr lang="en-US" altLang="ko-KR" sz="800" b="1" dirty="0">
                <a:solidFill>
                  <a:schemeClr val="accent1">
                    <a:lumMod val="75000"/>
                  </a:schemeClr>
                </a:solidFill>
              </a:rPr>
              <a:t>area</a:t>
            </a:r>
          </a:p>
        </p:txBody>
      </p:sp>
      <p:sp>
        <p:nvSpPr>
          <p:cNvPr id="80" name="TextBox 79"/>
          <p:cNvSpPr txBox="1"/>
          <p:nvPr/>
        </p:nvSpPr>
        <p:spPr>
          <a:xfrm>
            <a:off x="5323655" y="2619900"/>
            <a:ext cx="901209" cy="373244"/>
          </a:xfrm>
          <a:prstGeom prst="rect">
            <a:avLst/>
          </a:prstGeom>
          <a:noFill/>
        </p:spPr>
        <p:txBody>
          <a:bodyPr wrap="none" rtlCol="0">
            <a:spAutoFit/>
          </a:bodyPr>
          <a:lstStyle/>
          <a:p>
            <a:pPr>
              <a:lnSpc>
                <a:spcPct val="120000"/>
              </a:lnSpc>
              <a:tabLst>
                <a:tab pos="92075" algn="l"/>
              </a:tabLst>
            </a:pPr>
            <a:r>
              <a:rPr lang="en-US" altLang="ko-KR" sz="800" b="1" dirty="0">
                <a:solidFill>
                  <a:schemeClr val="accent1">
                    <a:lumMod val="75000"/>
                  </a:schemeClr>
                </a:solidFill>
              </a:rPr>
              <a:t>States display </a:t>
            </a:r>
          </a:p>
          <a:p>
            <a:pPr>
              <a:lnSpc>
                <a:spcPct val="120000"/>
              </a:lnSpc>
              <a:tabLst>
                <a:tab pos="92075" algn="l"/>
              </a:tabLst>
            </a:pPr>
            <a:r>
              <a:rPr lang="en-US" altLang="ko-KR" sz="800" b="1" dirty="0">
                <a:solidFill>
                  <a:schemeClr val="accent1">
                    <a:lumMod val="75000"/>
                  </a:schemeClr>
                </a:solidFill>
              </a:rPr>
              <a:t>area</a:t>
            </a:r>
          </a:p>
        </p:txBody>
      </p:sp>
      <p:cxnSp>
        <p:nvCxnSpPr>
          <p:cNvPr id="82" name="직선 연결선 81"/>
          <p:cNvCxnSpPr/>
          <p:nvPr/>
        </p:nvCxnSpPr>
        <p:spPr>
          <a:xfrm>
            <a:off x="6140871" y="873126"/>
            <a:ext cx="0" cy="5142664"/>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pic>
        <p:nvPicPr>
          <p:cNvPr id="100" name="주의_에러">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11"/>
          <a:stretch>
            <a:fillRect/>
          </a:stretch>
        </p:blipFill>
        <p:spPr>
          <a:xfrm>
            <a:off x="6174961" y="1220676"/>
            <a:ext cx="1152000" cy="1152000"/>
          </a:xfrm>
          <a:prstGeom prst="rect">
            <a:avLst/>
          </a:prstGeom>
        </p:spPr>
      </p:pic>
      <p:pic>
        <p:nvPicPr>
          <p:cNvPr id="101" name="주의_에러">
            <a:hlinkClick r:id="" action="ppaction://media"/>
          </p:cNvPr>
          <p:cNvPicPr>
            <a:picLocks noChangeAspect="1"/>
          </p:cNvPicPr>
          <p:nvPr>
            <a:videoFile r:link="rId6"/>
            <p:extLst>
              <p:ext uri="{DAA4B4D4-6D71-4841-9C94-3DE7FCFB9230}">
                <p14:media xmlns:p14="http://schemas.microsoft.com/office/powerpoint/2010/main" r:embed="rId5"/>
              </p:ext>
            </p:extLst>
          </p:nvPr>
        </p:nvPicPr>
        <p:blipFill>
          <a:blip r:embed="rId11"/>
          <a:stretch>
            <a:fillRect/>
          </a:stretch>
        </p:blipFill>
        <p:spPr>
          <a:xfrm>
            <a:off x="8600012" y="1220676"/>
            <a:ext cx="1152000" cy="1152000"/>
          </a:xfrm>
          <a:prstGeom prst="rect">
            <a:avLst/>
          </a:prstGeom>
        </p:spPr>
      </p:pic>
      <p:pic>
        <p:nvPicPr>
          <p:cNvPr id="102" name="주의_에러">
            <a:hlinkClick r:id="" action="ppaction://media"/>
          </p:cNvPr>
          <p:cNvPicPr>
            <a:picLocks noChangeAspect="1"/>
          </p:cNvPicPr>
          <p:nvPr>
            <a:videoFile r:link="rId8"/>
            <p:extLst>
              <p:ext uri="{DAA4B4D4-6D71-4841-9C94-3DE7FCFB9230}">
                <p14:media xmlns:p14="http://schemas.microsoft.com/office/powerpoint/2010/main" r:embed="rId7"/>
              </p:ext>
            </p:extLst>
          </p:nvPr>
        </p:nvPicPr>
        <p:blipFill>
          <a:blip r:embed="rId11"/>
          <a:stretch>
            <a:fillRect/>
          </a:stretch>
        </p:blipFill>
        <p:spPr>
          <a:xfrm>
            <a:off x="7386739" y="1220676"/>
            <a:ext cx="1152000" cy="1152000"/>
          </a:xfrm>
          <a:prstGeom prst="rect">
            <a:avLst/>
          </a:prstGeom>
        </p:spPr>
      </p:pic>
      <p:sp>
        <p:nvSpPr>
          <p:cNvPr id="121" name="TextBox 120"/>
          <p:cNvSpPr txBox="1"/>
          <p:nvPr/>
        </p:nvSpPr>
        <p:spPr>
          <a:xfrm>
            <a:off x="10084438" y="4654994"/>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122" name="TextBox 121"/>
          <p:cNvSpPr txBox="1"/>
          <p:nvPr/>
        </p:nvSpPr>
        <p:spPr>
          <a:xfrm>
            <a:off x="2371904" y="3693559"/>
            <a:ext cx="1624812" cy="520976"/>
          </a:xfrm>
          <a:prstGeom prst="rect">
            <a:avLst/>
          </a:prstGeom>
          <a:noFill/>
        </p:spPr>
        <p:txBody>
          <a:bodyPr wrap="square" rtlCol="0">
            <a:spAutoFit/>
          </a:bodyPr>
          <a:lstStyle/>
          <a:p>
            <a:pPr marL="92075" indent="-92075">
              <a:lnSpc>
                <a:spcPct val="120000"/>
              </a:lnSpc>
              <a:buFont typeface="Arial" panose="020B0604020202020204" pitchFamily="34" charset="0"/>
              <a:buChar char="•"/>
              <a:tabLst>
                <a:tab pos="92075" algn="l"/>
              </a:tabLst>
            </a:pPr>
            <a:r>
              <a:rPr lang="en-US" altLang="ko-KR" sz="800" dirty="0"/>
              <a:t>The corresponding lighting is maintained while the device's microphone is off</a:t>
            </a:r>
          </a:p>
        </p:txBody>
      </p:sp>
      <p:sp>
        <p:nvSpPr>
          <p:cNvPr id="123" name="TextBox 122"/>
          <p:cNvSpPr txBox="1"/>
          <p:nvPr/>
        </p:nvSpPr>
        <p:spPr>
          <a:xfrm>
            <a:off x="1410431" y="4650163"/>
            <a:ext cx="1025236" cy="246221"/>
          </a:xfrm>
          <a:prstGeom prst="rect">
            <a:avLst/>
          </a:prstGeom>
          <a:noFill/>
        </p:spPr>
        <p:txBody>
          <a:bodyPr wrap="square" rtlCol="0">
            <a:spAutoFit/>
          </a:bodyPr>
          <a:lstStyle/>
          <a:p>
            <a:pPr algn="ctr"/>
            <a:r>
              <a:rPr lang="en-US" altLang="ko-KR" sz="1000" b="1" dirty="0"/>
              <a:t>Mic Off</a:t>
            </a:r>
            <a:endParaRPr lang="ko-KR" altLang="en-US" sz="1000" dirty="0"/>
          </a:p>
        </p:txBody>
      </p:sp>
      <p:sp>
        <p:nvSpPr>
          <p:cNvPr id="130" name="TextBox 129"/>
          <p:cNvSpPr txBox="1"/>
          <p:nvPr/>
        </p:nvSpPr>
        <p:spPr>
          <a:xfrm>
            <a:off x="11099449" y="4654994"/>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131" name="TextBox 130"/>
          <p:cNvSpPr txBox="1"/>
          <p:nvPr/>
        </p:nvSpPr>
        <p:spPr>
          <a:xfrm>
            <a:off x="6524223" y="4105498"/>
            <a:ext cx="412292" cy="246221"/>
          </a:xfrm>
          <a:prstGeom prst="rect">
            <a:avLst/>
          </a:prstGeom>
          <a:noFill/>
        </p:spPr>
        <p:txBody>
          <a:bodyPr wrap="none" rtlCol="0">
            <a:spAutoFit/>
          </a:bodyPr>
          <a:lstStyle/>
          <a:p>
            <a:r>
              <a:rPr lang="en-US" altLang="ko-KR" sz="1000" dirty="0"/>
              <a:t>OFF</a:t>
            </a:r>
            <a:endParaRPr lang="ko-KR" altLang="en-US" sz="1000" dirty="0"/>
          </a:p>
        </p:txBody>
      </p:sp>
      <p:sp>
        <p:nvSpPr>
          <p:cNvPr id="132" name="TextBox 131"/>
          <p:cNvSpPr txBox="1"/>
          <p:nvPr/>
        </p:nvSpPr>
        <p:spPr>
          <a:xfrm>
            <a:off x="7753534" y="4105498"/>
            <a:ext cx="412292" cy="246221"/>
          </a:xfrm>
          <a:prstGeom prst="rect">
            <a:avLst/>
          </a:prstGeom>
          <a:noFill/>
        </p:spPr>
        <p:txBody>
          <a:bodyPr wrap="none" rtlCol="0">
            <a:spAutoFit/>
          </a:bodyPr>
          <a:lstStyle/>
          <a:p>
            <a:r>
              <a:rPr lang="en-US" altLang="ko-KR" sz="1000" dirty="0"/>
              <a:t>OFF</a:t>
            </a:r>
            <a:endParaRPr lang="ko-KR" altLang="en-US" sz="1000" dirty="0"/>
          </a:p>
        </p:txBody>
      </p:sp>
      <p:sp>
        <p:nvSpPr>
          <p:cNvPr id="133" name="TextBox 132"/>
          <p:cNvSpPr txBox="1"/>
          <p:nvPr/>
        </p:nvSpPr>
        <p:spPr>
          <a:xfrm>
            <a:off x="8960745" y="4105498"/>
            <a:ext cx="412292" cy="246221"/>
          </a:xfrm>
          <a:prstGeom prst="rect">
            <a:avLst/>
          </a:prstGeom>
          <a:noFill/>
        </p:spPr>
        <p:txBody>
          <a:bodyPr wrap="none" rtlCol="0">
            <a:spAutoFit/>
          </a:bodyPr>
          <a:lstStyle/>
          <a:p>
            <a:r>
              <a:rPr lang="en-US" altLang="ko-KR" sz="1000" dirty="0"/>
              <a:t>OFF</a:t>
            </a:r>
            <a:endParaRPr lang="ko-KR" altLang="en-US" sz="1000" dirty="0"/>
          </a:p>
        </p:txBody>
      </p:sp>
      <p:pic>
        <p:nvPicPr>
          <p:cNvPr id="134" name="그림 133"/>
          <p:cNvPicPr>
            <a:picLocks noChangeAspect="1"/>
          </p:cNvPicPr>
          <p:nvPr/>
        </p:nvPicPr>
        <p:blipFill>
          <a:blip r:embed="rId12"/>
          <a:stretch>
            <a:fillRect/>
          </a:stretch>
        </p:blipFill>
        <p:spPr>
          <a:xfrm>
            <a:off x="6174839" y="4833481"/>
            <a:ext cx="1152244" cy="1152244"/>
          </a:xfrm>
          <a:prstGeom prst="rect">
            <a:avLst/>
          </a:prstGeom>
        </p:spPr>
      </p:pic>
      <p:pic>
        <p:nvPicPr>
          <p:cNvPr id="135" name="그림 134"/>
          <p:cNvPicPr>
            <a:picLocks noChangeAspect="1"/>
          </p:cNvPicPr>
          <p:nvPr/>
        </p:nvPicPr>
        <p:blipFill>
          <a:blip r:embed="rId12"/>
          <a:stretch>
            <a:fillRect/>
          </a:stretch>
        </p:blipFill>
        <p:spPr>
          <a:xfrm>
            <a:off x="7386617" y="4833481"/>
            <a:ext cx="1152244" cy="1152244"/>
          </a:xfrm>
          <a:prstGeom prst="rect">
            <a:avLst/>
          </a:prstGeom>
        </p:spPr>
      </p:pic>
      <p:pic>
        <p:nvPicPr>
          <p:cNvPr id="136" name="그림 135"/>
          <p:cNvPicPr>
            <a:picLocks noChangeAspect="1"/>
          </p:cNvPicPr>
          <p:nvPr/>
        </p:nvPicPr>
        <p:blipFill>
          <a:blip r:embed="rId12"/>
          <a:stretch>
            <a:fillRect/>
          </a:stretch>
        </p:blipFill>
        <p:spPr>
          <a:xfrm>
            <a:off x="8599890" y="4833481"/>
            <a:ext cx="1152244" cy="1152244"/>
          </a:xfrm>
          <a:prstGeom prst="rect">
            <a:avLst/>
          </a:prstGeom>
        </p:spPr>
      </p:pic>
      <p:sp>
        <p:nvSpPr>
          <p:cNvPr id="140" name="TextBox 139"/>
          <p:cNvSpPr txBox="1"/>
          <p:nvPr/>
        </p:nvSpPr>
        <p:spPr>
          <a:xfrm>
            <a:off x="5346381" y="3896946"/>
            <a:ext cx="753732" cy="373244"/>
          </a:xfrm>
          <a:prstGeom prst="rect">
            <a:avLst/>
          </a:prstGeom>
          <a:noFill/>
        </p:spPr>
        <p:txBody>
          <a:bodyPr wrap="none" rtlCol="0">
            <a:spAutoFit/>
          </a:bodyPr>
          <a:lstStyle/>
          <a:p>
            <a:pPr>
              <a:lnSpc>
                <a:spcPct val="120000"/>
              </a:lnSpc>
              <a:tabLst>
                <a:tab pos="92075" algn="l"/>
              </a:tabLst>
            </a:pPr>
            <a:r>
              <a:rPr lang="en-US" altLang="ko-KR" sz="800" b="1" dirty="0"/>
              <a:t>Interaction </a:t>
            </a:r>
          </a:p>
          <a:p>
            <a:pPr>
              <a:lnSpc>
                <a:spcPct val="120000"/>
              </a:lnSpc>
              <a:tabLst>
                <a:tab pos="92075" algn="l"/>
              </a:tabLst>
            </a:pPr>
            <a:r>
              <a:rPr lang="en-US" altLang="ko-KR" sz="800" b="1" dirty="0"/>
              <a:t>area</a:t>
            </a:r>
          </a:p>
        </p:txBody>
      </p:sp>
      <p:sp>
        <p:nvSpPr>
          <p:cNvPr id="141" name="TextBox 140"/>
          <p:cNvSpPr txBox="1"/>
          <p:nvPr/>
        </p:nvSpPr>
        <p:spPr>
          <a:xfrm>
            <a:off x="5305636" y="5033132"/>
            <a:ext cx="901209" cy="373244"/>
          </a:xfrm>
          <a:prstGeom prst="rect">
            <a:avLst/>
          </a:prstGeom>
          <a:noFill/>
        </p:spPr>
        <p:txBody>
          <a:bodyPr wrap="none" rtlCol="0">
            <a:spAutoFit/>
          </a:bodyPr>
          <a:lstStyle/>
          <a:p>
            <a:pPr>
              <a:lnSpc>
                <a:spcPct val="120000"/>
              </a:lnSpc>
              <a:tabLst>
                <a:tab pos="92075" algn="l"/>
              </a:tabLst>
            </a:pPr>
            <a:r>
              <a:rPr lang="en-US" altLang="ko-KR" sz="800" b="1" strike="sngStrike" dirty="0">
                <a:solidFill>
                  <a:schemeClr val="accent1">
                    <a:lumMod val="75000"/>
                  </a:schemeClr>
                </a:solidFill>
              </a:rPr>
              <a:t>States display </a:t>
            </a:r>
          </a:p>
          <a:p>
            <a:pPr>
              <a:lnSpc>
                <a:spcPct val="120000"/>
              </a:lnSpc>
              <a:tabLst>
                <a:tab pos="92075" algn="l"/>
              </a:tabLst>
            </a:pPr>
            <a:r>
              <a:rPr lang="en-US" altLang="ko-KR" sz="800" b="1" strike="sngStrike" dirty="0">
                <a:solidFill>
                  <a:schemeClr val="accent1">
                    <a:lumMod val="75000"/>
                  </a:schemeClr>
                </a:solidFill>
              </a:rPr>
              <a:t>area</a:t>
            </a:r>
          </a:p>
        </p:txBody>
      </p:sp>
      <p:sp>
        <p:nvSpPr>
          <p:cNvPr id="142" name="직사각형 141"/>
          <p:cNvSpPr/>
          <p:nvPr/>
        </p:nvSpPr>
        <p:spPr>
          <a:xfrm>
            <a:off x="10794545" y="2448545"/>
            <a:ext cx="1004586" cy="350865"/>
          </a:xfrm>
          <a:prstGeom prst="rect">
            <a:avLst/>
          </a:prstGeom>
        </p:spPr>
        <p:txBody>
          <a:bodyPr wrap="square">
            <a:spAutoFit/>
          </a:bodyPr>
          <a:lstStyle/>
          <a:p>
            <a:pPr>
              <a:lnSpc>
                <a:spcPct val="120000"/>
              </a:lnSpc>
            </a:pPr>
            <a:r>
              <a:rPr lang="en-US" altLang="ko-KR" sz="700" dirty="0">
                <a:latin typeface="맑은 고딕" panose="020B0503020000020004" pitchFamily="50" charset="-127"/>
              </a:rPr>
              <a:t>(In case voice and commands)</a:t>
            </a:r>
            <a:endParaRPr lang="en-US" altLang="ko-KR" sz="700" b="1" u="sng" dirty="0">
              <a:latin typeface="맑은 고딕" panose="020B0503020000020004" pitchFamily="50" charset="-127"/>
            </a:endParaRPr>
          </a:p>
        </p:txBody>
      </p:sp>
      <p:sp>
        <p:nvSpPr>
          <p:cNvPr id="143" name="TextBox 142"/>
          <p:cNvSpPr txBox="1"/>
          <p:nvPr/>
        </p:nvSpPr>
        <p:spPr>
          <a:xfrm>
            <a:off x="5333430" y="5462631"/>
            <a:ext cx="801823" cy="208840"/>
          </a:xfrm>
          <a:prstGeom prst="rect">
            <a:avLst/>
          </a:prstGeom>
          <a:noFill/>
        </p:spPr>
        <p:txBody>
          <a:bodyPr wrap="none" rtlCol="0">
            <a:spAutoFit/>
          </a:bodyPr>
          <a:lstStyle/>
          <a:p>
            <a:pPr algn="ctr">
              <a:lnSpc>
                <a:spcPct val="120000"/>
              </a:lnSpc>
              <a:tabLst>
                <a:tab pos="92075" algn="l"/>
              </a:tabLst>
            </a:pPr>
            <a:r>
              <a:rPr lang="en-US" altLang="ko-KR" sz="700" strike="sngStrike" dirty="0">
                <a:solidFill>
                  <a:schemeClr val="accent1">
                    <a:lumMod val="75000"/>
                  </a:schemeClr>
                </a:solidFill>
              </a:rPr>
              <a:t>(LED 100% On)</a:t>
            </a:r>
            <a:endParaRPr lang="ko-KR" altLang="en-US" sz="700" strike="sngStrike" dirty="0">
              <a:solidFill>
                <a:schemeClr val="accent1">
                  <a:lumMod val="75000"/>
                </a:schemeClr>
              </a:solidFill>
            </a:endParaRPr>
          </a:p>
        </p:txBody>
      </p:sp>
      <p:sp>
        <p:nvSpPr>
          <p:cNvPr id="144" name="TextBox 143"/>
          <p:cNvSpPr txBox="1"/>
          <p:nvPr/>
        </p:nvSpPr>
        <p:spPr>
          <a:xfrm>
            <a:off x="5458464" y="4307893"/>
            <a:ext cx="551754" cy="221599"/>
          </a:xfrm>
          <a:prstGeom prst="rect">
            <a:avLst/>
          </a:prstGeom>
          <a:noFill/>
        </p:spPr>
        <p:txBody>
          <a:bodyPr wrap="none" rtlCol="0">
            <a:spAutoFit/>
          </a:bodyPr>
          <a:lstStyle/>
          <a:p>
            <a:pPr algn="ctr">
              <a:lnSpc>
                <a:spcPct val="120000"/>
              </a:lnSpc>
              <a:tabLst>
                <a:tab pos="92075" algn="l"/>
              </a:tabLst>
            </a:pPr>
            <a:r>
              <a:rPr lang="en-US" altLang="ko-KR" sz="700" dirty="0"/>
              <a:t>(LED Off)</a:t>
            </a:r>
            <a:endParaRPr lang="ko-KR" altLang="en-US" sz="700" dirty="0"/>
          </a:p>
        </p:txBody>
      </p:sp>
      <p:sp>
        <p:nvSpPr>
          <p:cNvPr id="145" name="TextBox 144"/>
          <p:cNvSpPr txBox="1"/>
          <p:nvPr/>
        </p:nvSpPr>
        <p:spPr>
          <a:xfrm>
            <a:off x="5363909" y="3069015"/>
            <a:ext cx="760144" cy="209545"/>
          </a:xfrm>
          <a:prstGeom prst="rect">
            <a:avLst/>
          </a:prstGeom>
          <a:noFill/>
        </p:spPr>
        <p:txBody>
          <a:bodyPr wrap="none" rtlCol="0">
            <a:spAutoFit/>
          </a:bodyPr>
          <a:lstStyle/>
          <a:p>
            <a:pPr algn="ctr">
              <a:lnSpc>
                <a:spcPct val="120000"/>
              </a:lnSpc>
              <a:tabLst>
                <a:tab pos="92075" algn="l"/>
              </a:tabLst>
            </a:pPr>
            <a:r>
              <a:rPr lang="en-US" altLang="ko-KR" sz="700" strike="sngStrike" dirty="0">
                <a:solidFill>
                  <a:schemeClr val="accent1">
                    <a:lumMod val="75000"/>
                  </a:schemeClr>
                </a:solidFill>
              </a:rPr>
              <a:t>(LED </a:t>
            </a:r>
            <a:r>
              <a:rPr lang="en-US" altLang="ko-KR" sz="700" strike="sngStrike" dirty="0" err="1">
                <a:solidFill>
                  <a:schemeClr val="accent1">
                    <a:lumMod val="75000"/>
                  </a:schemeClr>
                </a:solidFill>
              </a:rPr>
              <a:t>Off</a:t>
            </a:r>
            <a:r>
              <a:rPr lang="en-US" altLang="ko-KR" sz="700" strike="sngStrike" dirty="0" err="1">
                <a:solidFill>
                  <a:schemeClr val="accent1">
                    <a:lumMod val="75000"/>
                  </a:schemeClr>
                </a:solidFill>
                <a:sym typeface="Wingdings" panose="05000000000000000000" pitchFamily="2" charset="2"/>
              </a:rPr>
              <a:t>On</a:t>
            </a:r>
            <a:r>
              <a:rPr lang="en-US" altLang="ko-KR" sz="700" strike="sngStrike" dirty="0">
                <a:solidFill>
                  <a:schemeClr val="accent1">
                    <a:lumMod val="75000"/>
                  </a:schemeClr>
                </a:solidFill>
              </a:rPr>
              <a:t>)</a:t>
            </a:r>
            <a:endParaRPr lang="ko-KR" altLang="en-US" sz="700" strike="sngStrike" dirty="0">
              <a:solidFill>
                <a:schemeClr val="accent1">
                  <a:lumMod val="75000"/>
                </a:schemeClr>
              </a:solidFill>
            </a:endParaRPr>
          </a:p>
        </p:txBody>
      </p:sp>
      <p:sp>
        <p:nvSpPr>
          <p:cNvPr id="146" name="TextBox 145"/>
          <p:cNvSpPr txBox="1"/>
          <p:nvPr/>
        </p:nvSpPr>
        <p:spPr>
          <a:xfrm>
            <a:off x="5281356" y="1916260"/>
            <a:ext cx="925253" cy="338106"/>
          </a:xfrm>
          <a:prstGeom prst="rect">
            <a:avLst/>
          </a:prstGeom>
          <a:noFill/>
        </p:spPr>
        <p:txBody>
          <a:bodyPr wrap="none" rtlCol="0">
            <a:spAutoFit/>
          </a:bodyPr>
          <a:lstStyle/>
          <a:p>
            <a:pPr algn="ctr">
              <a:lnSpc>
                <a:spcPct val="120000"/>
              </a:lnSpc>
              <a:tabLst>
                <a:tab pos="92075" algn="l"/>
              </a:tabLst>
            </a:pPr>
            <a:r>
              <a:rPr lang="en-US" altLang="ko-KR" sz="700" strike="sngStrike" dirty="0">
                <a:solidFill>
                  <a:schemeClr val="accent1">
                    <a:lumMod val="75000"/>
                  </a:schemeClr>
                </a:solidFill>
              </a:rPr>
              <a:t>(LED play once)</a:t>
            </a:r>
          </a:p>
          <a:p>
            <a:pPr algn="ctr">
              <a:lnSpc>
                <a:spcPct val="120000"/>
              </a:lnSpc>
              <a:tabLst>
                <a:tab pos="92075" algn="l"/>
              </a:tabLst>
            </a:pPr>
            <a:r>
              <a:rPr lang="en-US" altLang="ko-KR" sz="700" dirty="0">
                <a:solidFill>
                  <a:schemeClr val="accent1">
                    <a:lumMod val="75000"/>
                  </a:schemeClr>
                </a:solidFill>
              </a:rPr>
              <a:t>(LED play 3 times)</a:t>
            </a:r>
            <a:endParaRPr lang="ko-KR" altLang="en-US" sz="700" dirty="0">
              <a:solidFill>
                <a:schemeClr val="accent1">
                  <a:lumMod val="75000"/>
                </a:schemeClr>
              </a:solidFill>
            </a:endParaRPr>
          </a:p>
        </p:txBody>
      </p:sp>
      <p:graphicFrame>
        <p:nvGraphicFramePr>
          <p:cNvPr id="2" name="표 1">
            <a:extLst>
              <a:ext uri="{FF2B5EF4-FFF2-40B4-BE49-F238E27FC236}">
                <a16:creationId xmlns:a16="http://schemas.microsoft.com/office/drawing/2014/main" id="{BB25D4B5-D463-4BBC-AEED-9F50E03C2650}"/>
              </a:ext>
            </a:extLst>
          </p:cNvPr>
          <p:cNvGraphicFramePr>
            <a:graphicFrameLocks noGrp="1"/>
          </p:cNvGraphicFramePr>
          <p:nvPr>
            <p:extLst>
              <p:ext uri="{D42A27DB-BD31-4B8C-83A1-F6EECF244321}">
                <p14:modId xmlns:p14="http://schemas.microsoft.com/office/powerpoint/2010/main" val="114085231"/>
              </p:ext>
            </p:extLst>
          </p:nvPr>
        </p:nvGraphicFramePr>
        <p:xfrm>
          <a:off x="9867207" y="0"/>
          <a:ext cx="2324793" cy="947520"/>
        </p:xfrm>
        <a:graphic>
          <a:graphicData uri="http://schemas.openxmlformats.org/drawingml/2006/table">
            <a:tbl>
              <a:tblPr firstRow="1" bandRow="1">
                <a:tableStyleId>{5C22544A-7EE6-4342-B048-85BDC9FD1C3A}</a:tableStyleId>
              </a:tblPr>
              <a:tblGrid>
                <a:gridCol w="2324793">
                  <a:extLst>
                    <a:ext uri="{9D8B030D-6E8A-4147-A177-3AD203B41FA5}">
                      <a16:colId xmlns:a16="http://schemas.microsoft.com/office/drawing/2014/main" val="4250470929"/>
                    </a:ext>
                  </a:extLst>
                </a:gridCol>
              </a:tblGrid>
              <a:tr h="0">
                <a:tc>
                  <a:txBody>
                    <a:bodyPr/>
                    <a:lstStyle/>
                    <a:p>
                      <a:pPr marL="0" marR="0" lvl="0" indent="0" defTabSz="914400" eaLnBrk="1" fontAlgn="auto" latinLnBrk="1" hangingPunct="1">
                        <a:lnSpc>
                          <a:spcPct val="100000"/>
                        </a:lnSpc>
                        <a:spcBef>
                          <a:spcPts val="0"/>
                        </a:spcBef>
                        <a:spcAft>
                          <a:spcPts val="0"/>
                        </a:spcAft>
                        <a:buClrTx/>
                        <a:buSzTx/>
                        <a:buFontTx/>
                        <a:buNone/>
                        <a:tabLst/>
                        <a:defRPr/>
                      </a:pPr>
                      <a:r>
                        <a:rPr lang="en-US" altLang="ko-KR" sz="800" spc="40" dirty="0">
                          <a:solidFill>
                            <a:srgbClr val="FFFFFF"/>
                          </a:solidFill>
                          <a:latin typeface="Malgun Gothic" panose="020B0503020000020004" pitchFamily="34" charset="-127"/>
                          <a:ea typeface="Malgun Gothic" panose="020B0503020000020004" pitchFamily="34" charset="-127"/>
                          <a:cs typeface="Noto Sans CJK JP Regular"/>
                        </a:rPr>
                        <a:t>2020.09.14_v0.7</a:t>
                      </a:r>
                    </a:p>
                  </a:txBody>
                  <a:tcPr marL="54000" marR="54000" marT="54000" marB="54000">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accent5"/>
                    </a:solidFill>
                  </a:tcPr>
                </a:tc>
                <a:extLst>
                  <a:ext uri="{0D108BD9-81ED-4DB2-BD59-A6C34878D82A}">
                    <a16:rowId xmlns:a16="http://schemas.microsoft.com/office/drawing/2014/main" val="784821567"/>
                  </a:ext>
                </a:extLst>
              </a:tr>
              <a:tr h="333474">
                <a:tc>
                  <a:txBody>
                    <a:bodyPr/>
                    <a:lstStyle/>
                    <a:p>
                      <a:pPr marL="171450" indent="-171450">
                        <a:buFont typeface="Arial" panose="020B0604020202020204" pitchFamily="34" charset="0"/>
                        <a:buChar char="•"/>
                      </a:pPr>
                      <a:r>
                        <a:rPr lang="en-US" altLang="ko-KR" sz="800" dirty="0">
                          <a:solidFill>
                            <a:schemeClr val="accent5"/>
                          </a:solidFill>
                        </a:rPr>
                        <a:t>(Base on AI 2) when Mic</a:t>
                      </a:r>
                      <a:r>
                        <a:rPr lang="en-US" altLang="ko-KR" sz="800" baseline="0" dirty="0">
                          <a:solidFill>
                            <a:schemeClr val="accent5"/>
                          </a:solidFill>
                        </a:rPr>
                        <a:t> On </a:t>
                      </a:r>
                      <a:r>
                        <a:rPr lang="en-US" altLang="ko-KR" sz="800" baseline="0" dirty="0">
                          <a:solidFill>
                            <a:schemeClr val="accent5"/>
                          </a:solidFill>
                          <a:sym typeface="Wingdings" panose="05000000000000000000" pitchFamily="2" charset="2"/>
                        </a:rPr>
                        <a:t> Off, led play 3 times and there is no states area. </a:t>
                      </a:r>
                      <a:r>
                        <a:rPr lang="ko-KR" altLang="en-US" sz="800" baseline="0" dirty="0">
                          <a:solidFill>
                            <a:schemeClr val="accent5"/>
                          </a:solidFill>
                          <a:sym typeface="Wingdings" panose="05000000000000000000" pitchFamily="2" charset="2"/>
                        </a:rPr>
                        <a:t> </a:t>
                      </a:r>
                      <a:endParaRPr lang="en-US" altLang="ko-KR" sz="800" baseline="0" dirty="0">
                        <a:solidFill>
                          <a:schemeClr val="accent5"/>
                        </a:solidFill>
                        <a:sym typeface="Wingdings" panose="05000000000000000000" pitchFamily="2" charset="2"/>
                      </a:endParaRPr>
                    </a:p>
                    <a:p>
                      <a:pPr marL="171450" marR="0" lvl="0" indent="-171450" algn="l" defTabSz="914400" rtl="0" eaLnBrk="1" fontAlgn="auto" latinLnBrk="1" hangingPunct="1">
                        <a:lnSpc>
                          <a:spcPct val="100000"/>
                        </a:lnSpc>
                        <a:spcBef>
                          <a:spcPts val="0"/>
                        </a:spcBef>
                        <a:spcAft>
                          <a:spcPts val="0"/>
                        </a:spcAft>
                        <a:buClrTx/>
                        <a:buSzTx/>
                        <a:buFont typeface="Arial" panose="020B0604020202020204" pitchFamily="34" charset="0"/>
                        <a:buChar char="•"/>
                        <a:tabLst/>
                        <a:defRPr/>
                      </a:pPr>
                      <a:r>
                        <a:rPr lang="en-US" altLang="ko-KR" sz="800" dirty="0">
                          <a:solidFill>
                            <a:schemeClr val="accent5"/>
                          </a:solidFill>
                        </a:rPr>
                        <a:t>(AI 2</a:t>
                      </a:r>
                      <a:r>
                        <a:rPr lang="en-US" altLang="ko-KR" sz="800" baseline="0" dirty="0">
                          <a:solidFill>
                            <a:schemeClr val="accent5"/>
                          </a:solidFill>
                        </a:rPr>
                        <a:t> </a:t>
                      </a:r>
                      <a:r>
                        <a:rPr lang="ko-KR" altLang="en-US" sz="800" baseline="0" dirty="0">
                          <a:solidFill>
                            <a:schemeClr val="accent5"/>
                          </a:solidFill>
                        </a:rPr>
                        <a:t>기준</a:t>
                      </a:r>
                      <a:r>
                        <a:rPr lang="en-US" altLang="ko-KR" sz="800" dirty="0">
                          <a:solidFill>
                            <a:schemeClr val="accent5"/>
                          </a:solidFill>
                        </a:rPr>
                        <a:t>) when Mic is</a:t>
                      </a:r>
                      <a:r>
                        <a:rPr lang="en-US" altLang="ko-KR" sz="800" baseline="0" dirty="0">
                          <a:solidFill>
                            <a:schemeClr val="accent5"/>
                          </a:solidFill>
                        </a:rPr>
                        <a:t> Off, there is no states area.</a:t>
                      </a:r>
                      <a:endParaRPr lang="ko-KR" altLang="en-US" sz="800" dirty="0"/>
                    </a:p>
                    <a:p>
                      <a:pPr marL="0" indent="0">
                        <a:buFont typeface="Arial" panose="020B0604020202020204" pitchFamily="34" charset="0"/>
                        <a:buNone/>
                      </a:pPr>
                      <a:endParaRPr lang="ko-KR" altLang="en-US" sz="800" dirty="0"/>
                    </a:p>
                  </a:txBody>
                  <a:tcPr marL="54000" marR="54000" marT="54000" marB="54000">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extLst>
                  <a:ext uri="{0D108BD9-81ED-4DB2-BD59-A6C34878D82A}">
                    <a16:rowId xmlns:a16="http://schemas.microsoft.com/office/drawing/2014/main" val="4169621980"/>
                  </a:ext>
                </a:extLst>
              </a:tr>
            </a:tbl>
          </a:graphicData>
        </a:graphic>
      </p:graphicFrame>
      <p:sp>
        <p:nvSpPr>
          <p:cNvPr id="75" name="직사각형 74">
            <a:extLst>
              <a:ext uri="{FF2B5EF4-FFF2-40B4-BE49-F238E27FC236}">
                <a16:creationId xmlns:a16="http://schemas.microsoft.com/office/drawing/2014/main" id="{E6D7B75E-E570-42E8-885C-CBB3CDA36D96}"/>
              </a:ext>
            </a:extLst>
          </p:cNvPr>
          <p:cNvSpPr/>
          <p:nvPr/>
        </p:nvSpPr>
        <p:spPr>
          <a:xfrm>
            <a:off x="1470985" y="3663689"/>
            <a:ext cx="10328146" cy="2365076"/>
          </a:xfrm>
          <a:prstGeom prst="rect">
            <a:avLst/>
          </a:prstGeom>
          <a:solidFill>
            <a:schemeClr val="tx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pt-BR" altLang="ko-KR" sz="1800" b="1" dirty="0">
                <a:solidFill>
                  <a:schemeClr val="bg1"/>
                </a:solidFill>
              </a:rPr>
              <a:t>Delete as a duplicate guide</a:t>
            </a:r>
            <a:r>
              <a:rPr lang="ko-KR" altLang="en-US" sz="1800" b="1" dirty="0">
                <a:solidFill>
                  <a:schemeClr val="bg1"/>
                </a:solidFill>
              </a:rPr>
              <a:t> </a:t>
            </a:r>
          </a:p>
        </p:txBody>
      </p:sp>
      <p:sp>
        <p:nvSpPr>
          <p:cNvPr id="78" name="직사각형 77">
            <a:extLst>
              <a:ext uri="{FF2B5EF4-FFF2-40B4-BE49-F238E27FC236}">
                <a16:creationId xmlns:a16="http://schemas.microsoft.com/office/drawing/2014/main" id="{1E53E443-FA91-40B6-86D9-D86D489429E4}"/>
              </a:ext>
            </a:extLst>
          </p:cNvPr>
          <p:cNvSpPr/>
          <p:nvPr/>
        </p:nvSpPr>
        <p:spPr>
          <a:xfrm>
            <a:off x="7373479" y="1245680"/>
            <a:ext cx="2400953" cy="114218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ko-KR" sz="900" b="1" dirty="0">
                <a:solidFill>
                  <a:srgbClr val="C00000"/>
                </a:solidFill>
                <a:latin typeface="+mj-ea"/>
              </a:rPr>
              <a:t>** Review required, same as above</a:t>
            </a:r>
          </a:p>
          <a:p>
            <a:r>
              <a:rPr kumimoji="1" lang="en-US" altLang="ko-KR" sz="900" b="1" dirty="0">
                <a:solidFill>
                  <a:schemeClr val="tx1">
                    <a:lumMod val="50000"/>
                    <a:lumOff val="50000"/>
                  </a:schemeClr>
                </a:solidFill>
                <a:latin typeface="+mj-ea"/>
              </a:rPr>
              <a:t>&lt;2020.12.29</a:t>
            </a:r>
            <a:r>
              <a:rPr kumimoji="1" lang="ko-KR" altLang="en-US" sz="900" b="1" dirty="0">
                <a:solidFill>
                  <a:schemeClr val="tx1">
                    <a:lumMod val="50000"/>
                    <a:lumOff val="50000"/>
                  </a:schemeClr>
                </a:solidFill>
                <a:latin typeface="+mj-ea"/>
              </a:rPr>
              <a:t> </a:t>
            </a:r>
            <a:r>
              <a:rPr kumimoji="1" lang="en-US" altLang="ko-KR" sz="900" b="1" dirty="0">
                <a:solidFill>
                  <a:schemeClr val="tx1">
                    <a:lumMod val="50000"/>
                    <a:lumOff val="50000"/>
                  </a:schemeClr>
                </a:solidFill>
                <a:latin typeface="+mj-ea"/>
              </a:rPr>
              <a:t>tunning history&gt;</a:t>
            </a:r>
          </a:p>
          <a:p>
            <a:pPr marL="171450" indent="-171450">
              <a:buFontTx/>
              <a:buChar char="-"/>
            </a:pPr>
            <a:r>
              <a:rPr kumimoji="1" lang="en-US" altLang="ko-KR" sz="900" b="1" dirty="0">
                <a:solidFill>
                  <a:schemeClr val="tx1"/>
                </a:solidFill>
                <a:latin typeface="+mj-ea"/>
                <a:sym typeface="Wingdings" pitchFamily="2" charset="2"/>
              </a:rPr>
              <a:t>Common Modification: Scenarios involving all LEDs on smoother both ends(</a:t>
            </a:r>
            <a:r>
              <a:rPr kumimoji="1" lang="en-US" altLang="ko-KR" sz="900" b="1" dirty="0">
                <a:solidFill>
                  <a:srgbClr val="C00000"/>
                </a:solidFill>
                <a:latin typeface="+mj-ea"/>
                <a:sym typeface="Wingdings" pitchFamily="2" charset="2"/>
              </a:rPr>
              <a:t>To be reflected</a:t>
            </a:r>
            <a:r>
              <a:rPr kumimoji="1" lang="en-US" altLang="ko-KR" sz="900" b="1" dirty="0">
                <a:solidFill>
                  <a:schemeClr val="tx1"/>
                </a:solidFill>
                <a:latin typeface="+mj-ea"/>
                <a:sym typeface="Wingdings" pitchFamily="2" charset="2"/>
              </a:rPr>
              <a:t>)</a:t>
            </a:r>
            <a:r>
              <a:rPr kumimoji="1" lang="ko-KR" altLang="en-US" sz="900" b="1" dirty="0">
                <a:solidFill>
                  <a:schemeClr val="tx1"/>
                </a:solidFill>
                <a:latin typeface="+mj-ea"/>
                <a:sym typeface="Wingdings" pitchFamily="2" charset="2"/>
              </a:rPr>
              <a:t> </a:t>
            </a:r>
            <a:endParaRPr kumimoji="1" lang="en-US" altLang="ko-KR" sz="900" b="1" dirty="0">
              <a:solidFill>
                <a:schemeClr val="tx1"/>
              </a:solidFill>
              <a:latin typeface="+mj-ea"/>
              <a:sym typeface="Wingdings" pitchFamily="2" charset="2"/>
            </a:endParaRPr>
          </a:p>
        </p:txBody>
      </p:sp>
      <p:sp>
        <p:nvSpPr>
          <p:cNvPr id="86" name="직사각형 85">
            <a:extLst>
              <a:ext uri="{FF2B5EF4-FFF2-40B4-BE49-F238E27FC236}">
                <a16:creationId xmlns:a16="http://schemas.microsoft.com/office/drawing/2014/main" id="{B9B1277A-8B72-4EDC-B6BF-C13CE00E6073}"/>
              </a:ext>
            </a:extLst>
          </p:cNvPr>
          <p:cNvSpPr/>
          <p:nvPr/>
        </p:nvSpPr>
        <p:spPr>
          <a:xfrm>
            <a:off x="7358250" y="2452034"/>
            <a:ext cx="2400953" cy="114218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ko-KR" sz="1300" b="1" dirty="0">
                <a:solidFill>
                  <a:schemeClr val="tx1">
                    <a:lumMod val="50000"/>
                    <a:lumOff val="50000"/>
                  </a:schemeClr>
                </a:solidFill>
                <a:latin typeface="+mj-ea"/>
              </a:rPr>
              <a:t>&lt;2020.12.29</a:t>
            </a:r>
            <a:r>
              <a:rPr kumimoji="1" lang="ko-KR" altLang="en-US" sz="1300" b="1" dirty="0">
                <a:solidFill>
                  <a:schemeClr val="tx1">
                    <a:lumMod val="50000"/>
                    <a:lumOff val="50000"/>
                  </a:schemeClr>
                </a:solidFill>
                <a:latin typeface="+mj-ea"/>
              </a:rPr>
              <a:t> </a:t>
            </a:r>
            <a:r>
              <a:rPr kumimoji="1" lang="en-US" altLang="ko-KR" sz="1300" b="1" dirty="0">
                <a:solidFill>
                  <a:schemeClr val="tx1">
                    <a:lumMod val="50000"/>
                    <a:lumOff val="50000"/>
                  </a:schemeClr>
                </a:solidFill>
                <a:latin typeface="+mj-ea"/>
              </a:rPr>
              <a:t>tunning history&gt;</a:t>
            </a:r>
          </a:p>
          <a:p>
            <a:endParaRPr kumimoji="1" lang="en-US" altLang="ko-KR" sz="1300" b="1" dirty="0">
              <a:solidFill>
                <a:schemeClr val="tx1"/>
              </a:solidFill>
              <a:latin typeface="+mj-ea"/>
            </a:endParaRPr>
          </a:p>
          <a:p>
            <a:r>
              <a:rPr kumimoji="1" lang="en-US" altLang="ko-KR" sz="1300" b="1" dirty="0">
                <a:solidFill>
                  <a:schemeClr val="tx1"/>
                </a:solidFill>
                <a:latin typeface="+mj-ea"/>
              </a:rPr>
              <a:t>-</a:t>
            </a:r>
            <a:r>
              <a:rPr kumimoji="1" lang="ko-KR" altLang="en-US" sz="1300" b="1" dirty="0">
                <a:solidFill>
                  <a:schemeClr val="tx1"/>
                </a:solidFill>
                <a:latin typeface="+mj-ea"/>
              </a:rPr>
              <a:t> </a:t>
            </a:r>
            <a:r>
              <a:rPr kumimoji="1" lang="en-US" altLang="ko-KR" sz="1300" b="1" dirty="0">
                <a:solidFill>
                  <a:schemeClr val="tx1"/>
                </a:solidFill>
                <a:latin typeface="+mj-ea"/>
              </a:rPr>
              <a:t>Not applicable</a:t>
            </a:r>
          </a:p>
        </p:txBody>
      </p:sp>
    </p:spTree>
    <p:extLst>
      <p:ext uri="{BB962C8B-B14F-4D97-AF65-F5344CB8AC3E}">
        <p14:creationId xmlns:p14="http://schemas.microsoft.com/office/powerpoint/2010/main" val="730130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1"/>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1"/>
                                        </p:tgtEl>
                                      </p:cBhvr>
                                    </p:cmd>
                                  </p:childTnLst>
                                </p:cTn>
                              </p:par>
                            </p:childTnLst>
                          </p:cTn>
                        </p:par>
                      </p:childTnLst>
                    </p:cTn>
                  </p:par>
                </p:childTnLst>
              </p:cTn>
              <p:nextCondLst>
                <p:cond evt="onClick" delay="0">
                  <p:tgtEl>
                    <p:spTgt spid="31"/>
                  </p:tgtEl>
                </p:cond>
              </p:nextCondLst>
            </p:seq>
            <p:video>
              <p:cMediaNode vol="80000">
                <p:cTn id="7" fill="hold" display="0">
                  <p:stCondLst>
                    <p:cond delay="indefinite"/>
                  </p:stCondLst>
                </p:cTn>
                <p:tgtEl>
                  <p:spTgt spid="31"/>
                </p:tgtEl>
              </p:cMediaNode>
            </p:video>
            <p:seq concurrent="1" nextAc="seek">
              <p:cTn id="8" restart="whenNotActive" fill="hold" evtFilter="cancelBubble" nodeType="interactiveSeq">
                <p:stCondLst>
                  <p:cond evt="onClick" delay="0">
                    <p:tgtEl>
                      <p:spTgt spid="9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8"/>
                                        </p:tgtEl>
                                      </p:cBhvr>
                                    </p:cmd>
                                  </p:childTnLst>
                                </p:cTn>
                              </p:par>
                            </p:childTnLst>
                          </p:cTn>
                        </p:par>
                      </p:childTnLst>
                    </p:cTn>
                  </p:par>
                </p:childTnLst>
              </p:cTn>
              <p:nextCondLst>
                <p:cond evt="onClick" delay="0">
                  <p:tgtEl>
                    <p:spTgt spid="98"/>
                  </p:tgtEl>
                </p:cond>
              </p:nextCondLst>
            </p:seq>
            <p:video>
              <p:cMediaNode vol="80000">
                <p:cTn id="13" fill="hold" display="0">
                  <p:stCondLst>
                    <p:cond delay="indefinite"/>
                  </p:stCondLst>
                </p:cTn>
                <p:tgtEl>
                  <p:spTgt spid="98"/>
                </p:tgtEl>
              </p:cMediaNode>
            </p:video>
            <p:seq concurrent="1" nextAc="seek">
              <p:cTn id="14" restart="whenNotActive" fill="hold" evtFilter="cancelBubble" nodeType="interactiveSeq">
                <p:stCondLst>
                  <p:cond evt="onClick" delay="0">
                    <p:tgtEl>
                      <p:spTgt spid="99"/>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99"/>
                                        </p:tgtEl>
                                      </p:cBhvr>
                                    </p:cmd>
                                  </p:childTnLst>
                                </p:cTn>
                              </p:par>
                            </p:childTnLst>
                          </p:cTn>
                        </p:par>
                      </p:childTnLst>
                    </p:cTn>
                  </p:par>
                </p:childTnLst>
              </p:cTn>
              <p:nextCondLst>
                <p:cond evt="onClick" delay="0">
                  <p:tgtEl>
                    <p:spTgt spid="99"/>
                  </p:tgtEl>
                </p:cond>
              </p:nextCondLst>
            </p:seq>
            <p:video>
              <p:cMediaNode vol="80000">
                <p:cTn id="19" fill="hold" display="0">
                  <p:stCondLst>
                    <p:cond delay="indefinite"/>
                  </p:stCondLst>
                </p:cTn>
                <p:tgtEl>
                  <p:spTgt spid="99"/>
                </p:tgtEl>
              </p:cMediaNode>
            </p:video>
            <p:seq concurrent="1" nextAc="seek">
              <p:cTn id="20" restart="whenNotActive" fill="hold" evtFilter="cancelBubble" nodeType="interactiveSeq">
                <p:stCondLst>
                  <p:cond evt="onClick" delay="0">
                    <p:tgtEl>
                      <p:spTgt spid="100"/>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100"/>
                                        </p:tgtEl>
                                      </p:cBhvr>
                                    </p:cmd>
                                  </p:childTnLst>
                                </p:cTn>
                              </p:par>
                            </p:childTnLst>
                          </p:cTn>
                        </p:par>
                      </p:childTnLst>
                    </p:cTn>
                  </p:par>
                </p:childTnLst>
              </p:cTn>
              <p:nextCondLst>
                <p:cond evt="onClick" delay="0">
                  <p:tgtEl>
                    <p:spTgt spid="100"/>
                  </p:tgtEl>
                </p:cond>
              </p:nextCondLst>
            </p:seq>
            <p:seq concurrent="1" nextAc="seek">
              <p:cTn id="25" restart="whenNotActive" fill="hold" evtFilter="cancelBubble" nodeType="interactiveSeq">
                <p:stCondLst>
                  <p:cond evt="onClick" delay="0">
                    <p:tgtEl>
                      <p:spTgt spid="101"/>
                    </p:tgtEl>
                  </p:cond>
                </p:stCondLst>
                <p:endSync evt="end" delay="0">
                  <p:rtn val="all"/>
                </p:endSync>
                <p:childTnLst>
                  <p:par>
                    <p:cTn id="26" fill="hold">
                      <p:stCondLst>
                        <p:cond delay="0"/>
                      </p:stCondLst>
                      <p:childTnLst>
                        <p:par>
                          <p:cTn id="27" fill="hold">
                            <p:stCondLst>
                              <p:cond delay="0"/>
                            </p:stCondLst>
                            <p:childTnLst>
                              <p:par>
                                <p:cTn id="28" presetID="2" presetClass="mediacall" presetSubtype="0" fill="hold" nodeType="clickEffect">
                                  <p:stCondLst>
                                    <p:cond delay="0"/>
                                  </p:stCondLst>
                                  <p:childTnLst>
                                    <p:cmd type="call" cmd="togglePause">
                                      <p:cBhvr>
                                        <p:cTn id="29" dur="1" fill="hold"/>
                                        <p:tgtEl>
                                          <p:spTgt spid="101"/>
                                        </p:tgtEl>
                                      </p:cBhvr>
                                    </p:cmd>
                                  </p:childTnLst>
                                </p:cTn>
                              </p:par>
                            </p:childTnLst>
                          </p:cTn>
                        </p:par>
                      </p:childTnLst>
                    </p:cTn>
                  </p:par>
                </p:childTnLst>
              </p:cTn>
              <p:nextCondLst>
                <p:cond evt="onClick" delay="0">
                  <p:tgtEl>
                    <p:spTgt spid="101"/>
                  </p:tgtEl>
                </p:cond>
              </p:nextCondLst>
            </p:seq>
            <p:seq concurrent="1" nextAc="seek">
              <p:cTn id="30" restart="whenNotActive" fill="hold" evtFilter="cancelBubble" nodeType="interactiveSeq">
                <p:stCondLst>
                  <p:cond evt="onClick" delay="0">
                    <p:tgtEl>
                      <p:spTgt spid="102"/>
                    </p:tgtEl>
                  </p:cond>
                </p:stCondLst>
                <p:endSync evt="end" delay="0">
                  <p:rtn val="all"/>
                </p:endSync>
                <p:childTnLst>
                  <p:par>
                    <p:cTn id="31" fill="hold">
                      <p:stCondLst>
                        <p:cond delay="0"/>
                      </p:stCondLst>
                      <p:childTnLst>
                        <p:par>
                          <p:cTn id="32" fill="hold">
                            <p:stCondLst>
                              <p:cond delay="0"/>
                            </p:stCondLst>
                            <p:childTnLst>
                              <p:par>
                                <p:cTn id="33" presetID="2" presetClass="mediacall" presetSubtype="0" fill="hold" nodeType="clickEffect">
                                  <p:stCondLst>
                                    <p:cond delay="0"/>
                                  </p:stCondLst>
                                  <p:childTnLst>
                                    <p:cmd type="call" cmd="togglePause">
                                      <p:cBhvr>
                                        <p:cTn id="34" dur="1" fill="hold"/>
                                        <p:tgtEl>
                                          <p:spTgt spid="102"/>
                                        </p:tgtEl>
                                      </p:cBhvr>
                                    </p:cmd>
                                  </p:childTnLst>
                                </p:cTn>
                              </p:par>
                            </p:childTnLst>
                          </p:cTn>
                        </p:par>
                      </p:childTnLst>
                    </p:cTn>
                  </p:par>
                </p:childTnLst>
              </p:cTn>
              <p:nextCondLst>
                <p:cond evt="onClick" delay="0">
                  <p:tgtEl>
                    <p:spTgt spid="102"/>
                  </p:tgtEl>
                </p:cond>
              </p:nextCondLst>
            </p:seq>
            <p:video>
              <p:cMediaNode vol="80000">
                <p:cTn id="35" fill="hold" display="0">
                  <p:stCondLst>
                    <p:cond delay="indefinite"/>
                  </p:stCondLst>
                </p:cTn>
                <p:tgtEl>
                  <p:spTgt spid="100"/>
                </p:tgtEl>
              </p:cMediaNode>
            </p:video>
            <p:video>
              <p:cMediaNode vol="80000">
                <p:cTn id="36" fill="hold" display="0">
                  <p:stCondLst>
                    <p:cond delay="indefinite"/>
                  </p:stCondLst>
                </p:cTn>
                <p:tgtEl>
                  <p:spTgt spid="101"/>
                </p:tgtEl>
              </p:cMediaNode>
            </p:video>
            <p:video>
              <p:cMediaNode vol="80000">
                <p:cTn id="37" fill="hold" display="0">
                  <p:stCondLst>
                    <p:cond delay="indefinite"/>
                  </p:stCondLst>
                </p:cTn>
                <p:tgtEl>
                  <p:spTgt spid="102"/>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408903" y="899536"/>
            <a:ext cx="251350" cy="400033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직사각형 6"/>
          <p:cNvSpPr/>
          <p:nvPr/>
        </p:nvSpPr>
        <p:spPr>
          <a:xfrm>
            <a:off x="317168" y="873125"/>
            <a:ext cx="11497460" cy="303780"/>
          </a:xfrm>
          <a:prstGeom prst="rect">
            <a:avLst/>
          </a:prstGeom>
          <a:solidFill>
            <a:schemeClr val="bg1">
              <a:lumMod val="75000"/>
            </a:schemeClr>
          </a:solid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0" name="직사각형 89"/>
          <p:cNvSpPr/>
          <p:nvPr/>
        </p:nvSpPr>
        <p:spPr>
          <a:xfrm>
            <a:off x="9784605" y="873125"/>
            <a:ext cx="2030023" cy="303780"/>
          </a:xfrm>
          <a:prstGeom prst="rect">
            <a:avLst/>
          </a:prstGeom>
          <a:solidFill>
            <a:schemeClr val="bg1">
              <a:lumMod val="95000"/>
            </a:schemeClr>
          </a:solid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5" name="직선 연결선 4"/>
          <p:cNvCxnSpPr/>
          <p:nvPr/>
        </p:nvCxnSpPr>
        <p:spPr>
          <a:xfrm>
            <a:off x="0" y="600546"/>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121289" y="913070"/>
            <a:ext cx="1252266" cy="246221"/>
          </a:xfrm>
          <a:prstGeom prst="rect">
            <a:avLst/>
          </a:prstGeom>
          <a:noFill/>
        </p:spPr>
        <p:txBody>
          <a:bodyPr wrap="none" rtlCol="0">
            <a:spAutoFit/>
          </a:bodyPr>
          <a:lstStyle/>
          <a:p>
            <a:pPr algn="ctr"/>
            <a:r>
              <a:rPr lang="en-US" altLang="ko-KR" sz="1000" dirty="0"/>
              <a:t>Animation </a:t>
            </a:r>
            <a:r>
              <a:rPr lang="en-US" altLang="ko-KR" sz="900" dirty="0"/>
              <a:t>(Linear)</a:t>
            </a:r>
            <a:endParaRPr lang="ko-KR" altLang="en-US" sz="900" dirty="0"/>
          </a:p>
        </p:txBody>
      </p:sp>
      <p:sp>
        <p:nvSpPr>
          <p:cNvPr id="12" name="TextBox 11"/>
          <p:cNvSpPr txBox="1"/>
          <p:nvPr/>
        </p:nvSpPr>
        <p:spPr>
          <a:xfrm>
            <a:off x="1233549" y="913070"/>
            <a:ext cx="540533" cy="246221"/>
          </a:xfrm>
          <a:prstGeom prst="rect">
            <a:avLst/>
          </a:prstGeom>
          <a:noFill/>
        </p:spPr>
        <p:txBody>
          <a:bodyPr wrap="none" rtlCol="0">
            <a:spAutoFit/>
          </a:bodyPr>
          <a:lstStyle/>
          <a:p>
            <a:pPr algn="ctr"/>
            <a:r>
              <a:rPr lang="en-US" altLang="ko-KR" sz="1000" dirty="0"/>
              <a:t>Status</a:t>
            </a:r>
            <a:endParaRPr lang="ko-KR" altLang="en-US" sz="1000" dirty="0"/>
          </a:p>
        </p:txBody>
      </p:sp>
      <p:sp>
        <p:nvSpPr>
          <p:cNvPr id="71" name="TextBox 70"/>
          <p:cNvSpPr txBox="1"/>
          <p:nvPr/>
        </p:nvSpPr>
        <p:spPr>
          <a:xfrm>
            <a:off x="7337420" y="913070"/>
            <a:ext cx="1258678" cy="246221"/>
          </a:xfrm>
          <a:prstGeom prst="rect">
            <a:avLst/>
          </a:prstGeom>
          <a:noFill/>
        </p:spPr>
        <p:txBody>
          <a:bodyPr wrap="none" rtlCol="0">
            <a:spAutoFit/>
          </a:bodyPr>
          <a:lstStyle/>
          <a:p>
            <a:pPr algn="ctr"/>
            <a:r>
              <a:rPr lang="en-US" altLang="ko-KR" sz="1000" dirty="0"/>
              <a:t>Animation </a:t>
            </a:r>
            <a:r>
              <a:rPr lang="en-US" altLang="ko-KR" sz="900" dirty="0"/>
              <a:t>(Radial)</a:t>
            </a:r>
            <a:endParaRPr lang="ko-KR" altLang="en-US" sz="900" dirty="0"/>
          </a:p>
        </p:txBody>
      </p:sp>
      <p:sp>
        <p:nvSpPr>
          <p:cNvPr id="72" name="TextBox 71"/>
          <p:cNvSpPr txBox="1"/>
          <p:nvPr/>
        </p:nvSpPr>
        <p:spPr>
          <a:xfrm>
            <a:off x="8551738" y="913070"/>
            <a:ext cx="1257075" cy="246221"/>
          </a:xfrm>
          <a:prstGeom prst="rect">
            <a:avLst/>
          </a:prstGeom>
          <a:noFill/>
        </p:spPr>
        <p:txBody>
          <a:bodyPr wrap="none" rtlCol="0">
            <a:spAutoFit/>
          </a:bodyPr>
          <a:lstStyle/>
          <a:p>
            <a:pPr algn="ctr"/>
            <a:r>
              <a:rPr lang="en-US" altLang="ko-KR" sz="1000" dirty="0"/>
              <a:t>Animation </a:t>
            </a:r>
            <a:r>
              <a:rPr lang="en-US" altLang="ko-KR" sz="900" dirty="0"/>
              <a:t>(Single)</a:t>
            </a:r>
            <a:endParaRPr lang="ko-KR" altLang="en-US" sz="900" dirty="0"/>
          </a:p>
        </p:txBody>
      </p:sp>
      <p:sp>
        <p:nvSpPr>
          <p:cNvPr id="73" name="TextBox 72"/>
          <p:cNvSpPr txBox="1"/>
          <p:nvPr/>
        </p:nvSpPr>
        <p:spPr>
          <a:xfrm>
            <a:off x="10028768" y="913070"/>
            <a:ext cx="554960" cy="246221"/>
          </a:xfrm>
          <a:prstGeom prst="rect">
            <a:avLst/>
          </a:prstGeom>
          <a:noFill/>
        </p:spPr>
        <p:txBody>
          <a:bodyPr wrap="none" rtlCol="0">
            <a:spAutoFit/>
          </a:bodyPr>
          <a:lstStyle/>
          <a:p>
            <a:pPr algn="ctr"/>
            <a:r>
              <a:rPr lang="en-US" altLang="ko-KR" sz="1000" dirty="0"/>
              <a:t>Sound</a:t>
            </a:r>
            <a:endParaRPr lang="ko-KR" altLang="en-US" sz="1000" dirty="0"/>
          </a:p>
        </p:txBody>
      </p:sp>
      <p:sp>
        <p:nvSpPr>
          <p:cNvPr id="74" name="TextBox 73"/>
          <p:cNvSpPr txBox="1"/>
          <p:nvPr/>
        </p:nvSpPr>
        <p:spPr>
          <a:xfrm>
            <a:off x="11115092" y="913070"/>
            <a:ext cx="391454" cy="246221"/>
          </a:xfrm>
          <a:prstGeom prst="rect">
            <a:avLst/>
          </a:prstGeom>
          <a:noFill/>
        </p:spPr>
        <p:txBody>
          <a:bodyPr wrap="none" rtlCol="0">
            <a:spAutoFit/>
          </a:bodyPr>
          <a:lstStyle/>
          <a:p>
            <a:pPr algn="ctr"/>
            <a:r>
              <a:rPr lang="en-US" altLang="ko-KR" sz="1000" dirty="0"/>
              <a:t>TTS</a:t>
            </a:r>
            <a:endParaRPr lang="ko-KR" altLang="en-US" sz="1000" dirty="0"/>
          </a:p>
        </p:txBody>
      </p:sp>
      <p:sp>
        <p:nvSpPr>
          <p:cNvPr id="81" name="TextBox 80"/>
          <p:cNvSpPr txBox="1"/>
          <p:nvPr/>
        </p:nvSpPr>
        <p:spPr>
          <a:xfrm>
            <a:off x="267614" y="138126"/>
            <a:ext cx="5724709" cy="369332"/>
          </a:xfrm>
          <a:prstGeom prst="rect">
            <a:avLst/>
          </a:prstGeom>
          <a:noFill/>
        </p:spPr>
        <p:txBody>
          <a:bodyPr wrap="none" rtlCol="0">
            <a:spAutoFit/>
          </a:bodyPr>
          <a:lstStyle/>
          <a:p>
            <a:r>
              <a:rPr lang="en-US" altLang="ko-KR" dirty="0">
                <a:latin typeface="Helvetica" panose="020B0604020202030204" pitchFamily="34" charset="0"/>
              </a:rPr>
              <a:t>NUGU Device LED Lighting UX _ Attention</a:t>
            </a:r>
            <a:r>
              <a:rPr lang="ko-KR" altLang="en-US" dirty="0">
                <a:latin typeface="Helvetica" panose="020B0604020202030204" pitchFamily="34" charset="0"/>
              </a:rPr>
              <a:t> </a:t>
            </a:r>
            <a:r>
              <a:rPr lang="en-US" altLang="ko-KR" dirty="0">
                <a:latin typeface="Helvetica" panose="020B0604020202030204" pitchFamily="34" charset="0"/>
              </a:rPr>
              <a:t>notification</a:t>
            </a:r>
            <a:endParaRPr lang="ko-KR" altLang="en-US" dirty="0">
              <a:latin typeface="Helvetica" panose="020B0604020202030204" pitchFamily="34" charset="0"/>
            </a:endParaRPr>
          </a:p>
        </p:txBody>
      </p:sp>
      <p:sp>
        <p:nvSpPr>
          <p:cNvPr id="83" name="모서리가 둥근 직사각형 82"/>
          <p:cNvSpPr/>
          <p:nvPr/>
        </p:nvSpPr>
        <p:spPr>
          <a:xfrm>
            <a:off x="6362632" y="651767"/>
            <a:ext cx="783084" cy="189231"/>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800" dirty="0">
                <a:solidFill>
                  <a:schemeClr val="tx1">
                    <a:lumMod val="65000"/>
                    <a:lumOff val="35000"/>
                  </a:schemeClr>
                </a:solidFill>
              </a:rPr>
              <a:t>AI STB 2</a:t>
            </a:r>
            <a:endParaRPr lang="ko-KR" altLang="en-US" sz="800" dirty="0">
              <a:solidFill>
                <a:schemeClr val="tx1">
                  <a:lumMod val="65000"/>
                  <a:lumOff val="35000"/>
                </a:schemeClr>
              </a:solidFill>
            </a:endParaRPr>
          </a:p>
        </p:txBody>
      </p:sp>
      <p:sp>
        <p:nvSpPr>
          <p:cNvPr id="84" name="모서리가 둥근 직사각형 83"/>
          <p:cNvSpPr/>
          <p:nvPr/>
        </p:nvSpPr>
        <p:spPr>
          <a:xfrm>
            <a:off x="8801182" y="651767"/>
            <a:ext cx="783084" cy="189231"/>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800" dirty="0">
                <a:solidFill>
                  <a:schemeClr val="tx1">
                    <a:lumMod val="65000"/>
                    <a:lumOff val="35000"/>
                  </a:schemeClr>
                </a:solidFill>
              </a:rPr>
              <a:t>albert AI</a:t>
            </a:r>
            <a:endParaRPr lang="ko-KR" altLang="en-US" sz="800" dirty="0">
              <a:solidFill>
                <a:schemeClr val="tx1">
                  <a:lumMod val="65000"/>
                  <a:lumOff val="35000"/>
                </a:schemeClr>
              </a:solidFill>
            </a:endParaRPr>
          </a:p>
        </p:txBody>
      </p:sp>
      <p:cxnSp>
        <p:nvCxnSpPr>
          <p:cNvPr id="97" name="직선 연결선 96"/>
          <p:cNvCxnSpPr/>
          <p:nvPr/>
        </p:nvCxnSpPr>
        <p:spPr>
          <a:xfrm>
            <a:off x="5323741" y="2395947"/>
            <a:ext cx="4449719" cy="0"/>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03" name="직사각형 102"/>
          <p:cNvSpPr/>
          <p:nvPr/>
        </p:nvSpPr>
        <p:spPr>
          <a:xfrm>
            <a:off x="392869" y="867407"/>
            <a:ext cx="11480153" cy="4006051"/>
          </a:xfrm>
          <a:prstGeom prst="rect">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0" name="TextBox 59"/>
          <p:cNvSpPr txBox="1"/>
          <p:nvPr/>
        </p:nvSpPr>
        <p:spPr>
          <a:xfrm>
            <a:off x="2789093" y="913070"/>
            <a:ext cx="843501" cy="246221"/>
          </a:xfrm>
          <a:prstGeom prst="rect">
            <a:avLst/>
          </a:prstGeom>
          <a:noFill/>
        </p:spPr>
        <p:txBody>
          <a:bodyPr wrap="none" rtlCol="0">
            <a:spAutoFit/>
          </a:bodyPr>
          <a:lstStyle/>
          <a:p>
            <a:pPr algn="ctr"/>
            <a:r>
              <a:rPr lang="en-US" altLang="ko-KR" sz="1000" dirty="0"/>
              <a:t>Description</a:t>
            </a:r>
            <a:endParaRPr lang="ko-KR" altLang="en-US" sz="1000" dirty="0"/>
          </a:p>
        </p:txBody>
      </p:sp>
      <p:sp>
        <p:nvSpPr>
          <p:cNvPr id="61" name="TextBox 60"/>
          <p:cNvSpPr txBox="1"/>
          <p:nvPr/>
        </p:nvSpPr>
        <p:spPr>
          <a:xfrm>
            <a:off x="4200134" y="913070"/>
            <a:ext cx="1013419" cy="246221"/>
          </a:xfrm>
          <a:prstGeom prst="rect">
            <a:avLst/>
          </a:prstGeom>
          <a:noFill/>
        </p:spPr>
        <p:txBody>
          <a:bodyPr wrap="none" rtlCol="0">
            <a:spAutoFit/>
          </a:bodyPr>
          <a:lstStyle/>
          <a:p>
            <a:pPr algn="ctr"/>
            <a:r>
              <a:rPr lang="en-US" altLang="ko-KR" sz="1000" dirty="0"/>
              <a:t>Lighting Color</a:t>
            </a:r>
            <a:endParaRPr lang="ko-KR" altLang="en-US" sz="1000" dirty="0"/>
          </a:p>
        </p:txBody>
      </p:sp>
      <p:grpSp>
        <p:nvGrpSpPr>
          <p:cNvPr id="18" name="그룹 17"/>
          <p:cNvGrpSpPr/>
          <p:nvPr/>
        </p:nvGrpSpPr>
        <p:grpSpPr>
          <a:xfrm>
            <a:off x="644493" y="873126"/>
            <a:ext cx="10155124" cy="4000332"/>
            <a:chOff x="656005" y="873126"/>
            <a:chExt cx="10143612" cy="5142664"/>
          </a:xfrm>
        </p:grpSpPr>
        <p:cxnSp>
          <p:nvCxnSpPr>
            <p:cNvPr id="13" name="직선 연결선 12"/>
            <p:cNvCxnSpPr/>
            <p:nvPr/>
          </p:nvCxnSpPr>
          <p:spPr>
            <a:xfrm>
              <a:off x="2344068" y="873126"/>
              <a:ext cx="0" cy="5142664"/>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26" name="직선 연결선 25"/>
            <p:cNvCxnSpPr/>
            <p:nvPr/>
          </p:nvCxnSpPr>
          <p:spPr>
            <a:xfrm>
              <a:off x="1435037" y="1176905"/>
              <a:ext cx="0" cy="4838884"/>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6" name="직선 연결선 15"/>
            <p:cNvCxnSpPr/>
            <p:nvPr/>
          </p:nvCxnSpPr>
          <p:spPr>
            <a:xfrm>
              <a:off x="7355449" y="873126"/>
              <a:ext cx="0" cy="5142664"/>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7" name="직선 연결선 16"/>
            <p:cNvCxnSpPr/>
            <p:nvPr/>
          </p:nvCxnSpPr>
          <p:spPr>
            <a:xfrm>
              <a:off x="656005" y="873126"/>
              <a:ext cx="0" cy="5142664"/>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68" name="직선 연결선 67"/>
            <p:cNvCxnSpPr/>
            <p:nvPr/>
          </p:nvCxnSpPr>
          <p:spPr>
            <a:xfrm>
              <a:off x="8570027" y="873126"/>
              <a:ext cx="0" cy="5142664"/>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69" name="직선 연결선 68"/>
            <p:cNvCxnSpPr/>
            <p:nvPr/>
          </p:nvCxnSpPr>
          <p:spPr>
            <a:xfrm>
              <a:off x="9784605" y="873126"/>
              <a:ext cx="0" cy="5142664"/>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70" name="직선 연결선 69"/>
            <p:cNvCxnSpPr/>
            <p:nvPr/>
          </p:nvCxnSpPr>
          <p:spPr>
            <a:xfrm>
              <a:off x="10799617" y="873126"/>
              <a:ext cx="0" cy="5142664"/>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63" name="직선 연결선 62"/>
            <p:cNvCxnSpPr/>
            <p:nvPr/>
          </p:nvCxnSpPr>
          <p:spPr>
            <a:xfrm>
              <a:off x="4109163" y="873126"/>
              <a:ext cx="0" cy="5142664"/>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66" name="직선 연결선 65"/>
            <p:cNvCxnSpPr/>
            <p:nvPr/>
          </p:nvCxnSpPr>
          <p:spPr>
            <a:xfrm>
              <a:off x="5323741" y="873126"/>
              <a:ext cx="0" cy="5142664"/>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79" name="직선 연결선 78"/>
            <p:cNvCxnSpPr/>
            <p:nvPr/>
          </p:nvCxnSpPr>
          <p:spPr>
            <a:xfrm>
              <a:off x="6140871" y="873126"/>
              <a:ext cx="0" cy="5142664"/>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80" name="TextBox 79"/>
          <p:cNvSpPr txBox="1"/>
          <p:nvPr/>
        </p:nvSpPr>
        <p:spPr>
          <a:xfrm>
            <a:off x="829096" y="2778066"/>
            <a:ext cx="450764" cy="276999"/>
          </a:xfrm>
          <a:prstGeom prst="rect">
            <a:avLst/>
          </a:prstGeom>
          <a:noFill/>
        </p:spPr>
        <p:txBody>
          <a:bodyPr wrap="none" rtlCol="0">
            <a:spAutoFit/>
          </a:bodyPr>
          <a:lstStyle/>
          <a:p>
            <a:pPr algn="ctr"/>
            <a:r>
              <a:rPr lang="en-US" altLang="ko-KR" sz="1200" b="1" dirty="0"/>
              <a:t>Mic</a:t>
            </a:r>
            <a:endParaRPr lang="ko-KR" altLang="en-US" sz="1200" b="1" dirty="0"/>
          </a:p>
        </p:txBody>
      </p:sp>
      <p:sp>
        <p:nvSpPr>
          <p:cNvPr id="82" name="TextBox 81"/>
          <p:cNvSpPr txBox="1"/>
          <p:nvPr/>
        </p:nvSpPr>
        <p:spPr>
          <a:xfrm>
            <a:off x="360441" y="2183966"/>
            <a:ext cx="284052" cy="307777"/>
          </a:xfrm>
          <a:prstGeom prst="rect">
            <a:avLst/>
          </a:prstGeom>
          <a:noFill/>
        </p:spPr>
        <p:txBody>
          <a:bodyPr wrap="none" rtlCol="0">
            <a:spAutoFit/>
          </a:bodyPr>
          <a:lstStyle/>
          <a:p>
            <a:r>
              <a:rPr lang="en-US" altLang="ko-KR" sz="1400" dirty="0"/>
              <a:t>1</a:t>
            </a:r>
            <a:endParaRPr lang="ko-KR" altLang="en-US" sz="1400" dirty="0"/>
          </a:p>
        </p:txBody>
      </p:sp>
      <p:sp>
        <p:nvSpPr>
          <p:cNvPr id="85" name="TextBox 84"/>
          <p:cNvSpPr txBox="1"/>
          <p:nvPr/>
        </p:nvSpPr>
        <p:spPr>
          <a:xfrm>
            <a:off x="10094863" y="2291688"/>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86" name="TextBox 85"/>
          <p:cNvSpPr txBox="1"/>
          <p:nvPr/>
        </p:nvSpPr>
        <p:spPr>
          <a:xfrm>
            <a:off x="1383031" y="2137799"/>
            <a:ext cx="1025236" cy="400110"/>
          </a:xfrm>
          <a:prstGeom prst="rect">
            <a:avLst/>
          </a:prstGeom>
          <a:noFill/>
        </p:spPr>
        <p:txBody>
          <a:bodyPr wrap="square" rtlCol="0">
            <a:spAutoFit/>
          </a:bodyPr>
          <a:lstStyle>
            <a:defPPr>
              <a:defRPr lang="ko-KR"/>
            </a:defPPr>
            <a:lvl1pPr algn="ctr">
              <a:defRPr sz="1000" b="1"/>
            </a:lvl1pPr>
          </a:lstStyle>
          <a:p>
            <a:r>
              <a:rPr lang="en-US" altLang="ko-KR" dirty="0"/>
              <a:t>Mic</a:t>
            </a:r>
          </a:p>
          <a:p>
            <a:r>
              <a:rPr lang="en-US" altLang="ko-KR" dirty="0"/>
              <a:t>Off </a:t>
            </a:r>
            <a:r>
              <a:rPr lang="en-US" altLang="ko-KR" dirty="0">
                <a:sym typeface="Wingdings" panose="05000000000000000000" pitchFamily="2" charset="2"/>
              </a:rPr>
              <a:t> On</a:t>
            </a:r>
            <a:endParaRPr lang="ko-KR" altLang="en-US" dirty="0"/>
          </a:p>
        </p:txBody>
      </p:sp>
      <p:sp>
        <p:nvSpPr>
          <p:cNvPr id="88" name="TextBox 87"/>
          <p:cNvSpPr txBox="1"/>
          <p:nvPr/>
        </p:nvSpPr>
        <p:spPr>
          <a:xfrm>
            <a:off x="2344504" y="1313818"/>
            <a:ext cx="1769310" cy="964175"/>
          </a:xfrm>
          <a:prstGeom prst="rect">
            <a:avLst/>
          </a:prstGeom>
          <a:noFill/>
        </p:spPr>
        <p:txBody>
          <a:bodyPr wrap="square" rtlCol="0">
            <a:spAutoFit/>
          </a:bodyPr>
          <a:lstStyle/>
          <a:p>
            <a:pPr marL="92075" indent="-92075">
              <a:lnSpc>
                <a:spcPct val="120000"/>
              </a:lnSpc>
              <a:buFont typeface="Arial" panose="020B0604020202020204" pitchFamily="34" charset="0"/>
              <a:buChar char="•"/>
              <a:tabLst>
                <a:tab pos="92075" algn="l"/>
              </a:tabLst>
            </a:pPr>
            <a:r>
              <a:rPr lang="en-US" altLang="ko-KR" sz="800" dirty="0"/>
              <a:t>The lighting is played when the user turns on the microphone of a device that is turned off</a:t>
            </a:r>
          </a:p>
          <a:p>
            <a:pPr marL="92075" indent="-92075">
              <a:lnSpc>
                <a:spcPct val="120000"/>
              </a:lnSpc>
              <a:buFont typeface="Arial" panose="020B0604020202020204" pitchFamily="34" charset="0"/>
              <a:buChar char="•"/>
              <a:tabLst>
                <a:tab pos="92075" algn="l"/>
              </a:tabLst>
            </a:pPr>
            <a:r>
              <a:rPr lang="en-US" altLang="ko-KR" sz="800" dirty="0">
                <a:solidFill>
                  <a:schemeClr val="accent1"/>
                </a:solidFill>
              </a:rPr>
              <a:t>The interaction is shown in the opposite direction of the Mic (On -&gt; Off) motion.</a:t>
            </a:r>
          </a:p>
        </p:txBody>
      </p:sp>
      <p:sp>
        <p:nvSpPr>
          <p:cNvPr id="89" name="직사각형 88"/>
          <p:cNvSpPr/>
          <p:nvPr/>
        </p:nvSpPr>
        <p:spPr>
          <a:xfrm>
            <a:off x="9773460" y="2481308"/>
            <a:ext cx="998722" cy="338106"/>
          </a:xfrm>
          <a:prstGeom prst="rect">
            <a:avLst/>
          </a:prstGeom>
        </p:spPr>
        <p:txBody>
          <a:bodyPr wrap="square">
            <a:spAutoFit/>
          </a:bodyPr>
          <a:lstStyle/>
          <a:p>
            <a:pPr>
              <a:lnSpc>
                <a:spcPct val="120000"/>
              </a:lnSpc>
            </a:pPr>
            <a:r>
              <a:rPr lang="en-US" altLang="ko-KR" sz="700" dirty="0">
                <a:latin typeface="맑은 고딕" panose="020B0503020000020004" pitchFamily="50" charset="-127"/>
              </a:rPr>
              <a:t>Beep sound production required</a:t>
            </a:r>
            <a:endParaRPr lang="en-US" altLang="ko-KR" sz="700" b="1" u="sng" dirty="0">
              <a:latin typeface="맑은 고딕" panose="020B0503020000020004" pitchFamily="50" charset="-127"/>
            </a:endParaRPr>
          </a:p>
        </p:txBody>
      </p:sp>
      <p:grpSp>
        <p:nvGrpSpPr>
          <p:cNvPr id="91" name="그룹 90"/>
          <p:cNvGrpSpPr/>
          <p:nvPr/>
        </p:nvGrpSpPr>
        <p:grpSpPr>
          <a:xfrm>
            <a:off x="4137689" y="1207227"/>
            <a:ext cx="1152000" cy="2357613"/>
            <a:chOff x="4954819" y="1217140"/>
            <a:chExt cx="1152000" cy="2357613"/>
          </a:xfrm>
        </p:grpSpPr>
        <p:sp>
          <p:nvSpPr>
            <p:cNvPr id="92" name="직사각형 91"/>
            <p:cNvSpPr/>
            <p:nvPr/>
          </p:nvSpPr>
          <p:spPr>
            <a:xfrm>
              <a:off x="4954819" y="1217140"/>
              <a:ext cx="1152000" cy="2357613"/>
            </a:xfrm>
            <a:prstGeom prst="rect">
              <a:avLst/>
            </a:prstGeom>
            <a:solidFill>
              <a:srgbClr val="ED7D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93" name="TextBox 92"/>
            <p:cNvSpPr txBox="1"/>
            <p:nvPr/>
          </p:nvSpPr>
          <p:spPr>
            <a:xfrm>
              <a:off x="4963238" y="3187458"/>
              <a:ext cx="936475" cy="369332"/>
            </a:xfrm>
            <a:prstGeom prst="rect">
              <a:avLst/>
            </a:prstGeom>
            <a:noFill/>
          </p:spPr>
          <p:txBody>
            <a:bodyPr wrap="none" rtlCol="0">
              <a:spAutoFit/>
            </a:bodyPr>
            <a:lstStyle>
              <a:defPPr>
                <a:defRPr lang="ko-KR"/>
              </a:defPPr>
              <a:lvl1pPr>
                <a:defRPr sz="1000" b="1">
                  <a:solidFill>
                    <a:schemeClr val="bg1">
                      <a:lumMod val="95000"/>
                    </a:schemeClr>
                  </a:solidFill>
                </a:defRPr>
              </a:lvl1pPr>
            </a:lstStyle>
            <a:p>
              <a:r>
                <a:rPr lang="en-US" altLang="ko-KR" dirty="0"/>
                <a:t>Orange </a:t>
              </a:r>
            </a:p>
            <a:p>
              <a:r>
                <a:rPr lang="en-US" altLang="ko-KR" sz="800" b="0" dirty="0"/>
                <a:t>RGB(237,125,50)</a:t>
              </a:r>
            </a:p>
          </p:txBody>
        </p:sp>
      </p:grpSp>
      <p:pic>
        <p:nvPicPr>
          <p:cNvPr id="94" name="주의_마이크오프투온_키">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180435" y="2415790"/>
            <a:ext cx="1152000" cy="1152000"/>
          </a:xfrm>
          <a:prstGeom prst="rect">
            <a:avLst/>
          </a:prstGeom>
        </p:spPr>
      </p:pic>
      <p:pic>
        <p:nvPicPr>
          <p:cNvPr id="95" name="주의_마이크오프투온_키">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383653" y="2415790"/>
            <a:ext cx="1152000" cy="1152000"/>
          </a:xfrm>
          <a:prstGeom prst="rect">
            <a:avLst/>
          </a:prstGeom>
        </p:spPr>
      </p:pic>
      <p:pic>
        <p:nvPicPr>
          <p:cNvPr id="96" name="주의_마이크오프투온_키">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610243" y="2415790"/>
            <a:ext cx="1152000" cy="1152000"/>
          </a:xfrm>
          <a:prstGeom prst="rect">
            <a:avLst/>
          </a:prstGeom>
        </p:spPr>
      </p:pic>
      <p:sp>
        <p:nvSpPr>
          <p:cNvPr id="98" name="TextBox 97"/>
          <p:cNvSpPr txBox="1"/>
          <p:nvPr/>
        </p:nvSpPr>
        <p:spPr>
          <a:xfrm>
            <a:off x="5342872" y="1523927"/>
            <a:ext cx="753732" cy="373244"/>
          </a:xfrm>
          <a:prstGeom prst="rect">
            <a:avLst/>
          </a:prstGeom>
          <a:noFill/>
        </p:spPr>
        <p:txBody>
          <a:bodyPr wrap="none" rtlCol="0">
            <a:spAutoFit/>
          </a:bodyPr>
          <a:lstStyle/>
          <a:p>
            <a:pPr>
              <a:lnSpc>
                <a:spcPct val="120000"/>
              </a:lnSpc>
              <a:tabLst>
                <a:tab pos="92075" algn="l"/>
              </a:tabLst>
            </a:pPr>
            <a:r>
              <a:rPr lang="en-US" altLang="ko-KR" sz="800" b="1" dirty="0"/>
              <a:t>Interaction </a:t>
            </a:r>
          </a:p>
          <a:p>
            <a:pPr>
              <a:lnSpc>
                <a:spcPct val="120000"/>
              </a:lnSpc>
              <a:tabLst>
                <a:tab pos="92075" algn="l"/>
              </a:tabLst>
            </a:pPr>
            <a:r>
              <a:rPr lang="en-US" altLang="ko-KR" sz="800" b="1" dirty="0"/>
              <a:t>area</a:t>
            </a:r>
          </a:p>
        </p:txBody>
      </p:sp>
      <p:sp>
        <p:nvSpPr>
          <p:cNvPr id="99" name="TextBox 98"/>
          <p:cNvSpPr txBox="1"/>
          <p:nvPr/>
        </p:nvSpPr>
        <p:spPr>
          <a:xfrm>
            <a:off x="5321165" y="2685850"/>
            <a:ext cx="901209" cy="373244"/>
          </a:xfrm>
          <a:prstGeom prst="rect">
            <a:avLst/>
          </a:prstGeom>
          <a:noFill/>
        </p:spPr>
        <p:txBody>
          <a:bodyPr wrap="none" rtlCol="0">
            <a:spAutoFit/>
          </a:bodyPr>
          <a:lstStyle/>
          <a:p>
            <a:pPr>
              <a:lnSpc>
                <a:spcPct val="120000"/>
              </a:lnSpc>
              <a:tabLst>
                <a:tab pos="92075" algn="l"/>
              </a:tabLst>
            </a:pPr>
            <a:r>
              <a:rPr lang="en-US" altLang="ko-KR" sz="800" b="1" strike="sngStrike" dirty="0">
                <a:solidFill>
                  <a:schemeClr val="accent1"/>
                </a:solidFill>
              </a:rPr>
              <a:t>States display </a:t>
            </a:r>
          </a:p>
          <a:p>
            <a:pPr>
              <a:lnSpc>
                <a:spcPct val="120000"/>
              </a:lnSpc>
              <a:tabLst>
                <a:tab pos="92075" algn="l"/>
              </a:tabLst>
            </a:pPr>
            <a:r>
              <a:rPr lang="en-US" altLang="ko-KR" sz="800" b="1" strike="sngStrike" dirty="0">
                <a:solidFill>
                  <a:schemeClr val="accent1"/>
                </a:solidFill>
              </a:rPr>
              <a:t>area</a:t>
            </a:r>
          </a:p>
        </p:txBody>
      </p:sp>
      <p:sp>
        <p:nvSpPr>
          <p:cNvPr id="100" name="TextBox 99"/>
          <p:cNvSpPr txBox="1"/>
          <p:nvPr/>
        </p:nvSpPr>
        <p:spPr>
          <a:xfrm>
            <a:off x="6534648" y="1694878"/>
            <a:ext cx="412292" cy="246221"/>
          </a:xfrm>
          <a:prstGeom prst="rect">
            <a:avLst/>
          </a:prstGeom>
          <a:noFill/>
        </p:spPr>
        <p:txBody>
          <a:bodyPr wrap="none" rtlCol="0">
            <a:spAutoFit/>
          </a:bodyPr>
          <a:lstStyle/>
          <a:p>
            <a:r>
              <a:rPr lang="en-US" altLang="ko-KR" sz="1000" dirty="0"/>
              <a:t>OFF</a:t>
            </a:r>
            <a:endParaRPr lang="ko-KR" altLang="en-US" sz="1000" dirty="0"/>
          </a:p>
        </p:txBody>
      </p:sp>
      <p:sp>
        <p:nvSpPr>
          <p:cNvPr id="101" name="TextBox 100"/>
          <p:cNvSpPr txBox="1"/>
          <p:nvPr/>
        </p:nvSpPr>
        <p:spPr>
          <a:xfrm>
            <a:off x="7763959" y="1694878"/>
            <a:ext cx="412292" cy="246221"/>
          </a:xfrm>
          <a:prstGeom prst="rect">
            <a:avLst/>
          </a:prstGeom>
          <a:noFill/>
        </p:spPr>
        <p:txBody>
          <a:bodyPr wrap="none" rtlCol="0">
            <a:spAutoFit/>
          </a:bodyPr>
          <a:lstStyle/>
          <a:p>
            <a:r>
              <a:rPr lang="en-US" altLang="ko-KR" sz="1000" dirty="0"/>
              <a:t>OFF</a:t>
            </a:r>
            <a:endParaRPr lang="ko-KR" altLang="en-US" sz="1000" dirty="0"/>
          </a:p>
        </p:txBody>
      </p:sp>
      <p:sp>
        <p:nvSpPr>
          <p:cNvPr id="102" name="TextBox 101"/>
          <p:cNvSpPr txBox="1"/>
          <p:nvPr/>
        </p:nvSpPr>
        <p:spPr>
          <a:xfrm>
            <a:off x="8971170" y="1694878"/>
            <a:ext cx="412292" cy="246221"/>
          </a:xfrm>
          <a:prstGeom prst="rect">
            <a:avLst/>
          </a:prstGeom>
          <a:noFill/>
        </p:spPr>
        <p:txBody>
          <a:bodyPr wrap="none" rtlCol="0">
            <a:spAutoFit/>
          </a:bodyPr>
          <a:lstStyle/>
          <a:p>
            <a:r>
              <a:rPr lang="en-US" altLang="ko-KR" sz="1000" dirty="0"/>
              <a:t>OFF</a:t>
            </a:r>
            <a:endParaRPr lang="ko-KR" altLang="en-US" sz="1000" dirty="0"/>
          </a:p>
        </p:txBody>
      </p:sp>
      <p:sp>
        <p:nvSpPr>
          <p:cNvPr id="104" name="TextBox 103"/>
          <p:cNvSpPr txBox="1"/>
          <p:nvPr/>
        </p:nvSpPr>
        <p:spPr>
          <a:xfrm>
            <a:off x="5125841" y="1915377"/>
            <a:ext cx="1178859" cy="467372"/>
          </a:xfrm>
          <a:prstGeom prst="rect">
            <a:avLst/>
          </a:prstGeom>
          <a:noFill/>
        </p:spPr>
        <p:txBody>
          <a:bodyPr wrap="square" rtlCol="0">
            <a:spAutoFit/>
          </a:bodyPr>
          <a:lstStyle/>
          <a:p>
            <a:pPr algn="ctr">
              <a:lnSpc>
                <a:spcPct val="120000"/>
              </a:lnSpc>
              <a:tabLst>
                <a:tab pos="92075" algn="l"/>
              </a:tabLst>
            </a:pPr>
            <a:r>
              <a:rPr lang="en-US" altLang="ko-KR" sz="700" strike="sngStrike" dirty="0">
                <a:solidFill>
                  <a:schemeClr val="accent1"/>
                </a:solidFill>
              </a:rPr>
              <a:t>(LED Off)</a:t>
            </a:r>
          </a:p>
          <a:p>
            <a:pPr algn="ctr">
              <a:lnSpc>
                <a:spcPct val="120000"/>
              </a:lnSpc>
              <a:tabLst>
                <a:tab pos="92075" algn="l"/>
              </a:tabLst>
            </a:pPr>
            <a:r>
              <a:rPr lang="en-US" altLang="ko-KR" sz="700" dirty="0">
                <a:solidFill>
                  <a:schemeClr val="accent1"/>
                </a:solidFill>
              </a:rPr>
              <a:t>Provide one-time motion</a:t>
            </a:r>
            <a:endParaRPr lang="ko-KR" altLang="en-US" sz="700" dirty="0">
              <a:solidFill>
                <a:schemeClr val="accent1"/>
              </a:solidFill>
            </a:endParaRPr>
          </a:p>
        </p:txBody>
      </p:sp>
      <p:sp>
        <p:nvSpPr>
          <p:cNvPr id="105" name="TextBox 104"/>
          <p:cNvSpPr txBox="1"/>
          <p:nvPr/>
        </p:nvSpPr>
        <p:spPr>
          <a:xfrm>
            <a:off x="5363909" y="3069015"/>
            <a:ext cx="760144" cy="209545"/>
          </a:xfrm>
          <a:prstGeom prst="rect">
            <a:avLst/>
          </a:prstGeom>
          <a:noFill/>
        </p:spPr>
        <p:txBody>
          <a:bodyPr wrap="none" rtlCol="0">
            <a:spAutoFit/>
          </a:bodyPr>
          <a:lstStyle/>
          <a:p>
            <a:pPr algn="ctr">
              <a:lnSpc>
                <a:spcPct val="120000"/>
              </a:lnSpc>
              <a:tabLst>
                <a:tab pos="92075" algn="l"/>
              </a:tabLst>
            </a:pPr>
            <a:r>
              <a:rPr lang="en-US" altLang="ko-KR" sz="700" strike="sngStrike" dirty="0">
                <a:solidFill>
                  <a:schemeClr val="accent1"/>
                </a:solidFill>
              </a:rPr>
              <a:t>(LED </a:t>
            </a:r>
            <a:r>
              <a:rPr lang="en-US" altLang="ko-KR" sz="700" strike="sngStrike" dirty="0" err="1">
                <a:solidFill>
                  <a:schemeClr val="accent1"/>
                </a:solidFill>
              </a:rPr>
              <a:t>On</a:t>
            </a:r>
            <a:r>
              <a:rPr lang="en-US" altLang="ko-KR" sz="700" strike="sngStrike" dirty="0" err="1">
                <a:solidFill>
                  <a:schemeClr val="accent1"/>
                </a:solidFill>
                <a:sym typeface="Wingdings" panose="05000000000000000000" pitchFamily="2" charset="2"/>
              </a:rPr>
              <a:t>Off</a:t>
            </a:r>
            <a:r>
              <a:rPr lang="en-US" altLang="ko-KR" sz="700" strike="sngStrike" dirty="0">
                <a:solidFill>
                  <a:schemeClr val="accent1"/>
                </a:solidFill>
              </a:rPr>
              <a:t>)</a:t>
            </a:r>
            <a:endParaRPr lang="ko-KR" altLang="en-US" sz="700" strike="sngStrike" dirty="0">
              <a:solidFill>
                <a:schemeClr val="accent1"/>
              </a:solidFill>
            </a:endParaRPr>
          </a:p>
        </p:txBody>
      </p:sp>
      <p:sp>
        <p:nvSpPr>
          <p:cNvPr id="106" name="타원 105"/>
          <p:cNvSpPr/>
          <p:nvPr/>
        </p:nvSpPr>
        <p:spPr>
          <a:xfrm>
            <a:off x="11209269" y="2281515"/>
            <a:ext cx="175139" cy="17513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7" name="직사각형 106"/>
          <p:cNvSpPr/>
          <p:nvPr/>
        </p:nvSpPr>
        <p:spPr>
          <a:xfrm>
            <a:off x="10794545" y="2448545"/>
            <a:ext cx="1004586" cy="350865"/>
          </a:xfrm>
          <a:prstGeom prst="rect">
            <a:avLst/>
          </a:prstGeom>
        </p:spPr>
        <p:txBody>
          <a:bodyPr wrap="square">
            <a:spAutoFit/>
          </a:bodyPr>
          <a:lstStyle/>
          <a:p>
            <a:pPr>
              <a:lnSpc>
                <a:spcPct val="120000"/>
              </a:lnSpc>
            </a:pPr>
            <a:r>
              <a:rPr lang="en-US" altLang="ko-KR" sz="700" dirty="0">
                <a:latin typeface="맑은 고딕" panose="020B0503020000020004" pitchFamily="50" charset="-127"/>
              </a:rPr>
              <a:t>(In case voice and commands</a:t>
            </a:r>
            <a:endParaRPr lang="en-US" altLang="ko-KR" sz="700" b="1" u="sng" dirty="0">
              <a:latin typeface="맑은 고딕" panose="020B0503020000020004" pitchFamily="50" charset="-127"/>
            </a:endParaRPr>
          </a:p>
        </p:txBody>
      </p:sp>
      <p:sp>
        <p:nvSpPr>
          <p:cNvPr id="108" name="직사각형 107"/>
          <p:cNvSpPr/>
          <p:nvPr/>
        </p:nvSpPr>
        <p:spPr>
          <a:xfrm>
            <a:off x="360441" y="5010371"/>
            <a:ext cx="11497461" cy="1566338"/>
          </a:xfrm>
          <a:prstGeom prst="rect">
            <a:avLst/>
          </a:prstGeom>
          <a:solidFill>
            <a:schemeClr val="bg1">
              <a:lumMod val="95000"/>
            </a:schemeClr>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3" name="TextBox 112"/>
          <p:cNvSpPr txBox="1"/>
          <p:nvPr/>
        </p:nvSpPr>
        <p:spPr>
          <a:xfrm>
            <a:off x="3750834" y="5077729"/>
            <a:ext cx="8138767" cy="215444"/>
          </a:xfrm>
          <a:prstGeom prst="rect">
            <a:avLst/>
          </a:prstGeom>
          <a:noFill/>
        </p:spPr>
        <p:txBody>
          <a:bodyPr wrap="none" rtlCol="0">
            <a:spAutoFit/>
          </a:bodyPr>
          <a:lstStyle>
            <a:defPPr>
              <a:defRPr lang="ko-KR"/>
            </a:defPPr>
            <a:lvl1pPr algn="r">
              <a:defRPr sz="800" b="1">
                <a:solidFill>
                  <a:srgbClr val="FF0000"/>
                </a:solidFill>
              </a:defRPr>
            </a:lvl1pPr>
          </a:lstStyle>
          <a:p>
            <a:r>
              <a:rPr lang="en-US" altLang="ko-KR" b="0" dirty="0">
                <a:latin typeface="+mn-ea"/>
              </a:rPr>
              <a:t>※ The RGB color values indicated in the document are for reference only, and a color similar to the document must be implemented when implementing actual lighting.</a:t>
            </a:r>
            <a:endParaRPr lang="ko-KR" altLang="en-US" b="0" dirty="0">
              <a:latin typeface="+mn-ea"/>
            </a:endParaRPr>
          </a:p>
        </p:txBody>
      </p:sp>
      <p:grpSp>
        <p:nvGrpSpPr>
          <p:cNvPr id="19" name="그룹 18"/>
          <p:cNvGrpSpPr/>
          <p:nvPr/>
        </p:nvGrpSpPr>
        <p:grpSpPr>
          <a:xfrm>
            <a:off x="681692" y="5187418"/>
            <a:ext cx="6183227" cy="1110160"/>
            <a:chOff x="619896" y="5615797"/>
            <a:chExt cx="6183227" cy="1110160"/>
          </a:xfrm>
        </p:grpSpPr>
        <p:sp>
          <p:nvSpPr>
            <p:cNvPr id="111" name="TextBox 110"/>
            <p:cNvSpPr txBox="1"/>
            <p:nvPr/>
          </p:nvSpPr>
          <p:spPr>
            <a:xfrm>
              <a:off x="619896" y="6189203"/>
              <a:ext cx="2722540" cy="520976"/>
            </a:xfrm>
            <a:prstGeom prst="rect">
              <a:avLst/>
            </a:prstGeom>
            <a:noFill/>
          </p:spPr>
          <p:txBody>
            <a:bodyPr wrap="none" rtlCol="0">
              <a:spAutoFit/>
            </a:bodyPr>
            <a:lstStyle/>
            <a:p>
              <a:pPr marL="87313" indent="-87313">
                <a:lnSpc>
                  <a:spcPct val="120000"/>
                </a:lnSpc>
                <a:buFont typeface="Arial" panose="020B0604020202020204" pitchFamily="34" charset="0"/>
                <a:buChar char="•"/>
              </a:pPr>
              <a:r>
                <a:rPr lang="en-US" altLang="ko-KR" sz="800" dirty="0"/>
                <a:t>Voice command, text command trigger (TTS played)</a:t>
              </a:r>
            </a:p>
            <a:p>
              <a:pPr>
                <a:lnSpc>
                  <a:spcPct val="120000"/>
                </a:lnSpc>
              </a:pPr>
              <a:r>
                <a:rPr lang="en-US" altLang="ko-KR" sz="800" dirty="0"/>
                <a:t>   1) Mic states display area lighting: ON -&gt; OFF</a:t>
              </a:r>
            </a:p>
            <a:p>
              <a:pPr>
                <a:lnSpc>
                  <a:spcPct val="120000"/>
                </a:lnSpc>
              </a:pPr>
              <a:r>
                <a:rPr lang="en-US" altLang="ko-KR" sz="800" dirty="0"/>
                <a:t>   2) Interaction area lighting: TTS lighting playback</a:t>
              </a:r>
              <a:endParaRPr lang="ko-KR" altLang="en-US" sz="800" dirty="0"/>
            </a:p>
          </p:txBody>
        </p:sp>
        <p:sp>
          <p:nvSpPr>
            <p:cNvPr id="112" name="TextBox 111"/>
            <p:cNvSpPr txBox="1"/>
            <p:nvPr/>
          </p:nvSpPr>
          <p:spPr>
            <a:xfrm>
              <a:off x="3386803" y="6204981"/>
              <a:ext cx="3416320" cy="520976"/>
            </a:xfrm>
            <a:prstGeom prst="rect">
              <a:avLst/>
            </a:prstGeom>
            <a:noFill/>
          </p:spPr>
          <p:txBody>
            <a:bodyPr wrap="none" rtlCol="0">
              <a:spAutoFit/>
            </a:bodyPr>
            <a:lstStyle/>
            <a:p>
              <a:pPr marL="87313" indent="-87313">
                <a:lnSpc>
                  <a:spcPct val="120000"/>
                </a:lnSpc>
                <a:buFont typeface="Arial" panose="020B0604020202020204" pitchFamily="34" charset="0"/>
                <a:buChar char="•"/>
              </a:pPr>
              <a:r>
                <a:rPr lang="en-US" altLang="ko-KR" sz="800" dirty="0"/>
                <a:t>PUI button, App button</a:t>
              </a:r>
              <a:r>
                <a:rPr lang="ko-KR" altLang="en-US" sz="800" dirty="0"/>
                <a:t> </a:t>
              </a:r>
              <a:r>
                <a:rPr lang="en-US" altLang="ko-KR" sz="800" dirty="0"/>
                <a:t>trigger</a:t>
              </a:r>
              <a:r>
                <a:rPr lang="ko-KR" altLang="en-US" sz="800" dirty="0"/>
                <a:t> </a:t>
              </a:r>
              <a:r>
                <a:rPr lang="en-US" altLang="ko-KR" sz="800" dirty="0"/>
                <a:t>(TTS</a:t>
              </a:r>
              <a:r>
                <a:rPr lang="ko-KR" altLang="en-US" sz="800" dirty="0"/>
                <a:t> </a:t>
              </a:r>
              <a:r>
                <a:rPr lang="en-US" altLang="ko-KR" sz="800" dirty="0"/>
                <a:t>not played)</a:t>
              </a:r>
            </a:p>
            <a:p>
              <a:pPr marL="180975" indent="-95250">
                <a:lnSpc>
                  <a:spcPct val="120000"/>
                </a:lnSpc>
                <a:buAutoNum type="arabicParenR"/>
              </a:pPr>
              <a:r>
                <a:rPr lang="en-US" altLang="ko-KR" sz="800" dirty="0"/>
                <a:t> Mic states display</a:t>
              </a:r>
              <a:r>
                <a:rPr lang="ko-KR" altLang="en-US" sz="800" dirty="0"/>
                <a:t> </a:t>
              </a:r>
              <a:r>
                <a:rPr lang="en-US" altLang="ko-KR" sz="800" dirty="0"/>
                <a:t>lighting : ON </a:t>
              </a:r>
              <a:r>
                <a:rPr lang="en-US" altLang="ko-KR" sz="800" dirty="0">
                  <a:sym typeface="Wingdings" panose="05000000000000000000" pitchFamily="2" charset="2"/>
                </a:rPr>
                <a:t> OFF</a:t>
              </a:r>
              <a:endParaRPr lang="en-US" altLang="ko-KR" sz="800" dirty="0"/>
            </a:p>
            <a:p>
              <a:pPr marL="180975" indent="-95250">
                <a:lnSpc>
                  <a:spcPct val="120000"/>
                </a:lnSpc>
                <a:buAutoNum type="arabicParenR"/>
              </a:pPr>
              <a:r>
                <a:rPr lang="en-US" altLang="ko-KR" sz="800" dirty="0"/>
                <a:t> Interaction area lighting : Play the corresponding lighting above</a:t>
              </a:r>
              <a:endParaRPr lang="ko-KR" altLang="en-US" sz="800" dirty="0"/>
            </a:p>
          </p:txBody>
        </p:sp>
        <p:sp>
          <p:nvSpPr>
            <p:cNvPr id="114" name="TextBox 113"/>
            <p:cNvSpPr txBox="1"/>
            <p:nvPr/>
          </p:nvSpPr>
          <p:spPr>
            <a:xfrm>
              <a:off x="695638" y="5615797"/>
              <a:ext cx="5836854" cy="463717"/>
            </a:xfrm>
            <a:prstGeom prst="rect">
              <a:avLst/>
            </a:prstGeom>
            <a:noFill/>
          </p:spPr>
          <p:txBody>
            <a:bodyPr wrap="none" rtlCol="0">
              <a:spAutoFit/>
            </a:bodyPr>
            <a:lstStyle/>
            <a:p>
              <a:pPr>
                <a:lnSpc>
                  <a:spcPct val="120000"/>
                </a:lnSpc>
              </a:pPr>
              <a:r>
                <a:rPr lang="en-US" altLang="ko-KR" sz="1200" dirty="0"/>
                <a:t>[Microphone states indication]</a:t>
              </a:r>
            </a:p>
            <a:p>
              <a:pPr>
                <a:lnSpc>
                  <a:spcPct val="120000"/>
                </a:lnSpc>
              </a:pPr>
              <a:r>
                <a:rPr lang="en-US" altLang="ko-KR" sz="900" dirty="0"/>
                <a:t>Since the feedback on the microphone status is different depending on the trigger, it is defined as follows.</a:t>
              </a:r>
              <a:endParaRPr lang="ko-KR" altLang="en-US" sz="900" dirty="0"/>
            </a:p>
          </p:txBody>
        </p:sp>
      </p:grpSp>
      <p:graphicFrame>
        <p:nvGraphicFramePr>
          <p:cNvPr id="2" name="표 1">
            <a:extLst>
              <a:ext uri="{FF2B5EF4-FFF2-40B4-BE49-F238E27FC236}">
                <a16:creationId xmlns:a16="http://schemas.microsoft.com/office/drawing/2014/main" id="{1A0F7646-7F51-4BE8-9E2F-DF56D83D4DA6}"/>
              </a:ext>
            </a:extLst>
          </p:cNvPr>
          <p:cNvGraphicFramePr>
            <a:graphicFrameLocks noGrp="1"/>
          </p:cNvGraphicFramePr>
          <p:nvPr>
            <p:extLst>
              <p:ext uri="{D42A27DB-BD31-4B8C-83A1-F6EECF244321}">
                <p14:modId xmlns:p14="http://schemas.microsoft.com/office/powerpoint/2010/main" val="2957516420"/>
              </p:ext>
            </p:extLst>
          </p:nvPr>
        </p:nvGraphicFramePr>
        <p:xfrm>
          <a:off x="9867207" y="0"/>
          <a:ext cx="2324793" cy="1191360"/>
        </p:xfrm>
        <a:graphic>
          <a:graphicData uri="http://schemas.openxmlformats.org/drawingml/2006/table">
            <a:tbl>
              <a:tblPr firstRow="1" bandRow="1">
                <a:tableStyleId>{5C22544A-7EE6-4342-B048-85BDC9FD1C3A}</a:tableStyleId>
              </a:tblPr>
              <a:tblGrid>
                <a:gridCol w="2324793">
                  <a:extLst>
                    <a:ext uri="{9D8B030D-6E8A-4147-A177-3AD203B41FA5}">
                      <a16:colId xmlns:a16="http://schemas.microsoft.com/office/drawing/2014/main" val="4250470929"/>
                    </a:ext>
                  </a:extLst>
                </a:gridCol>
              </a:tblGrid>
              <a:tr h="0">
                <a:tc>
                  <a:txBody>
                    <a:bodyPr/>
                    <a:lstStyle/>
                    <a:p>
                      <a:pPr marL="0" marR="0" lvl="0" indent="0" defTabSz="914400" eaLnBrk="1" fontAlgn="auto" latinLnBrk="1" hangingPunct="1">
                        <a:lnSpc>
                          <a:spcPct val="100000"/>
                        </a:lnSpc>
                        <a:spcBef>
                          <a:spcPts val="0"/>
                        </a:spcBef>
                        <a:spcAft>
                          <a:spcPts val="0"/>
                        </a:spcAft>
                        <a:buClrTx/>
                        <a:buSzTx/>
                        <a:buFontTx/>
                        <a:buNone/>
                        <a:tabLst/>
                        <a:defRPr/>
                      </a:pPr>
                      <a:r>
                        <a:rPr lang="en-US" altLang="ko-KR" sz="800" spc="40" dirty="0">
                          <a:solidFill>
                            <a:srgbClr val="FFFFFF"/>
                          </a:solidFill>
                          <a:latin typeface="Malgun Gothic" panose="020B0503020000020004" pitchFamily="34" charset="-127"/>
                          <a:ea typeface="Malgun Gothic" panose="020B0503020000020004" pitchFamily="34" charset="-127"/>
                          <a:cs typeface="Noto Sans CJK JP Regular"/>
                        </a:rPr>
                        <a:t>2020.09.14_v0.7</a:t>
                      </a:r>
                    </a:p>
                  </a:txBody>
                  <a:tcPr marL="54000" marR="54000" marT="54000" marB="54000">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accent5"/>
                    </a:solidFill>
                  </a:tcPr>
                </a:tc>
                <a:extLst>
                  <a:ext uri="{0D108BD9-81ED-4DB2-BD59-A6C34878D82A}">
                    <a16:rowId xmlns:a16="http://schemas.microsoft.com/office/drawing/2014/main" val="784821567"/>
                  </a:ext>
                </a:extLst>
              </a:tr>
              <a:tr h="333474">
                <a:tc>
                  <a:txBody>
                    <a:bodyPr/>
                    <a:lstStyle/>
                    <a:p>
                      <a:pPr marL="171450" indent="-171450">
                        <a:buFont typeface="Arial" panose="020B0604020202020204" pitchFamily="34" charset="0"/>
                        <a:buChar char="•"/>
                      </a:pPr>
                      <a:r>
                        <a:rPr lang="en-US" altLang="ko-KR" sz="800" dirty="0">
                          <a:solidFill>
                            <a:schemeClr val="accent5"/>
                          </a:solidFill>
                        </a:rPr>
                        <a:t>(Base on AI2) Mic</a:t>
                      </a:r>
                      <a:r>
                        <a:rPr lang="en-US" altLang="ko-KR" sz="800" baseline="0" dirty="0">
                          <a:solidFill>
                            <a:schemeClr val="accent5"/>
                          </a:solidFill>
                        </a:rPr>
                        <a:t> </a:t>
                      </a:r>
                      <a:r>
                        <a:rPr lang="en-US" altLang="ko-KR" sz="800" baseline="0" dirty="0">
                          <a:solidFill>
                            <a:schemeClr val="accent5"/>
                          </a:solidFill>
                          <a:sym typeface="Wingdings" panose="05000000000000000000" pitchFamily="2" charset="2"/>
                        </a:rPr>
                        <a:t>Off  On : Provider one time motion. There is no status display area.</a:t>
                      </a:r>
                    </a:p>
                    <a:p>
                      <a:pPr marL="171450" marR="0" lvl="0" indent="-171450" algn="l" defTabSz="914400" rtl="0" eaLnBrk="1" fontAlgn="auto" latinLnBrk="1" hangingPunct="1">
                        <a:lnSpc>
                          <a:spcPct val="100000"/>
                        </a:lnSpc>
                        <a:spcBef>
                          <a:spcPts val="0"/>
                        </a:spcBef>
                        <a:spcAft>
                          <a:spcPts val="0"/>
                        </a:spcAft>
                        <a:buClrTx/>
                        <a:buSzTx/>
                        <a:buFont typeface="Arial" panose="020B0604020202020204" pitchFamily="34" charset="0"/>
                        <a:buChar char="•"/>
                        <a:tabLst/>
                        <a:defRPr/>
                      </a:pPr>
                      <a:r>
                        <a:rPr lang="en-US" altLang="ko-KR" sz="800" dirty="0">
                          <a:solidFill>
                            <a:schemeClr val="accent1"/>
                          </a:solidFill>
                        </a:rPr>
                        <a:t>When user call in mic off, provide one on-off motion and display toast pop-up at right bottom on display. (display off status is not provided on screen</a:t>
                      </a:r>
                      <a:r>
                        <a:rPr lang="en-US" altLang="ko-KR" sz="800" dirty="0">
                          <a:solidFill>
                            <a:schemeClr val="accent5"/>
                          </a:solidFill>
                          <a:sym typeface="Wingdings" panose="05000000000000000000" pitchFamily="2" charset="2"/>
                        </a:rPr>
                        <a:t>) </a:t>
                      </a:r>
                      <a:r>
                        <a:rPr lang="ko-KR" altLang="en-US" sz="800" dirty="0">
                          <a:solidFill>
                            <a:schemeClr val="accent5"/>
                          </a:solidFill>
                        </a:rPr>
                        <a:t> </a:t>
                      </a:r>
                      <a:endParaRPr lang="ko-KR" altLang="en-US" sz="800" dirty="0"/>
                    </a:p>
                    <a:p>
                      <a:pPr marL="0" indent="0">
                        <a:buFont typeface="Arial" panose="020B0604020202020204" pitchFamily="34" charset="0"/>
                        <a:buNone/>
                      </a:pPr>
                      <a:endParaRPr lang="ko-KR" altLang="en-US" sz="800" dirty="0"/>
                    </a:p>
                  </a:txBody>
                  <a:tcPr marL="54000" marR="54000" marT="54000" marB="54000">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extLst>
                  <a:ext uri="{0D108BD9-81ED-4DB2-BD59-A6C34878D82A}">
                    <a16:rowId xmlns:a16="http://schemas.microsoft.com/office/drawing/2014/main" val="4169621980"/>
                  </a:ext>
                </a:extLst>
              </a:tr>
            </a:tbl>
          </a:graphicData>
        </a:graphic>
      </p:graphicFrame>
      <p:cxnSp>
        <p:nvCxnSpPr>
          <p:cNvPr id="59" name="직선 연결선 58">
            <a:extLst>
              <a:ext uri="{FF2B5EF4-FFF2-40B4-BE49-F238E27FC236}">
                <a16:creationId xmlns:a16="http://schemas.microsoft.com/office/drawing/2014/main" id="{3762732E-0725-4F72-A48E-C27BE25AF4DC}"/>
              </a:ext>
            </a:extLst>
          </p:cNvPr>
          <p:cNvCxnSpPr/>
          <p:nvPr/>
        </p:nvCxnSpPr>
        <p:spPr>
          <a:xfrm>
            <a:off x="1435037" y="3605219"/>
            <a:ext cx="10379591" cy="0"/>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 name="TextBox 2">
            <a:extLst>
              <a:ext uri="{FF2B5EF4-FFF2-40B4-BE49-F238E27FC236}">
                <a16:creationId xmlns:a16="http://schemas.microsoft.com/office/drawing/2014/main" id="{03986C15-6AEA-46B6-8D12-676D01006BA6}"/>
              </a:ext>
            </a:extLst>
          </p:cNvPr>
          <p:cNvSpPr txBox="1"/>
          <p:nvPr/>
        </p:nvSpPr>
        <p:spPr>
          <a:xfrm>
            <a:off x="1392083" y="3926445"/>
            <a:ext cx="1025236" cy="553998"/>
          </a:xfrm>
          <a:prstGeom prst="rect">
            <a:avLst/>
          </a:prstGeom>
          <a:noFill/>
        </p:spPr>
        <p:txBody>
          <a:bodyPr wrap="square" rtlCol="0">
            <a:spAutoFit/>
          </a:bodyPr>
          <a:lstStyle>
            <a:defPPr>
              <a:defRPr lang="ko-KR"/>
            </a:defPPr>
            <a:lvl1pPr algn="ctr">
              <a:defRPr sz="1000" b="1"/>
            </a:lvl1pPr>
          </a:lstStyle>
          <a:p>
            <a:r>
              <a:rPr lang="en-US" altLang="ko-KR" dirty="0">
                <a:solidFill>
                  <a:schemeClr val="accent1"/>
                </a:solidFill>
              </a:rPr>
              <a:t>When user all in Mic Off Status</a:t>
            </a:r>
            <a:endParaRPr lang="ko-KR" altLang="en-US" dirty="0">
              <a:solidFill>
                <a:schemeClr val="accent1"/>
              </a:solidFill>
            </a:endParaRPr>
          </a:p>
        </p:txBody>
      </p:sp>
      <p:sp>
        <p:nvSpPr>
          <p:cNvPr id="4" name="TextBox 3">
            <a:extLst>
              <a:ext uri="{FF2B5EF4-FFF2-40B4-BE49-F238E27FC236}">
                <a16:creationId xmlns:a16="http://schemas.microsoft.com/office/drawing/2014/main" id="{42CD01CB-8CB9-4DAF-A9B1-B6B2B8C0E2EE}"/>
              </a:ext>
            </a:extLst>
          </p:cNvPr>
          <p:cNvSpPr txBox="1"/>
          <p:nvPr/>
        </p:nvSpPr>
        <p:spPr>
          <a:xfrm>
            <a:off x="2335455" y="3885809"/>
            <a:ext cx="1769310" cy="707886"/>
          </a:xfrm>
          <a:prstGeom prst="rect">
            <a:avLst/>
          </a:prstGeom>
          <a:noFill/>
        </p:spPr>
        <p:txBody>
          <a:bodyPr wrap="square" rtlCol="0">
            <a:spAutoFit/>
          </a:bodyPr>
          <a:lstStyle/>
          <a:p>
            <a:pPr marL="171450" lvl="0" indent="-171450">
              <a:buFont typeface="Arial" panose="020B0604020202020204" pitchFamily="34" charset="0"/>
              <a:buChar char="•"/>
              <a:defRPr/>
            </a:pPr>
            <a:r>
              <a:rPr lang="en-US" altLang="ko-KR" sz="800" dirty="0">
                <a:solidFill>
                  <a:schemeClr val="accent1"/>
                </a:solidFill>
              </a:rPr>
              <a:t>When user call in mic off, provide one on-off motion and display toast pop-up at right bottom on display.</a:t>
            </a:r>
          </a:p>
          <a:p>
            <a:pPr marL="171450" lvl="0" indent="-171450">
              <a:buFont typeface="Arial" panose="020B0604020202020204" pitchFamily="34" charset="0"/>
              <a:buChar char="•"/>
              <a:defRPr/>
            </a:pPr>
            <a:endParaRPr lang="en-US" altLang="ko-KR" sz="800" dirty="0">
              <a:solidFill>
                <a:schemeClr val="accent5"/>
              </a:solidFill>
            </a:endParaRPr>
          </a:p>
        </p:txBody>
      </p:sp>
      <p:grpSp>
        <p:nvGrpSpPr>
          <p:cNvPr id="65" name="그룹 64">
            <a:extLst>
              <a:ext uri="{FF2B5EF4-FFF2-40B4-BE49-F238E27FC236}">
                <a16:creationId xmlns:a16="http://schemas.microsoft.com/office/drawing/2014/main" id="{16E847D7-6E16-47D6-9CB6-C2FFD6A7A3F0}"/>
              </a:ext>
            </a:extLst>
          </p:cNvPr>
          <p:cNvGrpSpPr/>
          <p:nvPr/>
        </p:nvGrpSpPr>
        <p:grpSpPr>
          <a:xfrm>
            <a:off x="4149230" y="3652059"/>
            <a:ext cx="1152000" cy="1154099"/>
            <a:chOff x="4954819" y="2420654"/>
            <a:chExt cx="1152000" cy="1154099"/>
          </a:xfrm>
        </p:grpSpPr>
        <p:sp>
          <p:nvSpPr>
            <p:cNvPr id="67" name="직사각형 66">
              <a:extLst>
                <a:ext uri="{FF2B5EF4-FFF2-40B4-BE49-F238E27FC236}">
                  <a16:creationId xmlns:a16="http://schemas.microsoft.com/office/drawing/2014/main" id="{1953BA00-D1E0-43E5-AA09-83071A7526D7}"/>
                </a:ext>
              </a:extLst>
            </p:cNvPr>
            <p:cNvSpPr/>
            <p:nvPr/>
          </p:nvSpPr>
          <p:spPr>
            <a:xfrm>
              <a:off x="4954819" y="2420654"/>
              <a:ext cx="1152000" cy="1154099"/>
            </a:xfrm>
            <a:prstGeom prst="rect">
              <a:avLst/>
            </a:prstGeom>
            <a:solidFill>
              <a:srgbClr val="ED7D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75" name="TextBox 74">
              <a:extLst>
                <a:ext uri="{FF2B5EF4-FFF2-40B4-BE49-F238E27FC236}">
                  <a16:creationId xmlns:a16="http://schemas.microsoft.com/office/drawing/2014/main" id="{5841544E-6193-4D1C-9921-ED4C974F8C19}"/>
                </a:ext>
              </a:extLst>
            </p:cNvPr>
            <p:cNvSpPr txBox="1"/>
            <p:nvPr/>
          </p:nvSpPr>
          <p:spPr>
            <a:xfrm>
              <a:off x="4963238" y="3187458"/>
              <a:ext cx="936475" cy="369332"/>
            </a:xfrm>
            <a:prstGeom prst="rect">
              <a:avLst/>
            </a:prstGeom>
            <a:noFill/>
          </p:spPr>
          <p:txBody>
            <a:bodyPr wrap="none" rtlCol="0">
              <a:spAutoFit/>
            </a:bodyPr>
            <a:lstStyle>
              <a:defPPr>
                <a:defRPr lang="ko-KR"/>
              </a:defPPr>
              <a:lvl1pPr>
                <a:defRPr sz="1000" b="1">
                  <a:solidFill>
                    <a:schemeClr val="bg1">
                      <a:lumMod val="95000"/>
                    </a:schemeClr>
                  </a:solidFill>
                </a:defRPr>
              </a:lvl1pPr>
            </a:lstStyle>
            <a:p>
              <a:r>
                <a:rPr lang="en-US" altLang="ko-KR" dirty="0"/>
                <a:t>Orange </a:t>
              </a:r>
            </a:p>
            <a:p>
              <a:r>
                <a:rPr lang="en-US" altLang="ko-KR" sz="800" b="0" dirty="0"/>
                <a:t>RGB(237,125,50)</a:t>
              </a:r>
            </a:p>
          </p:txBody>
        </p:sp>
      </p:grpSp>
      <p:sp>
        <p:nvSpPr>
          <p:cNvPr id="8" name="TextBox 7">
            <a:extLst>
              <a:ext uri="{FF2B5EF4-FFF2-40B4-BE49-F238E27FC236}">
                <a16:creationId xmlns:a16="http://schemas.microsoft.com/office/drawing/2014/main" id="{6830E645-6154-4E39-AF99-262BADF2BB0A}"/>
              </a:ext>
            </a:extLst>
          </p:cNvPr>
          <p:cNvSpPr txBox="1"/>
          <p:nvPr/>
        </p:nvSpPr>
        <p:spPr>
          <a:xfrm>
            <a:off x="5273931" y="3963577"/>
            <a:ext cx="962123" cy="225511"/>
          </a:xfrm>
          <a:prstGeom prst="rect">
            <a:avLst/>
          </a:prstGeom>
          <a:noFill/>
        </p:spPr>
        <p:txBody>
          <a:bodyPr wrap="none" rtlCol="0">
            <a:spAutoFit/>
          </a:bodyPr>
          <a:lstStyle/>
          <a:p>
            <a:pPr>
              <a:lnSpc>
                <a:spcPct val="120000"/>
              </a:lnSpc>
              <a:tabLst>
                <a:tab pos="92075" algn="l"/>
              </a:tabLst>
            </a:pPr>
            <a:r>
              <a:rPr lang="en-US" altLang="ko-KR" sz="800" b="1" dirty="0">
                <a:solidFill>
                  <a:schemeClr val="accent1"/>
                </a:solidFill>
              </a:rPr>
              <a:t>Interaction area</a:t>
            </a:r>
          </a:p>
        </p:txBody>
      </p:sp>
      <p:sp>
        <p:nvSpPr>
          <p:cNvPr id="9" name="TextBox 8">
            <a:extLst>
              <a:ext uri="{FF2B5EF4-FFF2-40B4-BE49-F238E27FC236}">
                <a16:creationId xmlns:a16="http://schemas.microsoft.com/office/drawing/2014/main" id="{102B83F7-3624-4D37-8AC5-8C9315EF7FE8}"/>
              </a:ext>
            </a:extLst>
          </p:cNvPr>
          <p:cNvSpPr txBox="1"/>
          <p:nvPr/>
        </p:nvSpPr>
        <p:spPr>
          <a:xfrm>
            <a:off x="5315174" y="4257545"/>
            <a:ext cx="795113" cy="373244"/>
          </a:xfrm>
          <a:prstGeom prst="rect">
            <a:avLst/>
          </a:prstGeom>
          <a:noFill/>
        </p:spPr>
        <p:txBody>
          <a:bodyPr wrap="square" rtlCol="0">
            <a:spAutoFit/>
          </a:bodyPr>
          <a:lstStyle/>
          <a:p>
            <a:pPr>
              <a:lnSpc>
                <a:spcPct val="120000"/>
              </a:lnSpc>
              <a:tabLst>
                <a:tab pos="92075" algn="l"/>
              </a:tabLst>
            </a:pPr>
            <a:r>
              <a:rPr lang="en-US" altLang="ko-KR" sz="800" b="1" dirty="0">
                <a:solidFill>
                  <a:schemeClr val="accent1"/>
                </a:solidFill>
              </a:rPr>
              <a:t>LED play 3 times</a:t>
            </a:r>
          </a:p>
        </p:txBody>
      </p:sp>
      <p:pic>
        <p:nvPicPr>
          <p:cNvPr id="78" name="주의_에러">
            <a:hlinkClick r:id="" action="ppaction://media"/>
            <a:extLst>
              <a:ext uri="{FF2B5EF4-FFF2-40B4-BE49-F238E27FC236}">
                <a16:creationId xmlns:a16="http://schemas.microsoft.com/office/drawing/2014/main" id="{B6E01CD1-62FE-4A16-A2A7-101B480FF76B}"/>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6174961" y="3638065"/>
            <a:ext cx="1152000" cy="1152000"/>
          </a:xfrm>
          <a:prstGeom prst="rect">
            <a:avLst/>
          </a:prstGeom>
        </p:spPr>
      </p:pic>
      <p:pic>
        <p:nvPicPr>
          <p:cNvPr id="87" name="주의_에러">
            <a:hlinkClick r:id="" action="ppaction://media"/>
            <a:extLst>
              <a:ext uri="{FF2B5EF4-FFF2-40B4-BE49-F238E27FC236}">
                <a16:creationId xmlns:a16="http://schemas.microsoft.com/office/drawing/2014/main" id="{8EAA5E1D-05D7-4324-8ECA-BA6341943E0F}"/>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7383653" y="3654355"/>
            <a:ext cx="1152000" cy="1152000"/>
          </a:xfrm>
          <a:prstGeom prst="rect">
            <a:avLst/>
          </a:prstGeom>
        </p:spPr>
      </p:pic>
      <p:pic>
        <p:nvPicPr>
          <p:cNvPr id="109" name="주의_에러">
            <a:hlinkClick r:id="" action="ppaction://media"/>
            <a:extLst>
              <a:ext uri="{FF2B5EF4-FFF2-40B4-BE49-F238E27FC236}">
                <a16:creationId xmlns:a16="http://schemas.microsoft.com/office/drawing/2014/main" id="{C9A5853F-AC79-46B4-8384-1878D0654D75}"/>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8592156" y="3654350"/>
            <a:ext cx="1152000" cy="1152000"/>
          </a:xfrm>
          <a:prstGeom prst="rect">
            <a:avLst/>
          </a:prstGeom>
        </p:spPr>
      </p:pic>
      <p:sp>
        <p:nvSpPr>
          <p:cNvPr id="115" name="직사각형 114">
            <a:extLst>
              <a:ext uri="{FF2B5EF4-FFF2-40B4-BE49-F238E27FC236}">
                <a16:creationId xmlns:a16="http://schemas.microsoft.com/office/drawing/2014/main" id="{16CCCE9E-17F1-4357-932C-1A7FE9CCAC6E}"/>
              </a:ext>
            </a:extLst>
          </p:cNvPr>
          <p:cNvSpPr/>
          <p:nvPr/>
        </p:nvSpPr>
        <p:spPr>
          <a:xfrm>
            <a:off x="6169082" y="2425044"/>
            <a:ext cx="3559386" cy="1146447"/>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altLang="ko-KR" sz="1100" b="1" dirty="0">
                <a:solidFill>
                  <a:schemeClr val="bg1"/>
                </a:solidFill>
              </a:rPr>
              <a:t>(Base on AI 2) </a:t>
            </a:r>
          </a:p>
          <a:p>
            <a:pPr>
              <a:defRPr/>
            </a:pPr>
            <a:r>
              <a:rPr lang="en-US" altLang="ko-KR" sz="1100" b="1" dirty="0">
                <a:solidFill>
                  <a:schemeClr val="bg1"/>
                </a:solidFill>
              </a:rPr>
              <a:t>Set-top boxes do not have a status display area.</a:t>
            </a:r>
            <a:endParaRPr lang="ko-KR" altLang="en-US" sz="1100" b="1" dirty="0">
              <a:solidFill>
                <a:schemeClr val="bg1"/>
              </a:solidFill>
            </a:endParaRPr>
          </a:p>
        </p:txBody>
      </p:sp>
      <p:sp>
        <p:nvSpPr>
          <p:cNvPr id="116" name="직사각형 115">
            <a:extLst>
              <a:ext uri="{FF2B5EF4-FFF2-40B4-BE49-F238E27FC236}">
                <a16:creationId xmlns:a16="http://schemas.microsoft.com/office/drawing/2014/main" id="{ABF74C8B-6429-4C20-89CE-F239089A1753}"/>
              </a:ext>
            </a:extLst>
          </p:cNvPr>
          <p:cNvSpPr/>
          <p:nvPr/>
        </p:nvSpPr>
        <p:spPr>
          <a:xfrm>
            <a:off x="7378464" y="2420699"/>
            <a:ext cx="2400953" cy="114218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ko-KR" sz="1100" b="1" dirty="0">
                <a:solidFill>
                  <a:schemeClr val="tx1">
                    <a:lumMod val="50000"/>
                    <a:lumOff val="50000"/>
                  </a:schemeClr>
                </a:solidFill>
                <a:latin typeface="+mj-ea"/>
              </a:rPr>
              <a:t>&lt;2020.12.29</a:t>
            </a:r>
            <a:r>
              <a:rPr kumimoji="1" lang="ko-KR" altLang="en-US" sz="1100" b="1" dirty="0">
                <a:solidFill>
                  <a:schemeClr val="tx1">
                    <a:lumMod val="50000"/>
                    <a:lumOff val="50000"/>
                  </a:schemeClr>
                </a:solidFill>
                <a:latin typeface="+mj-ea"/>
              </a:rPr>
              <a:t> </a:t>
            </a:r>
            <a:r>
              <a:rPr kumimoji="1" lang="en-US" altLang="ko-KR" sz="1100" b="1" dirty="0">
                <a:solidFill>
                  <a:schemeClr val="tx1">
                    <a:lumMod val="50000"/>
                    <a:lumOff val="50000"/>
                  </a:schemeClr>
                </a:solidFill>
                <a:latin typeface="+mj-ea"/>
              </a:rPr>
              <a:t>Tunning history&gt;</a:t>
            </a:r>
          </a:p>
          <a:p>
            <a:endParaRPr kumimoji="1" lang="en-US" altLang="ko-KR" sz="1100" b="1" dirty="0">
              <a:solidFill>
                <a:schemeClr val="tx1"/>
              </a:solidFill>
              <a:latin typeface="+mj-ea"/>
            </a:endParaRPr>
          </a:p>
          <a:p>
            <a:r>
              <a:rPr kumimoji="1" lang="en-US" altLang="ko-KR" sz="1100" b="1" dirty="0">
                <a:solidFill>
                  <a:schemeClr val="tx1"/>
                </a:solidFill>
                <a:latin typeface="+mj-ea"/>
              </a:rPr>
              <a:t>-</a:t>
            </a:r>
            <a:r>
              <a:rPr kumimoji="1" lang="ko-KR" altLang="en-US" sz="1100" b="1" dirty="0">
                <a:solidFill>
                  <a:schemeClr val="tx1"/>
                </a:solidFill>
                <a:latin typeface="+mj-ea"/>
              </a:rPr>
              <a:t> </a:t>
            </a:r>
            <a:r>
              <a:rPr kumimoji="1" lang="en-US" altLang="ko-KR" sz="1100" b="1" dirty="0">
                <a:solidFill>
                  <a:schemeClr val="tx1"/>
                </a:solidFill>
                <a:latin typeface="+mj-ea"/>
              </a:rPr>
              <a:t>Not applicable</a:t>
            </a:r>
          </a:p>
        </p:txBody>
      </p:sp>
    </p:spTree>
    <p:extLst>
      <p:ext uri="{BB962C8B-B14F-4D97-AF65-F5344CB8AC3E}">
        <p14:creationId xmlns:p14="http://schemas.microsoft.com/office/powerpoint/2010/main" val="35748272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94"/>
                                        </p:tgtEl>
                                      </p:cBhvr>
                                    </p:cmd>
                                  </p:childTnLst>
                                </p:cTn>
                              </p:par>
                            </p:childTnLst>
                          </p:cTn>
                        </p:par>
                      </p:childTnLst>
                    </p:cTn>
                  </p:par>
                </p:childTnLst>
              </p:cTn>
              <p:nextCondLst>
                <p:cond evt="onClick" delay="0">
                  <p:tgtEl>
                    <p:spTgt spid="94"/>
                  </p:tgtEl>
                </p:cond>
              </p:nextCondLst>
            </p:seq>
            <p:seq concurrent="1" nextAc="seek">
              <p:cTn id="7" restart="whenNotActive" fill="hold" evtFilter="cancelBubble" nodeType="interactiveSeq">
                <p:stCondLst>
                  <p:cond evt="onClick" delay="0">
                    <p:tgtEl>
                      <p:spTgt spid="9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5"/>
                                        </p:tgtEl>
                                      </p:cBhvr>
                                    </p:cmd>
                                  </p:childTnLst>
                                </p:cTn>
                              </p:par>
                            </p:childTnLst>
                          </p:cTn>
                        </p:par>
                      </p:childTnLst>
                    </p:cTn>
                  </p:par>
                </p:childTnLst>
              </p:cTn>
              <p:nextCondLst>
                <p:cond evt="onClick" delay="0">
                  <p:tgtEl>
                    <p:spTgt spid="95"/>
                  </p:tgtEl>
                </p:cond>
              </p:nextCondLst>
            </p:seq>
            <p:seq concurrent="1" nextAc="seek">
              <p:cTn id="12" restart="whenNotActive" fill="hold" evtFilter="cancelBubble" nodeType="interactiveSeq">
                <p:stCondLst>
                  <p:cond evt="onClick" delay="0">
                    <p:tgtEl>
                      <p:spTgt spid="96"/>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96"/>
                                        </p:tgtEl>
                                      </p:cBhvr>
                                    </p:cmd>
                                  </p:childTnLst>
                                </p:cTn>
                              </p:par>
                            </p:childTnLst>
                          </p:cTn>
                        </p:par>
                      </p:childTnLst>
                    </p:cTn>
                  </p:par>
                </p:childTnLst>
              </p:cTn>
              <p:nextCondLst>
                <p:cond evt="onClick" delay="0">
                  <p:tgtEl>
                    <p:spTgt spid="96"/>
                  </p:tgtEl>
                </p:cond>
              </p:nextCondLst>
            </p:seq>
            <p:video>
              <p:cMediaNode vol="80000">
                <p:cTn id="17" fill="hold" display="0">
                  <p:stCondLst>
                    <p:cond delay="indefinite"/>
                  </p:stCondLst>
                </p:cTn>
                <p:tgtEl>
                  <p:spTgt spid="94"/>
                </p:tgtEl>
              </p:cMediaNode>
            </p:video>
            <p:video>
              <p:cMediaNode vol="80000">
                <p:cTn id="18" fill="hold" display="0">
                  <p:stCondLst>
                    <p:cond delay="indefinite"/>
                  </p:stCondLst>
                </p:cTn>
                <p:tgtEl>
                  <p:spTgt spid="95"/>
                </p:tgtEl>
              </p:cMediaNode>
            </p:video>
            <p:video>
              <p:cMediaNode vol="80000">
                <p:cTn id="19" fill="hold" display="0">
                  <p:stCondLst>
                    <p:cond delay="indefinite"/>
                  </p:stCondLst>
                </p:cTn>
                <p:tgtEl>
                  <p:spTgt spid="96"/>
                </p:tgtEl>
              </p:cMediaNode>
            </p:video>
            <p:seq concurrent="1" nextAc="seek">
              <p:cTn id="20" restart="whenNotActive" fill="hold" evtFilter="cancelBubble" nodeType="interactiveSeq">
                <p:stCondLst>
                  <p:cond evt="onClick" delay="0">
                    <p:tgtEl>
                      <p:spTgt spid="78"/>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78"/>
                                        </p:tgtEl>
                                      </p:cBhvr>
                                    </p:cmd>
                                  </p:childTnLst>
                                </p:cTn>
                              </p:par>
                            </p:childTnLst>
                          </p:cTn>
                        </p:par>
                      </p:childTnLst>
                    </p:cTn>
                  </p:par>
                </p:childTnLst>
              </p:cTn>
              <p:nextCondLst>
                <p:cond evt="onClick" delay="0">
                  <p:tgtEl>
                    <p:spTgt spid="78"/>
                  </p:tgtEl>
                </p:cond>
              </p:nextCondLst>
            </p:seq>
            <p:video>
              <p:cMediaNode vol="80000">
                <p:cTn id="25" fill="hold" display="0">
                  <p:stCondLst>
                    <p:cond delay="indefinite"/>
                  </p:stCondLst>
                </p:cTn>
                <p:tgtEl>
                  <p:spTgt spid="78"/>
                </p:tgtEl>
              </p:cMediaNode>
            </p:video>
            <p:seq concurrent="1" nextAc="seek">
              <p:cTn id="26" restart="whenNotActive" fill="hold" evtFilter="cancelBubble" nodeType="interactiveSeq">
                <p:stCondLst>
                  <p:cond evt="onClick" delay="0">
                    <p:tgtEl>
                      <p:spTgt spid="87"/>
                    </p:tgtEl>
                  </p:cond>
                </p:stCondLst>
                <p:endSync evt="end" delay="0">
                  <p:rtn val="all"/>
                </p:endSync>
                <p:childTnLst>
                  <p:par>
                    <p:cTn id="27" fill="hold">
                      <p:stCondLst>
                        <p:cond delay="0"/>
                      </p:stCondLst>
                      <p:childTnLst>
                        <p:par>
                          <p:cTn id="28" fill="hold">
                            <p:stCondLst>
                              <p:cond delay="0"/>
                            </p:stCondLst>
                            <p:childTnLst>
                              <p:par>
                                <p:cTn id="29" presetID="2" presetClass="mediacall" presetSubtype="0" fill="hold" nodeType="clickEffect">
                                  <p:stCondLst>
                                    <p:cond delay="0"/>
                                  </p:stCondLst>
                                  <p:childTnLst>
                                    <p:cmd type="call" cmd="togglePause">
                                      <p:cBhvr>
                                        <p:cTn id="30" dur="1" fill="hold"/>
                                        <p:tgtEl>
                                          <p:spTgt spid="87"/>
                                        </p:tgtEl>
                                      </p:cBhvr>
                                    </p:cmd>
                                  </p:childTnLst>
                                </p:cTn>
                              </p:par>
                            </p:childTnLst>
                          </p:cTn>
                        </p:par>
                      </p:childTnLst>
                    </p:cTn>
                  </p:par>
                </p:childTnLst>
              </p:cTn>
              <p:nextCondLst>
                <p:cond evt="onClick" delay="0">
                  <p:tgtEl>
                    <p:spTgt spid="87"/>
                  </p:tgtEl>
                </p:cond>
              </p:nextCondLst>
            </p:seq>
            <p:video>
              <p:cMediaNode vol="80000">
                <p:cTn id="31" fill="hold" display="0">
                  <p:stCondLst>
                    <p:cond delay="indefinite"/>
                  </p:stCondLst>
                </p:cTn>
                <p:tgtEl>
                  <p:spTgt spid="87"/>
                </p:tgtEl>
              </p:cMediaNode>
            </p:video>
            <p:seq concurrent="1" nextAc="seek">
              <p:cTn id="32" restart="whenNotActive" fill="hold" evtFilter="cancelBubble" nodeType="interactiveSeq">
                <p:stCondLst>
                  <p:cond evt="onClick" delay="0">
                    <p:tgtEl>
                      <p:spTgt spid="109"/>
                    </p:tgtEl>
                  </p:cond>
                </p:stCondLst>
                <p:endSync evt="end" delay="0">
                  <p:rtn val="all"/>
                </p:endSync>
                <p:childTnLst>
                  <p:par>
                    <p:cTn id="33" fill="hold">
                      <p:stCondLst>
                        <p:cond delay="0"/>
                      </p:stCondLst>
                      <p:childTnLst>
                        <p:par>
                          <p:cTn id="34" fill="hold">
                            <p:stCondLst>
                              <p:cond delay="0"/>
                            </p:stCondLst>
                            <p:childTnLst>
                              <p:par>
                                <p:cTn id="35" presetID="2" presetClass="mediacall" presetSubtype="0" fill="hold" nodeType="clickEffect">
                                  <p:stCondLst>
                                    <p:cond delay="0"/>
                                  </p:stCondLst>
                                  <p:childTnLst>
                                    <p:cmd type="call" cmd="togglePause">
                                      <p:cBhvr>
                                        <p:cTn id="36" dur="1" fill="hold"/>
                                        <p:tgtEl>
                                          <p:spTgt spid="109"/>
                                        </p:tgtEl>
                                      </p:cBhvr>
                                    </p:cmd>
                                  </p:childTnLst>
                                </p:cTn>
                              </p:par>
                            </p:childTnLst>
                          </p:cTn>
                        </p:par>
                      </p:childTnLst>
                    </p:cTn>
                  </p:par>
                </p:childTnLst>
              </p:cTn>
              <p:nextCondLst>
                <p:cond evt="onClick" delay="0">
                  <p:tgtEl>
                    <p:spTgt spid="109"/>
                  </p:tgtEl>
                </p:cond>
              </p:nextCondLst>
            </p:seq>
            <p:video>
              <p:cMediaNode vol="80000">
                <p:cTn id="37" fill="hold" display="0">
                  <p:stCondLst>
                    <p:cond delay="indefinite"/>
                  </p:stCondLst>
                </p:cTn>
                <p:tgtEl>
                  <p:spTgt spid="109"/>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p:cNvSpPr/>
          <p:nvPr/>
        </p:nvSpPr>
        <p:spPr>
          <a:xfrm>
            <a:off x="317168" y="873127"/>
            <a:ext cx="338837" cy="27497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직사각형 6"/>
          <p:cNvSpPr/>
          <p:nvPr/>
        </p:nvSpPr>
        <p:spPr>
          <a:xfrm>
            <a:off x="317168" y="873125"/>
            <a:ext cx="11497460" cy="303780"/>
          </a:xfrm>
          <a:prstGeom prst="rect">
            <a:avLst/>
          </a:prstGeom>
          <a:solidFill>
            <a:schemeClr val="bg1">
              <a:lumMod val="75000"/>
            </a:schemeClr>
          </a:solid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0" name="직사각형 89"/>
          <p:cNvSpPr/>
          <p:nvPr/>
        </p:nvSpPr>
        <p:spPr>
          <a:xfrm>
            <a:off x="9784605" y="873125"/>
            <a:ext cx="2030023" cy="303780"/>
          </a:xfrm>
          <a:prstGeom prst="rect">
            <a:avLst/>
          </a:prstGeom>
          <a:solidFill>
            <a:schemeClr val="bg1">
              <a:lumMod val="95000"/>
            </a:schemeClr>
          </a:solid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5" name="직선 연결선 4"/>
          <p:cNvCxnSpPr/>
          <p:nvPr/>
        </p:nvCxnSpPr>
        <p:spPr>
          <a:xfrm>
            <a:off x="0" y="600546"/>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직사각형 7"/>
          <p:cNvSpPr/>
          <p:nvPr/>
        </p:nvSpPr>
        <p:spPr>
          <a:xfrm>
            <a:off x="317167" y="873736"/>
            <a:ext cx="11497461" cy="2749149"/>
          </a:xfrm>
          <a:prstGeom prst="rect">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TextBox 8"/>
          <p:cNvSpPr txBox="1"/>
          <p:nvPr/>
        </p:nvSpPr>
        <p:spPr>
          <a:xfrm>
            <a:off x="3270312" y="913070"/>
            <a:ext cx="843501" cy="246221"/>
          </a:xfrm>
          <a:prstGeom prst="rect">
            <a:avLst/>
          </a:prstGeom>
          <a:noFill/>
        </p:spPr>
        <p:txBody>
          <a:bodyPr wrap="none" rtlCol="0">
            <a:spAutoFit/>
          </a:bodyPr>
          <a:lstStyle/>
          <a:p>
            <a:pPr algn="ctr"/>
            <a:r>
              <a:rPr lang="en-US" altLang="ko-KR" sz="1000" dirty="0"/>
              <a:t>Description</a:t>
            </a:r>
            <a:endParaRPr lang="ko-KR" altLang="en-US" sz="1000" dirty="0"/>
          </a:p>
        </p:txBody>
      </p:sp>
      <p:sp>
        <p:nvSpPr>
          <p:cNvPr id="10" name="TextBox 9"/>
          <p:cNvSpPr txBox="1"/>
          <p:nvPr/>
        </p:nvSpPr>
        <p:spPr>
          <a:xfrm>
            <a:off x="5017264" y="913070"/>
            <a:ext cx="1013419" cy="246221"/>
          </a:xfrm>
          <a:prstGeom prst="rect">
            <a:avLst/>
          </a:prstGeom>
          <a:noFill/>
        </p:spPr>
        <p:txBody>
          <a:bodyPr wrap="none" rtlCol="0">
            <a:spAutoFit/>
          </a:bodyPr>
          <a:lstStyle/>
          <a:p>
            <a:pPr algn="ctr"/>
            <a:r>
              <a:rPr lang="en-US" altLang="ko-KR" sz="1000" dirty="0"/>
              <a:t>Lighting Color</a:t>
            </a:r>
            <a:endParaRPr lang="ko-KR" altLang="en-US" sz="1000" dirty="0"/>
          </a:p>
        </p:txBody>
      </p:sp>
      <p:sp>
        <p:nvSpPr>
          <p:cNvPr id="11" name="TextBox 10"/>
          <p:cNvSpPr txBox="1"/>
          <p:nvPr/>
        </p:nvSpPr>
        <p:spPr>
          <a:xfrm>
            <a:off x="6121289" y="913070"/>
            <a:ext cx="1252266" cy="246221"/>
          </a:xfrm>
          <a:prstGeom prst="rect">
            <a:avLst/>
          </a:prstGeom>
          <a:noFill/>
        </p:spPr>
        <p:txBody>
          <a:bodyPr wrap="none" rtlCol="0">
            <a:spAutoFit/>
          </a:bodyPr>
          <a:lstStyle/>
          <a:p>
            <a:pPr algn="ctr"/>
            <a:r>
              <a:rPr lang="en-US" altLang="ko-KR" sz="1000" dirty="0"/>
              <a:t>Animation </a:t>
            </a:r>
            <a:r>
              <a:rPr lang="en-US" altLang="ko-KR" sz="900" dirty="0"/>
              <a:t>(Linear)</a:t>
            </a:r>
            <a:endParaRPr lang="ko-KR" altLang="en-US" sz="900" dirty="0"/>
          </a:p>
        </p:txBody>
      </p:sp>
      <p:sp>
        <p:nvSpPr>
          <p:cNvPr id="12" name="TextBox 11"/>
          <p:cNvSpPr txBox="1"/>
          <p:nvPr/>
        </p:nvSpPr>
        <p:spPr>
          <a:xfrm>
            <a:off x="1233549" y="913070"/>
            <a:ext cx="540533" cy="246221"/>
          </a:xfrm>
          <a:prstGeom prst="rect">
            <a:avLst/>
          </a:prstGeom>
          <a:noFill/>
        </p:spPr>
        <p:txBody>
          <a:bodyPr wrap="none" rtlCol="0">
            <a:spAutoFit/>
          </a:bodyPr>
          <a:lstStyle/>
          <a:p>
            <a:pPr algn="ctr"/>
            <a:r>
              <a:rPr lang="en-US" altLang="ko-KR" sz="1000" dirty="0"/>
              <a:t>Status</a:t>
            </a:r>
            <a:endParaRPr lang="ko-KR" altLang="en-US" sz="1000" dirty="0"/>
          </a:p>
        </p:txBody>
      </p:sp>
      <p:sp>
        <p:nvSpPr>
          <p:cNvPr id="22" name="TextBox 21"/>
          <p:cNvSpPr txBox="1"/>
          <p:nvPr/>
        </p:nvSpPr>
        <p:spPr>
          <a:xfrm>
            <a:off x="900862" y="1602963"/>
            <a:ext cx="1135247" cy="461665"/>
          </a:xfrm>
          <a:prstGeom prst="rect">
            <a:avLst/>
          </a:prstGeom>
          <a:noFill/>
        </p:spPr>
        <p:txBody>
          <a:bodyPr wrap="none" rtlCol="0">
            <a:spAutoFit/>
          </a:bodyPr>
          <a:lstStyle/>
          <a:p>
            <a:pPr algn="ctr"/>
            <a:r>
              <a:rPr lang="en-US" altLang="ko-KR" sz="1200" b="1" strike="sngStrike" dirty="0">
                <a:solidFill>
                  <a:schemeClr val="accent1"/>
                </a:solidFill>
              </a:rPr>
              <a:t>Initialization </a:t>
            </a:r>
          </a:p>
          <a:p>
            <a:pPr algn="ctr"/>
            <a:r>
              <a:rPr lang="en-US" altLang="ko-KR" sz="1200" b="1" strike="sngStrike" dirty="0">
                <a:solidFill>
                  <a:schemeClr val="accent1"/>
                </a:solidFill>
              </a:rPr>
              <a:t>ready mode</a:t>
            </a:r>
            <a:endParaRPr lang="ko-KR" altLang="en-US" sz="1200" b="1" strike="sngStrike" dirty="0">
              <a:solidFill>
                <a:schemeClr val="accent1"/>
              </a:solidFill>
            </a:endParaRPr>
          </a:p>
        </p:txBody>
      </p:sp>
      <p:sp>
        <p:nvSpPr>
          <p:cNvPr id="40" name="TextBox 39"/>
          <p:cNvSpPr txBox="1"/>
          <p:nvPr/>
        </p:nvSpPr>
        <p:spPr>
          <a:xfrm>
            <a:off x="2344503" y="2453096"/>
            <a:ext cx="2572491" cy="964175"/>
          </a:xfrm>
          <a:prstGeom prst="rect">
            <a:avLst/>
          </a:prstGeom>
          <a:noFill/>
        </p:spPr>
        <p:txBody>
          <a:bodyPr wrap="square" rtlCol="0">
            <a:spAutoFit/>
          </a:bodyPr>
          <a:lstStyle/>
          <a:p>
            <a:pPr marL="92075" indent="-92075">
              <a:lnSpc>
                <a:spcPct val="120000"/>
              </a:lnSpc>
              <a:buFont typeface="Arial" panose="020B0604020202020204" pitchFamily="34" charset="0"/>
              <a:buChar char="•"/>
              <a:tabLst>
                <a:tab pos="92075" algn="l"/>
              </a:tabLst>
            </a:pPr>
            <a:r>
              <a:rPr lang="en-US" altLang="ko-KR" sz="800" dirty="0"/>
              <a:t>If the device cannot operate normally or respond due to an error, the corresponding lighting is played once.</a:t>
            </a:r>
          </a:p>
          <a:p>
            <a:pPr marL="92075" indent="-92075">
              <a:lnSpc>
                <a:spcPct val="120000"/>
              </a:lnSpc>
              <a:buFont typeface="Arial" panose="020B0604020202020204" pitchFamily="34" charset="0"/>
              <a:buChar char="•"/>
              <a:tabLst>
                <a:tab pos="92075" algn="l"/>
              </a:tabLst>
            </a:pPr>
            <a:r>
              <a:rPr lang="en-US" altLang="ko-KR" sz="800" dirty="0"/>
              <a:t>The following parts of Error TTS (</a:t>
            </a:r>
            <a:r>
              <a:rPr lang="en-US" altLang="ko-KR" sz="800" dirty="0" err="1"/>
              <a:t>fail_connection_error</a:t>
            </a:r>
            <a:r>
              <a:rPr lang="en-US" altLang="ko-KR" sz="800" dirty="0"/>
              <a:t>) are applicable</a:t>
            </a:r>
          </a:p>
          <a:p>
            <a:pPr marL="92075" indent="-92075">
              <a:lnSpc>
                <a:spcPct val="120000"/>
              </a:lnSpc>
              <a:buFont typeface="Arial" panose="020B0604020202020204" pitchFamily="34" charset="0"/>
              <a:buChar char="•"/>
              <a:tabLst>
                <a:tab pos="92075" algn="l"/>
              </a:tabLst>
            </a:pPr>
            <a:r>
              <a:rPr lang="en-US" altLang="ko-KR" sz="800" dirty="0"/>
              <a:t>Play once</a:t>
            </a:r>
            <a:endParaRPr lang="ko-KR" altLang="en-US" sz="800" dirty="0"/>
          </a:p>
        </p:txBody>
      </p:sp>
      <p:grpSp>
        <p:nvGrpSpPr>
          <p:cNvPr id="87" name="그룹 86"/>
          <p:cNvGrpSpPr/>
          <p:nvPr/>
        </p:nvGrpSpPr>
        <p:grpSpPr>
          <a:xfrm>
            <a:off x="656005" y="873126"/>
            <a:ext cx="10143612" cy="2749759"/>
            <a:chOff x="656005" y="873125"/>
            <a:chExt cx="10143612" cy="5559657"/>
          </a:xfrm>
        </p:grpSpPr>
        <p:cxnSp>
          <p:nvCxnSpPr>
            <p:cNvPr id="13" name="직선 연결선 12"/>
            <p:cNvCxnSpPr/>
            <p:nvPr/>
          </p:nvCxnSpPr>
          <p:spPr>
            <a:xfrm>
              <a:off x="2344068"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4" name="직선 연결선 13"/>
            <p:cNvCxnSpPr/>
            <p:nvPr/>
          </p:nvCxnSpPr>
          <p:spPr>
            <a:xfrm>
              <a:off x="4926293"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5" name="직선 연결선 14"/>
            <p:cNvCxnSpPr/>
            <p:nvPr/>
          </p:nvCxnSpPr>
          <p:spPr>
            <a:xfrm>
              <a:off x="6140871"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6" name="직선 연결선 15"/>
            <p:cNvCxnSpPr/>
            <p:nvPr/>
          </p:nvCxnSpPr>
          <p:spPr>
            <a:xfrm>
              <a:off x="7355449"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7" name="직선 연결선 16"/>
            <p:cNvCxnSpPr/>
            <p:nvPr/>
          </p:nvCxnSpPr>
          <p:spPr>
            <a:xfrm>
              <a:off x="656005"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68" name="직선 연결선 67"/>
            <p:cNvCxnSpPr/>
            <p:nvPr/>
          </p:nvCxnSpPr>
          <p:spPr>
            <a:xfrm>
              <a:off x="8570027"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69" name="직선 연결선 68"/>
            <p:cNvCxnSpPr/>
            <p:nvPr/>
          </p:nvCxnSpPr>
          <p:spPr>
            <a:xfrm>
              <a:off x="9784605"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70" name="직선 연결선 69"/>
            <p:cNvCxnSpPr/>
            <p:nvPr/>
          </p:nvCxnSpPr>
          <p:spPr>
            <a:xfrm>
              <a:off x="10799617" y="873125"/>
              <a:ext cx="0" cy="5559657"/>
            </a:xfrm>
            <a:prstGeom prst="line">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71" name="TextBox 70"/>
          <p:cNvSpPr txBox="1"/>
          <p:nvPr/>
        </p:nvSpPr>
        <p:spPr>
          <a:xfrm>
            <a:off x="7337420" y="913070"/>
            <a:ext cx="1258678" cy="246221"/>
          </a:xfrm>
          <a:prstGeom prst="rect">
            <a:avLst/>
          </a:prstGeom>
          <a:noFill/>
        </p:spPr>
        <p:txBody>
          <a:bodyPr wrap="none" rtlCol="0">
            <a:spAutoFit/>
          </a:bodyPr>
          <a:lstStyle/>
          <a:p>
            <a:pPr algn="ctr"/>
            <a:r>
              <a:rPr lang="en-US" altLang="ko-KR" sz="1000" dirty="0"/>
              <a:t>Animation </a:t>
            </a:r>
            <a:r>
              <a:rPr lang="en-US" altLang="ko-KR" sz="900" dirty="0"/>
              <a:t>(Radial)</a:t>
            </a:r>
            <a:endParaRPr lang="ko-KR" altLang="en-US" sz="900" dirty="0"/>
          </a:p>
        </p:txBody>
      </p:sp>
      <p:sp>
        <p:nvSpPr>
          <p:cNvPr id="72" name="TextBox 71"/>
          <p:cNvSpPr txBox="1"/>
          <p:nvPr/>
        </p:nvSpPr>
        <p:spPr>
          <a:xfrm>
            <a:off x="8551738" y="913070"/>
            <a:ext cx="1257075" cy="246221"/>
          </a:xfrm>
          <a:prstGeom prst="rect">
            <a:avLst/>
          </a:prstGeom>
          <a:noFill/>
        </p:spPr>
        <p:txBody>
          <a:bodyPr wrap="none" rtlCol="0">
            <a:spAutoFit/>
          </a:bodyPr>
          <a:lstStyle/>
          <a:p>
            <a:pPr algn="ctr"/>
            <a:r>
              <a:rPr lang="en-US" altLang="ko-KR" sz="1000" dirty="0"/>
              <a:t>Animation </a:t>
            </a:r>
            <a:r>
              <a:rPr lang="en-US" altLang="ko-KR" sz="900" dirty="0"/>
              <a:t>(Single)</a:t>
            </a:r>
            <a:endParaRPr lang="ko-KR" altLang="en-US" sz="900" dirty="0"/>
          </a:p>
        </p:txBody>
      </p:sp>
      <p:sp>
        <p:nvSpPr>
          <p:cNvPr id="73" name="TextBox 72"/>
          <p:cNvSpPr txBox="1"/>
          <p:nvPr/>
        </p:nvSpPr>
        <p:spPr>
          <a:xfrm>
            <a:off x="10028768" y="913070"/>
            <a:ext cx="554960" cy="246221"/>
          </a:xfrm>
          <a:prstGeom prst="rect">
            <a:avLst/>
          </a:prstGeom>
          <a:noFill/>
        </p:spPr>
        <p:txBody>
          <a:bodyPr wrap="none" rtlCol="0">
            <a:spAutoFit/>
          </a:bodyPr>
          <a:lstStyle/>
          <a:p>
            <a:pPr algn="ctr"/>
            <a:r>
              <a:rPr lang="en-US" altLang="ko-KR" sz="1000" dirty="0"/>
              <a:t>Sound</a:t>
            </a:r>
            <a:endParaRPr lang="ko-KR" altLang="en-US" sz="1000" dirty="0"/>
          </a:p>
        </p:txBody>
      </p:sp>
      <p:sp>
        <p:nvSpPr>
          <p:cNvPr id="74" name="TextBox 73"/>
          <p:cNvSpPr txBox="1"/>
          <p:nvPr/>
        </p:nvSpPr>
        <p:spPr>
          <a:xfrm>
            <a:off x="11115092" y="913070"/>
            <a:ext cx="391454" cy="246221"/>
          </a:xfrm>
          <a:prstGeom prst="rect">
            <a:avLst/>
          </a:prstGeom>
          <a:noFill/>
        </p:spPr>
        <p:txBody>
          <a:bodyPr wrap="none" rtlCol="0">
            <a:spAutoFit/>
          </a:bodyPr>
          <a:lstStyle/>
          <a:p>
            <a:pPr algn="ctr"/>
            <a:r>
              <a:rPr lang="en-US" altLang="ko-KR" sz="1000" dirty="0"/>
              <a:t>TTS</a:t>
            </a:r>
            <a:endParaRPr lang="ko-KR" altLang="en-US" sz="1000" dirty="0"/>
          </a:p>
        </p:txBody>
      </p:sp>
      <p:sp>
        <p:nvSpPr>
          <p:cNvPr id="61" name="TextBox 60"/>
          <p:cNvSpPr txBox="1"/>
          <p:nvPr/>
        </p:nvSpPr>
        <p:spPr>
          <a:xfrm>
            <a:off x="360441" y="1600577"/>
            <a:ext cx="284052" cy="307777"/>
          </a:xfrm>
          <a:prstGeom prst="rect">
            <a:avLst/>
          </a:prstGeom>
          <a:noFill/>
        </p:spPr>
        <p:txBody>
          <a:bodyPr wrap="none" rtlCol="0">
            <a:spAutoFit/>
          </a:bodyPr>
          <a:lstStyle/>
          <a:p>
            <a:r>
              <a:rPr lang="en-US" altLang="ko-KR" sz="1400" dirty="0"/>
              <a:t>2</a:t>
            </a:r>
            <a:endParaRPr lang="ko-KR" altLang="en-US" sz="1400" dirty="0"/>
          </a:p>
        </p:txBody>
      </p:sp>
      <p:sp>
        <p:nvSpPr>
          <p:cNvPr id="62" name="TextBox 61"/>
          <p:cNvSpPr txBox="1"/>
          <p:nvPr/>
        </p:nvSpPr>
        <p:spPr>
          <a:xfrm>
            <a:off x="2370139" y="1287767"/>
            <a:ext cx="2572491" cy="964175"/>
          </a:xfrm>
          <a:prstGeom prst="rect">
            <a:avLst/>
          </a:prstGeom>
          <a:noFill/>
        </p:spPr>
        <p:txBody>
          <a:bodyPr wrap="square" rtlCol="0">
            <a:spAutoFit/>
          </a:bodyPr>
          <a:lstStyle/>
          <a:p>
            <a:pPr marL="92075" indent="-92075">
              <a:lnSpc>
                <a:spcPct val="120000"/>
              </a:lnSpc>
              <a:buFont typeface="Arial" panose="020B0604020202020204" pitchFamily="34" charset="0"/>
              <a:buChar char="•"/>
              <a:tabLst>
                <a:tab pos="92075" algn="l"/>
              </a:tabLst>
            </a:pPr>
            <a:r>
              <a:rPr lang="en-US" altLang="ko-KR" sz="800" strike="sngStrike" dirty="0">
                <a:solidFill>
                  <a:schemeClr val="accent1"/>
                </a:solidFill>
              </a:rPr>
              <a:t>When the user enters the initialization preparation stage to initialize the device, the corresponding lighting is played during the time-out period until the time-out or initialization starts</a:t>
            </a:r>
          </a:p>
          <a:p>
            <a:pPr marL="92075" indent="-92075">
              <a:lnSpc>
                <a:spcPct val="120000"/>
              </a:lnSpc>
              <a:buFont typeface="Arial" panose="020B0604020202020204" pitchFamily="34" charset="0"/>
              <a:buChar char="•"/>
              <a:tabLst>
                <a:tab pos="92075" algn="l"/>
              </a:tabLst>
            </a:pPr>
            <a:r>
              <a:rPr lang="en-US" altLang="ko-KR" sz="800" strike="sngStrike" dirty="0">
                <a:solidFill>
                  <a:schemeClr val="accent1"/>
                </a:solidFill>
              </a:rPr>
              <a:t>Play once, depending on initialization speed</a:t>
            </a:r>
            <a:endParaRPr lang="ko-KR" altLang="en-US" sz="800" strike="sngStrike" dirty="0">
              <a:solidFill>
                <a:schemeClr val="accent1"/>
              </a:solidFill>
            </a:endParaRPr>
          </a:p>
        </p:txBody>
      </p:sp>
      <p:grpSp>
        <p:nvGrpSpPr>
          <p:cNvPr id="63" name="그룹 62"/>
          <p:cNvGrpSpPr/>
          <p:nvPr/>
        </p:nvGrpSpPr>
        <p:grpSpPr>
          <a:xfrm>
            <a:off x="4954819" y="1217141"/>
            <a:ext cx="1152000" cy="1152000"/>
            <a:chOff x="4954819" y="1212408"/>
            <a:chExt cx="1152000" cy="1152000"/>
          </a:xfrm>
        </p:grpSpPr>
        <p:sp>
          <p:nvSpPr>
            <p:cNvPr id="64" name="직사각형 63"/>
            <p:cNvSpPr/>
            <p:nvPr/>
          </p:nvSpPr>
          <p:spPr>
            <a:xfrm>
              <a:off x="4954819" y="1212408"/>
              <a:ext cx="1152000" cy="1152000"/>
            </a:xfrm>
            <a:prstGeom prst="rect">
              <a:avLst/>
            </a:prstGeom>
            <a:solidFill>
              <a:srgbClr val="ED7D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65" name="TextBox 64"/>
            <p:cNvSpPr txBox="1"/>
            <p:nvPr/>
          </p:nvSpPr>
          <p:spPr>
            <a:xfrm>
              <a:off x="4963238" y="1992956"/>
              <a:ext cx="670376" cy="369332"/>
            </a:xfrm>
            <a:prstGeom prst="rect">
              <a:avLst/>
            </a:prstGeom>
            <a:noFill/>
          </p:spPr>
          <p:txBody>
            <a:bodyPr wrap="none" rtlCol="0">
              <a:spAutoFit/>
            </a:bodyPr>
            <a:lstStyle>
              <a:defPPr>
                <a:defRPr lang="ko-KR"/>
              </a:defPPr>
              <a:lvl1pPr>
                <a:defRPr sz="1000" b="1">
                  <a:solidFill>
                    <a:schemeClr val="bg1">
                      <a:lumMod val="95000"/>
                    </a:schemeClr>
                  </a:solidFill>
                </a:defRPr>
              </a:lvl1pPr>
            </a:lstStyle>
            <a:p>
              <a:r>
                <a:rPr lang="en-US" altLang="ko-KR" dirty="0"/>
                <a:t>Orange </a:t>
              </a:r>
            </a:p>
            <a:p>
              <a:r>
                <a:rPr lang="en-US" altLang="ko-KR" sz="800" b="0" dirty="0"/>
                <a:t>RGB(X,X,X)</a:t>
              </a:r>
            </a:p>
          </p:txBody>
        </p:sp>
      </p:grpSp>
      <p:sp>
        <p:nvSpPr>
          <p:cNvPr id="85" name="TextBox 84"/>
          <p:cNvSpPr txBox="1"/>
          <p:nvPr/>
        </p:nvSpPr>
        <p:spPr>
          <a:xfrm>
            <a:off x="11112710" y="1692317"/>
            <a:ext cx="418704" cy="246221"/>
          </a:xfrm>
          <a:prstGeom prst="rect">
            <a:avLst/>
          </a:prstGeom>
          <a:noFill/>
        </p:spPr>
        <p:txBody>
          <a:bodyPr wrap="none" rtlCol="0">
            <a:spAutoFit/>
          </a:bodyPr>
          <a:lstStyle/>
          <a:p>
            <a:r>
              <a:rPr lang="en-US" altLang="ko-KR" sz="1000" dirty="0"/>
              <a:t>N/A</a:t>
            </a:r>
            <a:endParaRPr lang="ko-KR" altLang="en-US" sz="1000" dirty="0"/>
          </a:p>
        </p:txBody>
      </p:sp>
      <p:cxnSp>
        <p:nvCxnSpPr>
          <p:cNvPr id="56" name="직선 연결선 55"/>
          <p:cNvCxnSpPr/>
          <p:nvPr/>
        </p:nvCxnSpPr>
        <p:spPr>
          <a:xfrm>
            <a:off x="317167" y="2401756"/>
            <a:ext cx="11497461" cy="0"/>
          </a:xfrm>
          <a:prstGeom prst="line">
            <a:avLst/>
          </a:pr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27" name="TextBox 126"/>
          <p:cNvSpPr txBox="1"/>
          <p:nvPr/>
        </p:nvSpPr>
        <p:spPr>
          <a:xfrm>
            <a:off x="10094863" y="1692317"/>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128" name="TextBox 127"/>
          <p:cNvSpPr txBox="1"/>
          <p:nvPr/>
        </p:nvSpPr>
        <p:spPr>
          <a:xfrm>
            <a:off x="10094863" y="2872018"/>
            <a:ext cx="418704" cy="246221"/>
          </a:xfrm>
          <a:prstGeom prst="rect">
            <a:avLst/>
          </a:prstGeom>
          <a:noFill/>
        </p:spPr>
        <p:txBody>
          <a:bodyPr wrap="none" rtlCol="0">
            <a:spAutoFit/>
          </a:bodyPr>
          <a:lstStyle/>
          <a:p>
            <a:r>
              <a:rPr lang="en-US" altLang="ko-KR" sz="1000" dirty="0"/>
              <a:t>N/A</a:t>
            </a:r>
            <a:endParaRPr lang="ko-KR" altLang="en-US" sz="1000" dirty="0"/>
          </a:p>
        </p:txBody>
      </p:sp>
      <p:sp>
        <p:nvSpPr>
          <p:cNvPr id="77" name="TextBox 76"/>
          <p:cNvSpPr txBox="1"/>
          <p:nvPr/>
        </p:nvSpPr>
        <p:spPr>
          <a:xfrm>
            <a:off x="1196199" y="2840817"/>
            <a:ext cx="544573" cy="276999"/>
          </a:xfrm>
          <a:prstGeom prst="rect">
            <a:avLst/>
          </a:prstGeom>
          <a:noFill/>
        </p:spPr>
        <p:txBody>
          <a:bodyPr wrap="none" rtlCol="0">
            <a:spAutoFit/>
          </a:bodyPr>
          <a:lstStyle/>
          <a:p>
            <a:pPr algn="ctr"/>
            <a:r>
              <a:rPr lang="en-US" altLang="ko-KR" sz="1200" b="1" dirty="0"/>
              <a:t>Error</a:t>
            </a:r>
            <a:endParaRPr lang="ko-KR" altLang="en-US" sz="1200" b="1" dirty="0"/>
          </a:p>
        </p:txBody>
      </p:sp>
      <p:sp>
        <p:nvSpPr>
          <p:cNvPr id="78" name="TextBox 77"/>
          <p:cNvSpPr txBox="1"/>
          <p:nvPr/>
        </p:nvSpPr>
        <p:spPr>
          <a:xfrm>
            <a:off x="360441" y="2825428"/>
            <a:ext cx="284052" cy="307777"/>
          </a:xfrm>
          <a:prstGeom prst="rect">
            <a:avLst/>
          </a:prstGeom>
          <a:noFill/>
        </p:spPr>
        <p:txBody>
          <a:bodyPr wrap="none" rtlCol="0">
            <a:spAutoFit/>
          </a:bodyPr>
          <a:lstStyle/>
          <a:p>
            <a:r>
              <a:rPr lang="en-US" altLang="ko-KR" sz="1400" dirty="0"/>
              <a:t>3</a:t>
            </a:r>
            <a:endParaRPr lang="ko-KR" altLang="en-US" sz="1400" dirty="0"/>
          </a:p>
        </p:txBody>
      </p:sp>
      <p:pic>
        <p:nvPicPr>
          <p:cNvPr id="18" name="주의_초기화">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4"/>
          <a:stretch>
            <a:fillRect/>
          </a:stretch>
        </p:blipFill>
        <p:spPr>
          <a:xfrm>
            <a:off x="6175248" y="1217141"/>
            <a:ext cx="1152000" cy="1152000"/>
          </a:xfrm>
          <a:prstGeom prst="rect">
            <a:avLst/>
          </a:prstGeom>
        </p:spPr>
      </p:pic>
      <p:pic>
        <p:nvPicPr>
          <p:cNvPr id="20" name="주의_에러">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14"/>
          <a:stretch>
            <a:fillRect/>
          </a:stretch>
        </p:blipFill>
        <p:spPr>
          <a:xfrm>
            <a:off x="6175248" y="2440904"/>
            <a:ext cx="1152000" cy="1152000"/>
          </a:xfrm>
          <a:prstGeom prst="rect">
            <a:avLst/>
          </a:prstGeom>
        </p:spPr>
      </p:pic>
      <p:pic>
        <p:nvPicPr>
          <p:cNvPr id="24" name="주의_초기화">
            <a:hlinkClick r:id="" action="ppaction://media"/>
          </p:cNvPr>
          <p:cNvPicPr>
            <a:picLocks noChangeAspect="1"/>
          </p:cNvPicPr>
          <p:nvPr>
            <a:videoFile r:link="rId6"/>
            <p:extLst>
              <p:ext uri="{DAA4B4D4-6D71-4841-9C94-3DE7FCFB9230}">
                <p14:media xmlns:p14="http://schemas.microsoft.com/office/powerpoint/2010/main" r:embed="rId5"/>
              </p:ext>
            </p:extLst>
          </p:nvPr>
        </p:nvPicPr>
        <p:blipFill>
          <a:blip r:embed="rId14"/>
          <a:stretch>
            <a:fillRect/>
          </a:stretch>
        </p:blipFill>
        <p:spPr>
          <a:xfrm>
            <a:off x="8596098" y="1217141"/>
            <a:ext cx="1152000" cy="1152000"/>
          </a:xfrm>
          <a:prstGeom prst="rect">
            <a:avLst/>
          </a:prstGeom>
        </p:spPr>
      </p:pic>
      <p:pic>
        <p:nvPicPr>
          <p:cNvPr id="25" name="주의_에러">
            <a:hlinkClick r:id="" action="ppaction://media"/>
          </p:cNvPr>
          <p:cNvPicPr>
            <a:picLocks noChangeAspect="1"/>
          </p:cNvPicPr>
          <p:nvPr>
            <a:videoFile r:link="rId8"/>
            <p:extLst>
              <p:ext uri="{DAA4B4D4-6D71-4841-9C94-3DE7FCFB9230}">
                <p14:media xmlns:p14="http://schemas.microsoft.com/office/powerpoint/2010/main" r:embed="rId7"/>
              </p:ext>
            </p:extLst>
          </p:nvPr>
        </p:nvPicPr>
        <p:blipFill>
          <a:blip r:embed="rId14"/>
          <a:stretch>
            <a:fillRect/>
          </a:stretch>
        </p:blipFill>
        <p:spPr>
          <a:xfrm>
            <a:off x="8596098" y="2440904"/>
            <a:ext cx="1152000" cy="1152000"/>
          </a:xfrm>
          <a:prstGeom prst="rect">
            <a:avLst/>
          </a:prstGeom>
        </p:spPr>
      </p:pic>
      <p:pic>
        <p:nvPicPr>
          <p:cNvPr id="3" name="주의_에러">
            <a:hlinkClick r:id="" action="ppaction://media"/>
          </p:cNvPr>
          <p:cNvPicPr>
            <a:picLocks noChangeAspect="1"/>
          </p:cNvPicPr>
          <p:nvPr>
            <a:videoFile r:link="rId10"/>
            <p:extLst>
              <p:ext uri="{DAA4B4D4-6D71-4841-9C94-3DE7FCFB9230}">
                <p14:media xmlns:p14="http://schemas.microsoft.com/office/powerpoint/2010/main" r:embed="rId9"/>
              </p:ext>
            </p:extLst>
          </p:nvPr>
        </p:nvPicPr>
        <p:blipFill>
          <a:blip r:embed="rId14"/>
          <a:stretch>
            <a:fillRect/>
          </a:stretch>
        </p:blipFill>
        <p:spPr>
          <a:xfrm>
            <a:off x="7389825" y="2440904"/>
            <a:ext cx="1152000" cy="1152000"/>
          </a:xfrm>
          <a:prstGeom prst="rect">
            <a:avLst/>
          </a:prstGeom>
        </p:spPr>
      </p:pic>
      <p:pic>
        <p:nvPicPr>
          <p:cNvPr id="21" name="주의_초기화">
            <a:hlinkClick r:id="" action="ppaction://media"/>
          </p:cNvPr>
          <p:cNvPicPr>
            <a:picLocks noChangeAspect="1"/>
          </p:cNvPicPr>
          <p:nvPr>
            <a:videoFile r:link="rId12"/>
            <p:extLst>
              <p:ext uri="{DAA4B4D4-6D71-4841-9C94-3DE7FCFB9230}">
                <p14:media xmlns:p14="http://schemas.microsoft.com/office/powerpoint/2010/main" r:embed="rId11"/>
              </p:ext>
            </p:extLst>
          </p:nvPr>
        </p:nvPicPr>
        <p:blipFill>
          <a:blip r:embed="rId14"/>
          <a:stretch>
            <a:fillRect/>
          </a:stretch>
        </p:blipFill>
        <p:spPr>
          <a:xfrm>
            <a:off x="7389825" y="1217141"/>
            <a:ext cx="1152000" cy="1152000"/>
          </a:xfrm>
          <a:prstGeom prst="rect">
            <a:avLst/>
          </a:prstGeom>
        </p:spPr>
      </p:pic>
      <p:sp>
        <p:nvSpPr>
          <p:cNvPr id="51" name="직사각형 50"/>
          <p:cNvSpPr/>
          <p:nvPr/>
        </p:nvSpPr>
        <p:spPr>
          <a:xfrm>
            <a:off x="317167" y="3675918"/>
            <a:ext cx="11497461" cy="2398693"/>
          </a:xfrm>
          <a:prstGeom prst="rect">
            <a:avLst/>
          </a:prstGeom>
          <a:solidFill>
            <a:schemeClr val="bg1">
              <a:lumMod val="95000"/>
            </a:schemeClr>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9" name="직사각형 48"/>
          <p:cNvSpPr/>
          <p:nvPr/>
        </p:nvSpPr>
        <p:spPr>
          <a:xfrm>
            <a:off x="708244" y="4225559"/>
            <a:ext cx="10823169" cy="1778500"/>
          </a:xfrm>
          <a:prstGeom prst="rect">
            <a:avLst/>
          </a:prstGeom>
        </p:spPr>
        <p:txBody>
          <a:bodyPr wrap="square">
            <a:spAutoFit/>
          </a:bodyPr>
          <a:lstStyle/>
          <a:p>
            <a:pPr>
              <a:lnSpc>
                <a:spcPct val="120000"/>
              </a:lnSpc>
            </a:pPr>
            <a:r>
              <a:rPr lang="en-US" altLang="ko-KR" sz="800" dirty="0">
                <a:latin typeface="맑은 고딕" panose="020B0503020000020004" pitchFamily="50" charset="-127"/>
              </a:rPr>
              <a:t>Ex. In case of “</a:t>
            </a:r>
            <a:r>
              <a:rPr lang="en-US" altLang="ko-KR" sz="800" dirty="0" err="1">
                <a:latin typeface="맑은 고딕" panose="020B0503020000020004" pitchFamily="50" charset="-127"/>
              </a:rPr>
              <a:t>fail_connection_error</a:t>
            </a:r>
            <a:r>
              <a:rPr lang="en-US" altLang="ko-KR" sz="800" dirty="0">
                <a:latin typeface="맑은 고딕" panose="020B0503020000020004" pitchFamily="50" charset="-127"/>
              </a:rPr>
              <a:t>” in Albert POC's Error category, error lighting is played, and TTS lighting is not played when TTS is played.</a:t>
            </a:r>
          </a:p>
          <a:p>
            <a:pPr>
              <a:lnSpc>
                <a:spcPct val="120000"/>
              </a:lnSpc>
              <a:buFont typeface="+mj-lt"/>
              <a:buAutoNum type="arabicPeriod"/>
            </a:pPr>
            <a:r>
              <a:rPr lang="en-US" altLang="ko-KR" sz="700" dirty="0">
                <a:latin typeface="맑은 고딕" panose="020B0503020000020004" pitchFamily="50" charset="-127"/>
              </a:rPr>
              <a:t>"Can't connect to the Internet. Please check your network connection"</a:t>
            </a:r>
          </a:p>
          <a:p>
            <a:pPr>
              <a:lnSpc>
                <a:spcPct val="120000"/>
              </a:lnSpc>
              <a:buFont typeface="+mj-lt"/>
              <a:buAutoNum type="arabicPeriod"/>
            </a:pPr>
            <a:r>
              <a:rPr lang="en-US" altLang="ko-KR" sz="700" dirty="0">
                <a:latin typeface="맑은 고딕" panose="020B0503020000020004" pitchFamily="50" charset="-127"/>
              </a:rPr>
              <a:t>"Can't connect with any service. Please check the device firmware version"</a:t>
            </a:r>
          </a:p>
          <a:p>
            <a:pPr>
              <a:lnSpc>
                <a:spcPct val="120000"/>
              </a:lnSpc>
              <a:buFont typeface="+mj-lt"/>
              <a:buAutoNum type="arabicPeriod"/>
            </a:pPr>
            <a:r>
              <a:rPr lang="en-US" altLang="ko-KR" sz="700" dirty="0">
                <a:latin typeface="맑은 고딕" panose="020B0503020000020004" pitchFamily="50" charset="-127"/>
              </a:rPr>
              <a:t>"Can't connect to anyone's service. Please change the device connection information in someone's app"</a:t>
            </a:r>
          </a:p>
          <a:p>
            <a:pPr>
              <a:lnSpc>
                <a:spcPct val="120000"/>
              </a:lnSpc>
              <a:buFont typeface="+mj-lt"/>
              <a:buAutoNum type="arabicPeriod"/>
            </a:pPr>
            <a:r>
              <a:rPr lang="en-US" altLang="ko-KR" sz="700" dirty="0">
                <a:latin typeface="맑은 고딕" panose="020B0503020000020004" pitchFamily="50" charset="-127"/>
              </a:rPr>
              <a:t>"There was a network delay. Please tell me again later."</a:t>
            </a:r>
          </a:p>
          <a:p>
            <a:pPr>
              <a:lnSpc>
                <a:spcPct val="120000"/>
              </a:lnSpc>
              <a:buFont typeface="+mj-lt"/>
              <a:buAutoNum type="arabicPeriod"/>
            </a:pPr>
            <a:r>
              <a:rPr lang="en-US" altLang="ko-KR" sz="700" dirty="0">
                <a:latin typeface="맑은 고딕" panose="020B0503020000020004" pitchFamily="50" charset="-127"/>
              </a:rPr>
              <a:t>"The update has failed. Please check the internet connection information from someone app."</a:t>
            </a:r>
          </a:p>
          <a:p>
            <a:pPr>
              <a:lnSpc>
                <a:spcPct val="120000"/>
              </a:lnSpc>
              <a:buFont typeface="+mj-lt"/>
              <a:buAutoNum type="arabicPeriod"/>
            </a:pPr>
            <a:r>
              <a:rPr lang="en-US" altLang="ko-KR" sz="700" dirty="0">
                <a:latin typeface="맑은 고딕" panose="020B0503020000020004" pitchFamily="50" charset="-127"/>
              </a:rPr>
              <a:t>"There was a problem with the connection for a while, but I'm not embarrassed with Superheroes! Wait a moment and tell me again."</a:t>
            </a:r>
          </a:p>
          <a:p>
            <a:pPr>
              <a:lnSpc>
                <a:spcPct val="120000"/>
              </a:lnSpc>
              <a:buFont typeface="+mj-lt"/>
              <a:buAutoNum type="arabicPeriod"/>
            </a:pPr>
            <a:r>
              <a:rPr lang="en-US" altLang="ko-KR" sz="700" dirty="0">
                <a:latin typeface="맑은 고딕" panose="020B0503020000020004" pitchFamily="50" charset="-127"/>
              </a:rPr>
              <a:t>"Oh, there's a problem with the connection. Please wait a moment and I'll calmly solve the problem."</a:t>
            </a:r>
          </a:p>
          <a:p>
            <a:pPr>
              <a:lnSpc>
                <a:spcPct val="120000"/>
              </a:lnSpc>
              <a:buFont typeface="+mj-lt"/>
              <a:buAutoNum type="arabicPeriod"/>
            </a:pPr>
            <a:r>
              <a:rPr lang="en-US" altLang="ko-KR" sz="700" dirty="0">
                <a:latin typeface="맑은 고딕" panose="020B0503020000020004" pitchFamily="50" charset="-127"/>
              </a:rPr>
              <a:t>"There must be a problem with the connection. If you wait a moment, the best boy genius in the universe will try to solve it step by step."</a:t>
            </a:r>
          </a:p>
          <a:p>
            <a:pPr>
              <a:lnSpc>
                <a:spcPct val="120000"/>
              </a:lnSpc>
              <a:buFont typeface="+mj-lt"/>
              <a:buAutoNum type="arabicPeriod"/>
            </a:pPr>
            <a:r>
              <a:rPr lang="en-US" altLang="ko-KR" sz="700" dirty="0">
                <a:latin typeface="맑은 고딕" panose="020B0503020000020004" pitchFamily="50" charset="-127"/>
              </a:rPr>
              <a:t>"Huh? I can't connect with anyone's service. Please change the device connection information in the anyone's app."</a:t>
            </a:r>
          </a:p>
          <a:p>
            <a:pPr>
              <a:lnSpc>
                <a:spcPct val="120000"/>
              </a:lnSpc>
              <a:buFont typeface="+mj-lt"/>
              <a:buAutoNum type="arabicPeriod"/>
            </a:pPr>
            <a:r>
              <a:rPr lang="en-US" altLang="ko-KR" sz="700" dirty="0">
                <a:latin typeface="맑은 고딕" panose="020B0503020000020004" pitchFamily="50" charset="-127"/>
              </a:rPr>
              <a:t>"I'm getting stuck in the road today. Please talk to me again after a while!"</a:t>
            </a:r>
          </a:p>
          <a:p>
            <a:pPr>
              <a:lnSpc>
                <a:spcPct val="120000"/>
              </a:lnSpc>
              <a:buFont typeface="+mj-lt"/>
              <a:buAutoNum type="arabicPeriod"/>
            </a:pPr>
            <a:r>
              <a:rPr lang="en-US" altLang="ko-KR" sz="700" dirty="0">
                <a:latin typeface="맑은 고딕" panose="020B0503020000020004" pitchFamily="50" charset="-127"/>
              </a:rPr>
              <a:t>"I'm not in good condition today, my connection is getting slower. Please talk again after a while!"</a:t>
            </a:r>
          </a:p>
          <a:p>
            <a:pPr>
              <a:lnSpc>
                <a:spcPct val="120000"/>
              </a:lnSpc>
              <a:buFont typeface="+mj-lt"/>
              <a:buAutoNum type="arabicPeriod"/>
            </a:pPr>
            <a:r>
              <a:rPr lang="en-US" altLang="ko-KR" sz="700" dirty="0">
                <a:latin typeface="맑은 고딕" panose="020B0503020000020004" pitchFamily="50" charset="-127"/>
              </a:rPr>
              <a:t>"Oh, the connection is slowing down. Please talk again after a while!"</a:t>
            </a:r>
          </a:p>
        </p:txBody>
      </p:sp>
      <p:sp>
        <p:nvSpPr>
          <p:cNvPr id="52" name="TextBox 51"/>
          <p:cNvSpPr txBox="1"/>
          <p:nvPr/>
        </p:nvSpPr>
        <p:spPr>
          <a:xfrm>
            <a:off x="267614" y="138126"/>
            <a:ext cx="5724709" cy="369332"/>
          </a:xfrm>
          <a:prstGeom prst="rect">
            <a:avLst/>
          </a:prstGeom>
          <a:noFill/>
        </p:spPr>
        <p:txBody>
          <a:bodyPr wrap="none" rtlCol="0">
            <a:spAutoFit/>
          </a:bodyPr>
          <a:lstStyle/>
          <a:p>
            <a:r>
              <a:rPr lang="en-US" altLang="ko-KR" dirty="0">
                <a:latin typeface="Helvetica" panose="020B0604020202030204" pitchFamily="34" charset="0"/>
              </a:rPr>
              <a:t>NUGU Device LED Lighting UX _ Attention</a:t>
            </a:r>
            <a:r>
              <a:rPr lang="ko-KR" altLang="en-US" dirty="0">
                <a:latin typeface="Helvetica" panose="020B0604020202030204" pitchFamily="34" charset="0"/>
              </a:rPr>
              <a:t> </a:t>
            </a:r>
            <a:r>
              <a:rPr lang="en-US" altLang="ko-KR" dirty="0">
                <a:latin typeface="Helvetica" panose="020B0604020202030204" pitchFamily="34" charset="0"/>
              </a:rPr>
              <a:t>notification</a:t>
            </a:r>
            <a:endParaRPr lang="ko-KR" altLang="en-US" dirty="0">
              <a:latin typeface="Helvetica" panose="020B0604020202030204" pitchFamily="34" charset="0"/>
            </a:endParaRPr>
          </a:p>
        </p:txBody>
      </p:sp>
      <p:sp>
        <p:nvSpPr>
          <p:cNvPr id="53" name="TextBox 52"/>
          <p:cNvSpPr txBox="1"/>
          <p:nvPr/>
        </p:nvSpPr>
        <p:spPr>
          <a:xfrm>
            <a:off x="3579680" y="3675916"/>
            <a:ext cx="8234948" cy="215444"/>
          </a:xfrm>
          <a:prstGeom prst="rect">
            <a:avLst/>
          </a:prstGeom>
          <a:noFill/>
        </p:spPr>
        <p:txBody>
          <a:bodyPr wrap="none" rtlCol="0">
            <a:spAutoFit/>
          </a:bodyPr>
          <a:lstStyle>
            <a:defPPr>
              <a:defRPr lang="ko-KR"/>
            </a:defPPr>
            <a:lvl1pPr algn="r">
              <a:defRPr sz="800" b="1">
                <a:solidFill>
                  <a:srgbClr val="FF0000"/>
                </a:solidFill>
              </a:defRPr>
            </a:lvl1pPr>
          </a:lstStyle>
          <a:p>
            <a:r>
              <a:rPr lang="en-US" altLang="ko-KR" b="0" dirty="0">
                <a:latin typeface="+mn-ea"/>
              </a:rPr>
              <a:t>※ ※ The RGB color values indicated in the document are for reference only, and a color similar to the document must be implemented when implementing actual lighting</a:t>
            </a:r>
            <a:endParaRPr lang="ko-KR" altLang="en-US" b="0" dirty="0">
              <a:latin typeface="+mn-ea"/>
            </a:endParaRPr>
          </a:p>
        </p:txBody>
      </p:sp>
      <p:sp>
        <p:nvSpPr>
          <p:cNvPr id="55" name="모서리가 둥근 직사각형 54"/>
          <p:cNvSpPr/>
          <p:nvPr/>
        </p:nvSpPr>
        <p:spPr>
          <a:xfrm>
            <a:off x="6362632" y="651767"/>
            <a:ext cx="783084" cy="189231"/>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800" dirty="0">
                <a:solidFill>
                  <a:schemeClr val="tx1">
                    <a:lumMod val="65000"/>
                    <a:lumOff val="35000"/>
                  </a:schemeClr>
                </a:solidFill>
              </a:rPr>
              <a:t>AI STB 2</a:t>
            </a:r>
            <a:endParaRPr lang="ko-KR" altLang="en-US" sz="800" dirty="0">
              <a:solidFill>
                <a:schemeClr val="tx1">
                  <a:lumMod val="65000"/>
                  <a:lumOff val="35000"/>
                </a:schemeClr>
              </a:solidFill>
            </a:endParaRPr>
          </a:p>
        </p:txBody>
      </p:sp>
      <p:sp>
        <p:nvSpPr>
          <p:cNvPr id="57" name="모서리가 둥근 직사각형 56"/>
          <p:cNvSpPr/>
          <p:nvPr/>
        </p:nvSpPr>
        <p:spPr>
          <a:xfrm>
            <a:off x="8801182" y="651767"/>
            <a:ext cx="783084" cy="189231"/>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800" dirty="0">
                <a:solidFill>
                  <a:schemeClr val="tx1">
                    <a:lumMod val="65000"/>
                    <a:lumOff val="35000"/>
                  </a:schemeClr>
                </a:solidFill>
              </a:rPr>
              <a:t>albert AI</a:t>
            </a:r>
            <a:endParaRPr lang="ko-KR" altLang="en-US" sz="800" dirty="0">
              <a:solidFill>
                <a:schemeClr val="tx1">
                  <a:lumMod val="65000"/>
                  <a:lumOff val="35000"/>
                </a:schemeClr>
              </a:solidFill>
            </a:endParaRPr>
          </a:p>
        </p:txBody>
      </p:sp>
      <p:sp>
        <p:nvSpPr>
          <p:cNvPr id="58" name="타원 57"/>
          <p:cNvSpPr/>
          <p:nvPr/>
        </p:nvSpPr>
        <p:spPr>
          <a:xfrm>
            <a:off x="11209269" y="2907559"/>
            <a:ext cx="175139" cy="17513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0" name="TextBox 59"/>
          <p:cNvSpPr txBox="1"/>
          <p:nvPr/>
        </p:nvSpPr>
        <p:spPr>
          <a:xfrm>
            <a:off x="702683" y="3745428"/>
            <a:ext cx="4576894" cy="463717"/>
          </a:xfrm>
          <a:prstGeom prst="rect">
            <a:avLst/>
          </a:prstGeom>
          <a:noFill/>
        </p:spPr>
        <p:txBody>
          <a:bodyPr wrap="none" rtlCol="0">
            <a:spAutoFit/>
          </a:bodyPr>
          <a:lstStyle/>
          <a:p>
            <a:pPr>
              <a:lnSpc>
                <a:spcPct val="120000"/>
              </a:lnSpc>
            </a:pPr>
            <a:r>
              <a:rPr lang="en-US" altLang="ko-KR" sz="1200" dirty="0"/>
              <a:t>[Microphone states indication]</a:t>
            </a:r>
          </a:p>
          <a:p>
            <a:pPr>
              <a:lnSpc>
                <a:spcPct val="120000"/>
              </a:lnSpc>
            </a:pPr>
            <a:r>
              <a:rPr lang="en-US" altLang="ko-KR" sz="900" dirty="0"/>
              <a:t>Among the error categories, the case of playing error lighting is defined as follows.</a:t>
            </a:r>
            <a:endParaRPr lang="ko-KR" altLang="en-US" sz="900" dirty="0"/>
          </a:p>
        </p:txBody>
      </p:sp>
      <p:grpSp>
        <p:nvGrpSpPr>
          <p:cNvPr id="54" name="그룹 53">
            <a:extLst>
              <a:ext uri="{FF2B5EF4-FFF2-40B4-BE49-F238E27FC236}">
                <a16:creationId xmlns:a16="http://schemas.microsoft.com/office/drawing/2014/main" id="{5F52E4A6-3194-4AD9-AD52-9848AE7E2EA8}"/>
              </a:ext>
            </a:extLst>
          </p:cNvPr>
          <p:cNvGrpSpPr/>
          <p:nvPr/>
        </p:nvGrpSpPr>
        <p:grpSpPr>
          <a:xfrm>
            <a:off x="4957582" y="2439872"/>
            <a:ext cx="1152000" cy="1152000"/>
            <a:chOff x="4954819" y="1212408"/>
            <a:chExt cx="1152000" cy="1152000"/>
          </a:xfrm>
        </p:grpSpPr>
        <p:sp>
          <p:nvSpPr>
            <p:cNvPr id="59" name="직사각형 58">
              <a:extLst>
                <a:ext uri="{FF2B5EF4-FFF2-40B4-BE49-F238E27FC236}">
                  <a16:creationId xmlns:a16="http://schemas.microsoft.com/office/drawing/2014/main" id="{FCC94A88-95A1-4ED4-AA44-4FD05B1D48A2}"/>
                </a:ext>
              </a:extLst>
            </p:cNvPr>
            <p:cNvSpPr/>
            <p:nvPr/>
          </p:nvSpPr>
          <p:spPr>
            <a:xfrm>
              <a:off x="4954819" y="1212408"/>
              <a:ext cx="1152000" cy="1152000"/>
            </a:xfrm>
            <a:prstGeom prst="rect">
              <a:avLst/>
            </a:prstGeom>
            <a:solidFill>
              <a:srgbClr val="D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66" name="TextBox 65">
              <a:extLst>
                <a:ext uri="{FF2B5EF4-FFF2-40B4-BE49-F238E27FC236}">
                  <a16:creationId xmlns:a16="http://schemas.microsoft.com/office/drawing/2014/main" id="{FA449A23-03B8-4660-9BF7-CBBC716DD174}"/>
                </a:ext>
              </a:extLst>
            </p:cNvPr>
            <p:cNvSpPr txBox="1"/>
            <p:nvPr/>
          </p:nvSpPr>
          <p:spPr>
            <a:xfrm>
              <a:off x="4963238" y="1992956"/>
              <a:ext cx="670376" cy="369332"/>
            </a:xfrm>
            <a:prstGeom prst="rect">
              <a:avLst/>
            </a:prstGeom>
            <a:noFill/>
          </p:spPr>
          <p:txBody>
            <a:bodyPr wrap="none" rtlCol="0">
              <a:spAutoFit/>
            </a:bodyPr>
            <a:lstStyle>
              <a:defPPr>
                <a:defRPr lang="ko-KR"/>
              </a:defPPr>
              <a:lvl1pPr>
                <a:defRPr sz="1000" b="1">
                  <a:solidFill>
                    <a:schemeClr val="bg1">
                      <a:lumMod val="95000"/>
                    </a:schemeClr>
                  </a:solidFill>
                </a:defRPr>
              </a:lvl1pPr>
            </a:lstStyle>
            <a:p>
              <a:r>
                <a:rPr lang="en-US" altLang="ko-KR" dirty="0"/>
                <a:t>Red </a:t>
              </a:r>
            </a:p>
            <a:p>
              <a:r>
                <a:rPr lang="en-US" altLang="ko-KR" sz="800" b="0" dirty="0"/>
                <a:t>RGB(X,X,X)</a:t>
              </a:r>
            </a:p>
          </p:txBody>
        </p:sp>
      </p:grpSp>
      <p:graphicFrame>
        <p:nvGraphicFramePr>
          <p:cNvPr id="2" name="표 1">
            <a:extLst>
              <a:ext uri="{FF2B5EF4-FFF2-40B4-BE49-F238E27FC236}">
                <a16:creationId xmlns:a16="http://schemas.microsoft.com/office/drawing/2014/main" id="{B558884C-492F-4A5A-A167-77A71352BCFB}"/>
              </a:ext>
            </a:extLst>
          </p:cNvPr>
          <p:cNvGraphicFramePr>
            <a:graphicFrameLocks noGrp="1"/>
          </p:cNvGraphicFramePr>
          <p:nvPr>
            <p:extLst>
              <p:ext uri="{D42A27DB-BD31-4B8C-83A1-F6EECF244321}">
                <p14:modId xmlns:p14="http://schemas.microsoft.com/office/powerpoint/2010/main" val="2525241881"/>
              </p:ext>
            </p:extLst>
          </p:nvPr>
        </p:nvGraphicFramePr>
        <p:xfrm>
          <a:off x="9867207" y="0"/>
          <a:ext cx="2324793" cy="947520"/>
        </p:xfrm>
        <a:graphic>
          <a:graphicData uri="http://schemas.openxmlformats.org/drawingml/2006/table">
            <a:tbl>
              <a:tblPr firstRow="1" bandRow="1">
                <a:tableStyleId>{5C22544A-7EE6-4342-B048-85BDC9FD1C3A}</a:tableStyleId>
              </a:tblPr>
              <a:tblGrid>
                <a:gridCol w="2324793">
                  <a:extLst>
                    <a:ext uri="{9D8B030D-6E8A-4147-A177-3AD203B41FA5}">
                      <a16:colId xmlns:a16="http://schemas.microsoft.com/office/drawing/2014/main" val="4250470929"/>
                    </a:ext>
                  </a:extLst>
                </a:gridCol>
              </a:tblGrid>
              <a:tr h="0">
                <a:tc>
                  <a:txBody>
                    <a:bodyPr/>
                    <a:lstStyle/>
                    <a:p>
                      <a:pPr marL="0" marR="0" lvl="0" indent="0" defTabSz="914400" eaLnBrk="1" fontAlgn="auto" latinLnBrk="1" hangingPunct="1">
                        <a:lnSpc>
                          <a:spcPct val="100000"/>
                        </a:lnSpc>
                        <a:spcBef>
                          <a:spcPts val="0"/>
                        </a:spcBef>
                        <a:spcAft>
                          <a:spcPts val="0"/>
                        </a:spcAft>
                        <a:buClrTx/>
                        <a:buSzTx/>
                        <a:buFontTx/>
                        <a:buNone/>
                        <a:tabLst/>
                        <a:defRPr/>
                      </a:pPr>
                      <a:r>
                        <a:rPr lang="en-US" altLang="ko-KR" sz="800" spc="40" dirty="0">
                          <a:solidFill>
                            <a:srgbClr val="FFFFFF"/>
                          </a:solidFill>
                          <a:latin typeface="Malgun Gothic" panose="020B0503020000020004" pitchFamily="34" charset="-127"/>
                          <a:ea typeface="Malgun Gothic" panose="020B0503020000020004" pitchFamily="34" charset="-127"/>
                          <a:cs typeface="Noto Sans CJK JP Regular"/>
                        </a:rPr>
                        <a:t>2020.09.14_v0.7</a:t>
                      </a:r>
                    </a:p>
                  </a:txBody>
                  <a:tcPr marL="54000" marR="54000" marT="54000" marB="54000">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accent5"/>
                    </a:solidFill>
                  </a:tcPr>
                </a:tc>
                <a:extLst>
                  <a:ext uri="{0D108BD9-81ED-4DB2-BD59-A6C34878D82A}">
                    <a16:rowId xmlns:a16="http://schemas.microsoft.com/office/drawing/2014/main" val="784821567"/>
                  </a:ext>
                </a:extLst>
              </a:tr>
              <a:tr h="333474">
                <a:tc>
                  <a:txBody>
                    <a:bodyPr/>
                    <a:lstStyle/>
                    <a:p>
                      <a:pPr marL="171450" indent="-171450">
                        <a:buFont typeface="Arial" panose="020B0604020202020204" pitchFamily="34" charset="0"/>
                        <a:buChar char="•"/>
                      </a:pPr>
                      <a:r>
                        <a:rPr lang="en-US" altLang="ko-KR" sz="800" dirty="0">
                          <a:solidFill>
                            <a:schemeClr val="accent5"/>
                          </a:solidFill>
                        </a:rPr>
                        <a:t>(Base on AI2) Initialization ready mode is not applied.</a:t>
                      </a:r>
                      <a:endParaRPr lang="en-US" altLang="ko-KR" sz="800" baseline="0" dirty="0">
                        <a:solidFill>
                          <a:schemeClr val="accent5"/>
                        </a:solidFill>
                      </a:endParaRPr>
                    </a:p>
                    <a:p>
                      <a:pPr marL="171450" indent="-171450">
                        <a:buFont typeface="Arial" panose="020B0604020202020204" pitchFamily="34" charset="0"/>
                        <a:buChar char="•"/>
                      </a:pPr>
                      <a:r>
                        <a:rPr lang="en-US" altLang="ko-KR" sz="800" baseline="0" dirty="0">
                          <a:solidFill>
                            <a:schemeClr val="accent5"/>
                          </a:solidFill>
                        </a:rPr>
                        <a:t>(</a:t>
                      </a:r>
                      <a:r>
                        <a:rPr lang="en-US" altLang="ko-KR" sz="800" dirty="0">
                          <a:solidFill>
                            <a:schemeClr val="accent5"/>
                          </a:solidFill>
                        </a:rPr>
                        <a:t>Base on AI2</a:t>
                      </a:r>
                      <a:r>
                        <a:rPr lang="en-US" altLang="ko-KR" sz="800" baseline="0" dirty="0">
                          <a:solidFill>
                            <a:schemeClr val="accent5"/>
                          </a:solidFill>
                        </a:rPr>
                        <a:t>) Error is implemented as red color.</a:t>
                      </a:r>
                      <a:endParaRPr lang="ko-KR" altLang="en-US" sz="800" dirty="0"/>
                    </a:p>
                    <a:p>
                      <a:pPr marL="0" indent="0">
                        <a:buFont typeface="Arial" panose="020B0604020202020204" pitchFamily="34" charset="0"/>
                        <a:buNone/>
                      </a:pPr>
                      <a:endParaRPr lang="ko-KR" altLang="en-US" sz="800" dirty="0"/>
                    </a:p>
                  </a:txBody>
                  <a:tcPr marL="54000" marR="54000" marT="54000" marB="54000">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1"/>
                    </a:solidFill>
                  </a:tcPr>
                </a:tc>
                <a:extLst>
                  <a:ext uri="{0D108BD9-81ED-4DB2-BD59-A6C34878D82A}">
                    <a16:rowId xmlns:a16="http://schemas.microsoft.com/office/drawing/2014/main" val="4169621980"/>
                  </a:ext>
                </a:extLst>
              </a:tr>
            </a:tbl>
          </a:graphicData>
        </a:graphic>
      </p:graphicFrame>
      <p:sp>
        <p:nvSpPr>
          <p:cNvPr id="75" name="직사각형 74">
            <a:extLst>
              <a:ext uri="{FF2B5EF4-FFF2-40B4-BE49-F238E27FC236}">
                <a16:creationId xmlns:a16="http://schemas.microsoft.com/office/drawing/2014/main" id="{6BC37B76-15E0-466A-999E-6FD66D040C82}"/>
              </a:ext>
            </a:extLst>
          </p:cNvPr>
          <p:cNvSpPr/>
          <p:nvPr/>
        </p:nvSpPr>
        <p:spPr>
          <a:xfrm>
            <a:off x="2362225" y="1165801"/>
            <a:ext cx="3784821" cy="1203215"/>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altLang="ko-KR" sz="1400" b="1" dirty="0">
                <a:solidFill>
                  <a:schemeClr val="bg1"/>
                </a:solidFill>
              </a:rPr>
              <a:t>(Base on AI 2) The set-top box, </a:t>
            </a:r>
          </a:p>
          <a:p>
            <a:pPr>
              <a:defRPr/>
            </a:pPr>
            <a:r>
              <a:rPr lang="en-US" altLang="ko-KR" sz="1400" b="1" dirty="0">
                <a:solidFill>
                  <a:schemeClr val="bg1"/>
                </a:solidFill>
              </a:rPr>
              <a:t>There is no notification of ready to reset mode</a:t>
            </a:r>
          </a:p>
          <a:p>
            <a:pPr>
              <a:defRPr/>
            </a:pPr>
            <a:r>
              <a:rPr lang="en-US" altLang="ko-KR" sz="1400" b="1" dirty="0">
                <a:solidFill>
                  <a:schemeClr val="bg1"/>
                </a:solidFill>
              </a:rPr>
              <a:t>Indicator LED shows the status of the set-top box device.</a:t>
            </a:r>
            <a:endParaRPr lang="ko-KR" altLang="en-US" sz="1400" b="1" dirty="0">
              <a:solidFill>
                <a:schemeClr val="bg1"/>
              </a:solidFill>
            </a:endParaRPr>
          </a:p>
        </p:txBody>
      </p:sp>
      <p:sp>
        <p:nvSpPr>
          <p:cNvPr id="76" name="직사각형 75">
            <a:extLst>
              <a:ext uri="{FF2B5EF4-FFF2-40B4-BE49-F238E27FC236}">
                <a16:creationId xmlns:a16="http://schemas.microsoft.com/office/drawing/2014/main" id="{84FDCEC8-D199-4914-86C0-F7A01602E946}"/>
              </a:ext>
            </a:extLst>
          </p:cNvPr>
          <p:cNvSpPr/>
          <p:nvPr/>
        </p:nvSpPr>
        <p:spPr>
          <a:xfrm>
            <a:off x="7369550" y="1226837"/>
            <a:ext cx="2400953" cy="114218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ko-KR" sz="900" b="1" dirty="0">
                <a:solidFill>
                  <a:schemeClr val="tx1">
                    <a:lumMod val="50000"/>
                    <a:lumOff val="50000"/>
                  </a:schemeClr>
                </a:solidFill>
                <a:latin typeface="+mj-ea"/>
              </a:rPr>
              <a:t>&lt;2020.12.29</a:t>
            </a:r>
            <a:r>
              <a:rPr kumimoji="1" lang="ko-KR" altLang="en-US" sz="900" b="1" dirty="0">
                <a:solidFill>
                  <a:schemeClr val="tx1">
                    <a:lumMod val="50000"/>
                    <a:lumOff val="50000"/>
                  </a:schemeClr>
                </a:solidFill>
                <a:latin typeface="+mj-ea"/>
              </a:rPr>
              <a:t> </a:t>
            </a:r>
            <a:r>
              <a:rPr kumimoji="1" lang="en-US" altLang="ko-KR" sz="900" b="1" dirty="0">
                <a:solidFill>
                  <a:schemeClr val="tx1">
                    <a:lumMod val="50000"/>
                    <a:lumOff val="50000"/>
                  </a:schemeClr>
                </a:solidFill>
                <a:latin typeface="+mj-ea"/>
              </a:rPr>
              <a:t>Tunning history&gt;</a:t>
            </a:r>
          </a:p>
          <a:p>
            <a:endParaRPr kumimoji="1" lang="en-US" altLang="ko-KR" sz="900" b="1" dirty="0">
              <a:solidFill>
                <a:schemeClr val="tx1"/>
              </a:solidFill>
              <a:latin typeface="+mj-ea"/>
            </a:endParaRPr>
          </a:p>
          <a:p>
            <a:r>
              <a:rPr kumimoji="1" lang="en-US" altLang="ko-KR" sz="900" b="1" dirty="0">
                <a:solidFill>
                  <a:schemeClr val="tx1"/>
                </a:solidFill>
                <a:latin typeface="+mj-ea"/>
              </a:rPr>
              <a:t>-</a:t>
            </a:r>
            <a:r>
              <a:rPr kumimoji="1" lang="ko-KR" altLang="en-US" sz="900" b="1" dirty="0">
                <a:solidFill>
                  <a:schemeClr val="tx1"/>
                </a:solidFill>
                <a:latin typeface="+mj-ea"/>
              </a:rPr>
              <a:t> </a:t>
            </a:r>
            <a:r>
              <a:rPr kumimoji="1" lang="en-US" altLang="ko-KR" sz="900" b="1" dirty="0">
                <a:solidFill>
                  <a:schemeClr val="tx1"/>
                </a:solidFill>
                <a:latin typeface="+mj-ea"/>
              </a:rPr>
              <a:t>Not applicable</a:t>
            </a:r>
          </a:p>
        </p:txBody>
      </p:sp>
      <p:sp>
        <p:nvSpPr>
          <p:cNvPr id="79" name="직사각형 78">
            <a:extLst>
              <a:ext uri="{FF2B5EF4-FFF2-40B4-BE49-F238E27FC236}">
                <a16:creationId xmlns:a16="http://schemas.microsoft.com/office/drawing/2014/main" id="{0164FAC0-58C5-48A1-B704-D9FDEDD631FE}"/>
              </a:ext>
            </a:extLst>
          </p:cNvPr>
          <p:cNvSpPr/>
          <p:nvPr/>
        </p:nvSpPr>
        <p:spPr>
          <a:xfrm>
            <a:off x="7397708" y="2440904"/>
            <a:ext cx="2400953" cy="1142181"/>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ko-KR" sz="1100" b="1" dirty="0">
                <a:solidFill>
                  <a:srgbClr val="C00000"/>
                </a:solidFill>
                <a:latin typeface="+mj-ea"/>
              </a:rPr>
              <a:t>** Review required, same as above</a:t>
            </a:r>
          </a:p>
          <a:p>
            <a:r>
              <a:rPr kumimoji="1" lang="en-US" altLang="ko-KR" sz="1100" b="1" dirty="0">
                <a:solidFill>
                  <a:schemeClr val="tx1">
                    <a:lumMod val="50000"/>
                    <a:lumOff val="50000"/>
                  </a:schemeClr>
                </a:solidFill>
                <a:latin typeface="+mj-ea"/>
              </a:rPr>
              <a:t>&lt;2020.12.29</a:t>
            </a:r>
            <a:r>
              <a:rPr kumimoji="1" lang="ko-KR" altLang="en-US" sz="1100" b="1" dirty="0">
                <a:solidFill>
                  <a:schemeClr val="tx1">
                    <a:lumMod val="50000"/>
                    <a:lumOff val="50000"/>
                  </a:schemeClr>
                </a:solidFill>
                <a:latin typeface="+mj-ea"/>
              </a:rPr>
              <a:t> </a:t>
            </a:r>
            <a:r>
              <a:rPr kumimoji="1" lang="en-US" altLang="ko-KR" sz="1100" b="1" dirty="0">
                <a:solidFill>
                  <a:schemeClr val="tx1">
                    <a:lumMod val="50000"/>
                    <a:lumOff val="50000"/>
                  </a:schemeClr>
                </a:solidFill>
                <a:latin typeface="+mj-ea"/>
              </a:rPr>
              <a:t>tunning history&gt;</a:t>
            </a:r>
          </a:p>
          <a:p>
            <a:pPr marL="171450" indent="-171450">
              <a:buFontTx/>
              <a:buChar char="-"/>
            </a:pPr>
            <a:r>
              <a:rPr kumimoji="1" lang="en-US" altLang="ko-KR" sz="1100" b="1" dirty="0">
                <a:solidFill>
                  <a:schemeClr val="tx1"/>
                </a:solidFill>
                <a:latin typeface="+mj-ea"/>
                <a:sym typeface="Wingdings" pitchFamily="2" charset="2"/>
              </a:rPr>
              <a:t>Common Modification: Scenarios involving all LEDs on smoother both ends(</a:t>
            </a:r>
            <a:r>
              <a:rPr kumimoji="1" lang="en-US" altLang="ko-KR" sz="1100" b="1" dirty="0">
                <a:solidFill>
                  <a:srgbClr val="C00000"/>
                </a:solidFill>
                <a:latin typeface="+mj-ea"/>
                <a:sym typeface="Wingdings" pitchFamily="2" charset="2"/>
              </a:rPr>
              <a:t>To be reflected</a:t>
            </a:r>
            <a:r>
              <a:rPr kumimoji="1" lang="en-US" altLang="ko-KR" sz="1100" b="1" dirty="0">
                <a:solidFill>
                  <a:schemeClr val="tx1"/>
                </a:solidFill>
                <a:latin typeface="+mj-ea"/>
                <a:sym typeface="Wingdings" pitchFamily="2" charset="2"/>
              </a:rPr>
              <a:t>)</a:t>
            </a:r>
            <a:r>
              <a:rPr kumimoji="1" lang="ko-KR" altLang="en-US" sz="1100" b="1" dirty="0">
                <a:solidFill>
                  <a:schemeClr val="tx1"/>
                </a:solidFill>
                <a:latin typeface="+mj-ea"/>
                <a:sym typeface="Wingdings" pitchFamily="2" charset="2"/>
              </a:rPr>
              <a:t> </a:t>
            </a:r>
            <a:endParaRPr kumimoji="1" lang="en-US" altLang="ko-KR" sz="1100" b="1" dirty="0">
              <a:solidFill>
                <a:schemeClr val="tx1"/>
              </a:solidFill>
              <a:latin typeface="+mj-ea"/>
              <a:sym typeface="Wingdings" pitchFamily="2" charset="2"/>
            </a:endParaRPr>
          </a:p>
        </p:txBody>
      </p:sp>
    </p:spTree>
    <p:extLst>
      <p:ext uri="{BB962C8B-B14F-4D97-AF65-F5344CB8AC3E}">
        <p14:creationId xmlns:p14="http://schemas.microsoft.com/office/powerpoint/2010/main" val="134193041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8"/>
                                        </p:tgtEl>
                                      </p:cBhvr>
                                    </p:cmd>
                                  </p:childTnLst>
                                </p:cTn>
                              </p:par>
                            </p:childTnLst>
                          </p:cTn>
                        </p:par>
                      </p:childTnLst>
                    </p:cTn>
                  </p:par>
                </p:childTnLst>
              </p:cTn>
              <p:nextCondLst>
                <p:cond evt="onClick" delay="0">
                  <p:tgtEl>
                    <p:spTgt spid="18"/>
                  </p:tgtEl>
                </p:cond>
              </p:nextCondLst>
            </p:seq>
            <p:video>
              <p:cMediaNode vol="80000">
                <p:cTn id="7" fill="hold" display="0">
                  <p:stCondLst>
                    <p:cond delay="indefinite"/>
                  </p:stCondLst>
                </p:cTn>
                <p:tgtEl>
                  <p:spTgt spid="18"/>
                </p:tgtEl>
              </p:cMediaNode>
            </p:video>
            <p:seq concurrent="1" nextAc="seek">
              <p:cTn id="8" restart="whenNotActive" fill="hold" evtFilter="cancelBubble" nodeType="interactiveSeq">
                <p:stCondLst>
                  <p:cond evt="onClick" delay="0">
                    <p:tgtEl>
                      <p:spTgt spid="2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0"/>
                                        </p:tgtEl>
                                      </p:cBhvr>
                                    </p:cmd>
                                  </p:childTnLst>
                                </p:cTn>
                              </p:par>
                            </p:childTnLst>
                          </p:cTn>
                        </p:par>
                      </p:childTnLst>
                    </p:cTn>
                  </p:par>
                </p:childTnLst>
              </p:cTn>
              <p:nextCondLst>
                <p:cond evt="onClick" delay="0">
                  <p:tgtEl>
                    <p:spTgt spid="20"/>
                  </p:tgtEl>
                </p:cond>
              </p:nextCondLst>
            </p:seq>
            <p:video>
              <p:cMediaNode vol="80000">
                <p:cTn id="13" fill="hold" display="0">
                  <p:stCondLst>
                    <p:cond delay="indefinite"/>
                  </p:stCondLst>
                </p:cTn>
                <p:tgtEl>
                  <p:spTgt spid="20"/>
                </p:tgtEl>
              </p:cMediaNode>
            </p:video>
            <p:seq concurrent="1" nextAc="seek">
              <p:cTn id="14" restart="whenNotActive" fill="hold" evtFilter="cancelBubble" nodeType="interactiveSeq">
                <p:stCondLst>
                  <p:cond evt="onClick" delay="0">
                    <p:tgtEl>
                      <p:spTgt spid="24"/>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24"/>
                                        </p:tgtEl>
                                      </p:cBhvr>
                                    </p:cmd>
                                  </p:childTnLst>
                                </p:cTn>
                              </p:par>
                            </p:childTnLst>
                          </p:cTn>
                        </p:par>
                      </p:childTnLst>
                    </p:cTn>
                  </p:par>
                </p:childTnLst>
              </p:cTn>
              <p:nextCondLst>
                <p:cond evt="onClick" delay="0">
                  <p:tgtEl>
                    <p:spTgt spid="24"/>
                  </p:tgtEl>
                </p:cond>
              </p:nextCondLst>
            </p:seq>
            <p:video>
              <p:cMediaNode vol="80000">
                <p:cTn id="19" fill="hold" display="0">
                  <p:stCondLst>
                    <p:cond delay="indefinite"/>
                  </p:stCondLst>
                </p:cTn>
                <p:tgtEl>
                  <p:spTgt spid="24"/>
                </p:tgtEl>
              </p:cMediaNode>
            </p:video>
            <p:seq concurrent="1" nextAc="seek">
              <p:cTn id="20" restart="whenNotActive" fill="hold" evtFilter="cancelBubble" nodeType="interactiveSeq">
                <p:stCondLst>
                  <p:cond evt="onClick" delay="0">
                    <p:tgtEl>
                      <p:spTgt spid="25"/>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25"/>
                                        </p:tgtEl>
                                      </p:cBhvr>
                                    </p:cmd>
                                  </p:childTnLst>
                                </p:cTn>
                              </p:par>
                            </p:childTnLst>
                          </p:cTn>
                        </p:par>
                      </p:childTnLst>
                    </p:cTn>
                  </p:par>
                </p:childTnLst>
              </p:cTn>
              <p:nextCondLst>
                <p:cond evt="onClick" delay="0">
                  <p:tgtEl>
                    <p:spTgt spid="25"/>
                  </p:tgtEl>
                </p:cond>
              </p:nextCondLst>
            </p:seq>
            <p:video>
              <p:cMediaNode vol="80000">
                <p:cTn id="25" fill="hold" display="0">
                  <p:stCondLst>
                    <p:cond delay="indefinite"/>
                  </p:stCondLst>
                </p:cTn>
                <p:tgtEl>
                  <p:spTgt spid="25"/>
                </p:tgtEl>
              </p:cMediaNode>
            </p:video>
            <p:seq concurrent="1" nextAc="seek">
              <p:cTn id="26" restart="whenNotActive" fill="hold" evtFilter="cancelBubble" nodeType="interactiveSeq">
                <p:stCondLst>
                  <p:cond evt="onClick" delay="0">
                    <p:tgtEl>
                      <p:spTgt spid="3"/>
                    </p:tgtEl>
                  </p:cond>
                </p:stCondLst>
                <p:endSync evt="end" delay="0">
                  <p:rtn val="all"/>
                </p:endSync>
                <p:childTnLst>
                  <p:par>
                    <p:cTn id="27" fill="hold">
                      <p:stCondLst>
                        <p:cond delay="0"/>
                      </p:stCondLst>
                      <p:childTnLst>
                        <p:par>
                          <p:cTn id="28" fill="hold">
                            <p:stCondLst>
                              <p:cond delay="0"/>
                            </p:stCondLst>
                            <p:childTnLst>
                              <p:par>
                                <p:cTn id="29" presetID="2" presetClass="mediacall" presetSubtype="0" fill="hold" nodeType="clickEffect">
                                  <p:stCondLst>
                                    <p:cond delay="0"/>
                                  </p:stCondLst>
                                  <p:childTnLst>
                                    <p:cmd type="call" cmd="togglePause">
                                      <p:cBhvr>
                                        <p:cTn id="30" dur="1" fill="hold"/>
                                        <p:tgtEl>
                                          <p:spTgt spid="3"/>
                                        </p:tgtEl>
                                      </p:cBhvr>
                                    </p:cmd>
                                  </p:childTnLst>
                                </p:cTn>
                              </p:par>
                            </p:childTnLst>
                          </p:cTn>
                        </p:par>
                      </p:childTnLst>
                    </p:cTn>
                  </p:par>
                </p:childTnLst>
              </p:cTn>
              <p:nextCondLst>
                <p:cond evt="onClick" delay="0">
                  <p:tgtEl>
                    <p:spTgt spid="3"/>
                  </p:tgtEl>
                </p:cond>
              </p:nextCondLst>
            </p:seq>
            <p:video>
              <p:cMediaNode vol="80000">
                <p:cTn id="31" fill="hold" display="0">
                  <p:stCondLst>
                    <p:cond delay="indefinite"/>
                  </p:stCondLst>
                </p:cTn>
                <p:tgtEl>
                  <p:spTgt spid="3"/>
                </p:tgtEl>
              </p:cMediaNode>
            </p:video>
            <p:seq concurrent="1" nextAc="seek">
              <p:cTn id="32" restart="whenNotActive" fill="hold" evtFilter="cancelBubble" nodeType="interactiveSeq">
                <p:stCondLst>
                  <p:cond evt="onClick" delay="0">
                    <p:tgtEl>
                      <p:spTgt spid="21"/>
                    </p:tgtEl>
                  </p:cond>
                </p:stCondLst>
                <p:endSync evt="end" delay="0">
                  <p:rtn val="all"/>
                </p:endSync>
                <p:childTnLst>
                  <p:par>
                    <p:cTn id="33" fill="hold">
                      <p:stCondLst>
                        <p:cond delay="0"/>
                      </p:stCondLst>
                      <p:childTnLst>
                        <p:par>
                          <p:cTn id="34" fill="hold">
                            <p:stCondLst>
                              <p:cond delay="0"/>
                            </p:stCondLst>
                            <p:childTnLst>
                              <p:par>
                                <p:cTn id="35" presetID="2" presetClass="mediacall" presetSubtype="0" fill="hold" nodeType="clickEffect">
                                  <p:stCondLst>
                                    <p:cond delay="0"/>
                                  </p:stCondLst>
                                  <p:childTnLst>
                                    <p:cmd type="call" cmd="togglePause">
                                      <p:cBhvr>
                                        <p:cTn id="36" dur="1" fill="hold"/>
                                        <p:tgtEl>
                                          <p:spTgt spid="21"/>
                                        </p:tgtEl>
                                      </p:cBhvr>
                                    </p:cmd>
                                  </p:childTnLst>
                                </p:cTn>
                              </p:par>
                            </p:childTnLst>
                          </p:cTn>
                        </p:par>
                      </p:childTnLst>
                    </p:cTn>
                  </p:par>
                </p:childTnLst>
              </p:cTn>
              <p:nextCondLst>
                <p:cond evt="onClick" delay="0">
                  <p:tgtEl>
                    <p:spTgt spid="21"/>
                  </p:tgtEl>
                </p:cond>
              </p:nextCondLst>
            </p:seq>
            <p:video>
              <p:cMediaNode vol="80000">
                <p:cTn id="37" fill="hold" display="0">
                  <p:stCondLst>
                    <p:cond delay="indefinite"/>
                  </p:stCondLst>
                </p:cTn>
                <p:tgtEl>
                  <p:spTgt spid="21"/>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p:txBody>
          <a:bodyPr/>
          <a:lstStyle/>
          <a:p>
            <a:r>
              <a:rPr lang="en-US" altLang="ko-KR" dirty="0"/>
              <a:t>4. Sound field mode LED</a:t>
            </a:r>
            <a:endParaRPr lang="ko-KR" altLang="en-US" dirty="0"/>
          </a:p>
        </p:txBody>
      </p:sp>
    </p:spTree>
    <p:extLst>
      <p:ext uri="{BB962C8B-B14F-4D97-AF65-F5344CB8AC3E}">
        <p14:creationId xmlns:p14="http://schemas.microsoft.com/office/powerpoint/2010/main" val="1418845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직사각형 219"/>
          <p:cNvSpPr/>
          <p:nvPr/>
        </p:nvSpPr>
        <p:spPr>
          <a:xfrm>
            <a:off x="204782" y="1532607"/>
            <a:ext cx="2652093" cy="4989261"/>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21" name="직사각형 220"/>
          <p:cNvSpPr/>
          <p:nvPr/>
        </p:nvSpPr>
        <p:spPr>
          <a:xfrm>
            <a:off x="204781" y="1532607"/>
            <a:ext cx="2652011" cy="323452"/>
          </a:xfrm>
          <a:prstGeom prst="rect">
            <a:avLst/>
          </a:prstGeom>
          <a:solidFill>
            <a:schemeClr val="tx1">
              <a:lumMod val="65000"/>
              <a:lumOff val="35000"/>
            </a:schemeClr>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텍스트 개체 틀 2"/>
          <p:cNvSpPr>
            <a:spLocks noGrp="1"/>
          </p:cNvSpPr>
          <p:nvPr>
            <p:ph type="body" sz="quarter" idx="10"/>
          </p:nvPr>
        </p:nvSpPr>
        <p:spPr/>
        <p:txBody>
          <a:bodyPr/>
          <a:lstStyle/>
          <a:p>
            <a:r>
              <a:rPr lang="en-US" altLang="ko-KR" dirty="0"/>
              <a:t>4.1 Sound Field Mod</a:t>
            </a:r>
            <a:r>
              <a:rPr lang="ko-KR" altLang="en-US" dirty="0"/>
              <a:t> </a:t>
            </a:r>
            <a:r>
              <a:rPr lang="en-US" altLang="ko-KR" dirty="0"/>
              <a:t>LED </a:t>
            </a:r>
            <a:r>
              <a:rPr lang="mr-IN" altLang="ko-KR" dirty="0"/>
              <a:t>–</a:t>
            </a:r>
            <a:r>
              <a:rPr lang="en-US" altLang="ko-KR" dirty="0"/>
              <a:t> Defining interactions</a:t>
            </a:r>
            <a:r>
              <a:rPr lang="ko-KR" altLang="en-US" dirty="0"/>
              <a:t> </a:t>
            </a:r>
          </a:p>
        </p:txBody>
      </p:sp>
      <p:sp>
        <p:nvSpPr>
          <p:cNvPr id="2" name="슬라이드 번호 개체 틀 1"/>
          <p:cNvSpPr>
            <a:spLocks noGrp="1"/>
          </p:cNvSpPr>
          <p:nvPr>
            <p:ph type="sldNum" sz="quarter" idx="4"/>
          </p:nvPr>
        </p:nvSpPr>
        <p:spPr/>
        <p:txBody>
          <a:bodyPr/>
          <a:lstStyle/>
          <a:p>
            <a:fld id="{B0F99801-E825-42EB-95E3-E664BF29AFB4}" type="slidenum">
              <a:rPr lang="ko-KR" altLang="en-US" smtClean="0"/>
              <a:pPr/>
              <a:t>26</a:t>
            </a:fld>
            <a:endParaRPr lang="ko-KR" altLang="en-US"/>
          </a:p>
        </p:txBody>
      </p:sp>
      <p:sp>
        <p:nvSpPr>
          <p:cNvPr id="11" name="TextBox 10"/>
          <p:cNvSpPr txBox="1"/>
          <p:nvPr/>
        </p:nvSpPr>
        <p:spPr>
          <a:xfrm>
            <a:off x="496041" y="533400"/>
            <a:ext cx="10826219" cy="513667"/>
          </a:xfrm>
          <a:prstGeom prst="rect">
            <a:avLst/>
          </a:prstGeom>
          <a:noFill/>
        </p:spPr>
        <p:txBody>
          <a:bodyPr wrap="square" rtlCol="0">
            <a:spAutoFit/>
          </a:bodyPr>
          <a:lstStyle>
            <a:defPPr>
              <a:defRPr lang="ko-KR"/>
            </a:defPPr>
            <a:lvl1pPr>
              <a:lnSpc>
                <a:spcPct val="120000"/>
              </a:lnSpc>
              <a:defRPr sz="1400"/>
            </a:lvl1pPr>
          </a:lstStyle>
          <a:p>
            <a:pPr marL="171450" indent="-171450">
              <a:buFont typeface="Arial" charset="0"/>
              <a:buChar char="•"/>
            </a:pPr>
            <a:r>
              <a:rPr lang="en-US" altLang="ko-KR" sz="1200" dirty="0">
                <a:latin typeface="+mn-ea"/>
              </a:rPr>
              <a:t>Sound field-led LEDs provide users with status information of the sound field mode settings provided by AI 2 Max as LED colors.</a:t>
            </a:r>
            <a:r>
              <a:rPr lang="ko-KR" altLang="en-US" sz="1200" dirty="0">
                <a:latin typeface="+mn-ea"/>
              </a:rPr>
              <a:t> </a:t>
            </a:r>
            <a:endParaRPr lang="en-US" altLang="ko-KR" sz="1200" dirty="0">
              <a:latin typeface="+mn-ea"/>
            </a:endParaRPr>
          </a:p>
          <a:p>
            <a:pPr marL="171450" indent="-171450">
              <a:buFont typeface="Arial" charset="0"/>
              <a:buChar char="•"/>
            </a:pPr>
            <a:r>
              <a:rPr lang="en-US" altLang="ko-KR" sz="1200" dirty="0">
                <a:latin typeface="+mn-ea"/>
              </a:rPr>
              <a:t>It has 5 colors representing 5 sub sound field modes and maintains the LED-on state without separate blinking (blinking situation).</a:t>
            </a:r>
            <a:endParaRPr lang="ko-KR" altLang="en-US" sz="1200" dirty="0">
              <a:latin typeface="+mn-ea"/>
            </a:endParaRPr>
          </a:p>
        </p:txBody>
      </p:sp>
      <p:sp>
        <p:nvSpPr>
          <p:cNvPr id="12" name="직사각형 11"/>
          <p:cNvSpPr/>
          <p:nvPr/>
        </p:nvSpPr>
        <p:spPr>
          <a:xfrm>
            <a:off x="3341196" y="1536316"/>
            <a:ext cx="8241204" cy="5137951"/>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직사각형 12"/>
          <p:cNvSpPr/>
          <p:nvPr/>
        </p:nvSpPr>
        <p:spPr>
          <a:xfrm>
            <a:off x="3341194" y="1536316"/>
            <a:ext cx="8241206" cy="323452"/>
          </a:xfrm>
          <a:prstGeom prst="rect">
            <a:avLst/>
          </a:prstGeom>
          <a:solidFill>
            <a:schemeClr val="tx1">
              <a:lumMod val="65000"/>
              <a:lumOff val="35000"/>
            </a:schemeClr>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직사각형 13"/>
          <p:cNvSpPr/>
          <p:nvPr/>
        </p:nvSpPr>
        <p:spPr>
          <a:xfrm>
            <a:off x="363036" y="1569557"/>
            <a:ext cx="2177199" cy="276999"/>
          </a:xfrm>
          <a:prstGeom prst="rect">
            <a:avLst/>
          </a:prstGeom>
        </p:spPr>
        <p:txBody>
          <a:bodyPr wrap="none">
            <a:spAutoFit/>
          </a:bodyPr>
          <a:lstStyle/>
          <a:p>
            <a:pPr algn="ctr"/>
            <a:r>
              <a:rPr lang="en-US" altLang="ko-KR" sz="1200" b="1" dirty="0">
                <a:solidFill>
                  <a:schemeClr val="bg1">
                    <a:lumMod val="95000"/>
                  </a:schemeClr>
                </a:solidFill>
              </a:rPr>
              <a:t>Sound field mode</a:t>
            </a:r>
            <a:r>
              <a:rPr lang="ko-KR" altLang="en-US" sz="1200" b="1" dirty="0">
                <a:solidFill>
                  <a:schemeClr val="bg1">
                    <a:lumMod val="95000"/>
                  </a:schemeClr>
                </a:solidFill>
              </a:rPr>
              <a:t> </a:t>
            </a:r>
            <a:r>
              <a:rPr lang="en-US" altLang="ko-KR" sz="1200" b="1" dirty="0">
                <a:solidFill>
                  <a:schemeClr val="bg1">
                    <a:lumMod val="95000"/>
                  </a:schemeClr>
                </a:solidFill>
              </a:rPr>
              <a:t>On / Off</a:t>
            </a:r>
          </a:p>
        </p:txBody>
      </p:sp>
      <p:sp>
        <p:nvSpPr>
          <p:cNvPr id="15" name="직사각형 14"/>
          <p:cNvSpPr/>
          <p:nvPr/>
        </p:nvSpPr>
        <p:spPr>
          <a:xfrm>
            <a:off x="6677895" y="1582769"/>
            <a:ext cx="1797288" cy="276999"/>
          </a:xfrm>
          <a:prstGeom prst="rect">
            <a:avLst/>
          </a:prstGeom>
        </p:spPr>
        <p:txBody>
          <a:bodyPr wrap="none">
            <a:spAutoFit/>
          </a:bodyPr>
          <a:lstStyle/>
          <a:p>
            <a:pPr algn="ctr"/>
            <a:r>
              <a:rPr lang="en-US" altLang="ko-KR" sz="1200" b="1" dirty="0">
                <a:solidFill>
                  <a:schemeClr val="bg1">
                    <a:lumMod val="95000"/>
                  </a:schemeClr>
                </a:solidFill>
              </a:rPr>
              <a:t>Sub Sound field mod</a:t>
            </a:r>
            <a:r>
              <a:rPr lang="ko-KR" altLang="en-US" sz="1200" b="1" dirty="0">
                <a:solidFill>
                  <a:schemeClr val="bg1">
                    <a:lumMod val="95000"/>
                  </a:schemeClr>
                </a:solidFill>
              </a:rPr>
              <a:t> </a:t>
            </a:r>
            <a:endParaRPr lang="en-US" altLang="ko-KR" sz="1200" b="1" dirty="0">
              <a:solidFill>
                <a:schemeClr val="bg1">
                  <a:lumMod val="95000"/>
                </a:schemeClr>
              </a:solidFill>
            </a:endParaRPr>
          </a:p>
        </p:txBody>
      </p:sp>
      <p:sp>
        <p:nvSpPr>
          <p:cNvPr id="32" name="직사각형 31"/>
          <p:cNvSpPr/>
          <p:nvPr/>
        </p:nvSpPr>
        <p:spPr>
          <a:xfrm>
            <a:off x="4041839" y="1978427"/>
            <a:ext cx="2033955" cy="461665"/>
          </a:xfrm>
          <a:prstGeom prst="rect">
            <a:avLst/>
          </a:prstGeom>
        </p:spPr>
        <p:txBody>
          <a:bodyPr wrap="none">
            <a:spAutoFit/>
          </a:bodyPr>
          <a:lstStyle/>
          <a:p>
            <a:pPr algn="ctr"/>
            <a:r>
              <a:rPr lang="en-US" altLang="ko-KR" sz="1200" i="1" u="sng" dirty="0"/>
              <a:t>Standard Mode (Standard)
</a:t>
            </a:r>
          </a:p>
        </p:txBody>
      </p:sp>
      <p:grpSp>
        <p:nvGrpSpPr>
          <p:cNvPr id="83" name="그룹 82"/>
          <p:cNvGrpSpPr/>
          <p:nvPr/>
        </p:nvGrpSpPr>
        <p:grpSpPr>
          <a:xfrm>
            <a:off x="4428813" y="2254414"/>
            <a:ext cx="1260000" cy="1283083"/>
            <a:chOff x="3730601" y="2406065"/>
            <a:chExt cx="1260000" cy="1283083"/>
          </a:xfrm>
        </p:grpSpPr>
        <p:sp>
          <p:nvSpPr>
            <p:cNvPr id="84" name="직사각형 83"/>
            <p:cNvSpPr/>
            <p:nvPr/>
          </p:nvSpPr>
          <p:spPr>
            <a:xfrm>
              <a:off x="3730601" y="2406065"/>
              <a:ext cx="1260000" cy="1260000"/>
            </a:xfrm>
            <a:prstGeom prst="rect">
              <a:avLst/>
            </a:prstGeom>
            <a:solidFill>
              <a:schemeClr val="bg1">
                <a:lumMod val="95000"/>
              </a:schemeClr>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85" name="TextBox 84"/>
            <p:cNvSpPr txBox="1"/>
            <p:nvPr/>
          </p:nvSpPr>
          <p:spPr>
            <a:xfrm>
              <a:off x="3730601" y="3296733"/>
              <a:ext cx="1103187" cy="392415"/>
            </a:xfrm>
            <a:prstGeom prst="rect">
              <a:avLst/>
            </a:prstGeom>
            <a:noFill/>
          </p:spPr>
          <p:txBody>
            <a:bodyPr wrap="none" rtlCol="0">
              <a:spAutoFit/>
            </a:bodyPr>
            <a:lstStyle>
              <a:defPPr>
                <a:defRPr lang="ko-KR"/>
              </a:defPPr>
              <a:lvl1pPr>
                <a:defRPr sz="700" b="1">
                  <a:solidFill>
                    <a:schemeClr val="tx1">
                      <a:lumMod val="50000"/>
                      <a:lumOff val="50000"/>
                    </a:schemeClr>
                  </a:solidFill>
                </a:defRPr>
              </a:lvl1pPr>
            </a:lstStyle>
            <a:p>
              <a:r>
                <a:rPr lang="en-US" altLang="ko-KR" sz="1050" dirty="0">
                  <a:solidFill>
                    <a:schemeClr val="tx1">
                      <a:lumMod val="85000"/>
                      <a:lumOff val="15000"/>
                    </a:schemeClr>
                  </a:solidFill>
                </a:rPr>
                <a:t>White</a:t>
              </a:r>
            </a:p>
            <a:p>
              <a:r>
                <a:rPr lang="en-US" altLang="ko-KR" sz="900" b="0" dirty="0">
                  <a:solidFill>
                    <a:schemeClr val="tx1">
                      <a:lumMod val="85000"/>
                      <a:lumOff val="15000"/>
                    </a:schemeClr>
                  </a:solidFill>
                </a:rPr>
                <a:t>RGB(255.235.155)</a:t>
              </a:r>
            </a:p>
          </p:txBody>
        </p:sp>
      </p:grpSp>
      <p:sp>
        <p:nvSpPr>
          <p:cNvPr id="130" name="직사각형 129"/>
          <p:cNvSpPr/>
          <p:nvPr/>
        </p:nvSpPr>
        <p:spPr>
          <a:xfrm>
            <a:off x="7003888" y="1978427"/>
            <a:ext cx="1555234" cy="461665"/>
          </a:xfrm>
          <a:prstGeom prst="rect">
            <a:avLst/>
          </a:prstGeom>
        </p:spPr>
        <p:txBody>
          <a:bodyPr wrap="none">
            <a:spAutoFit/>
          </a:bodyPr>
          <a:lstStyle/>
          <a:p>
            <a:pPr algn="ctr"/>
            <a:r>
              <a:rPr lang="en-US" altLang="ko-KR" sz="1200" i="1" u="sng" dirty="0"/>
              <a:t>News Mode (News)
</a:t>
            </a:r>
          </a:p>
        </p:txBody>
      </p:sp>
      <p:grpSp>
        <p:nvGrpSpPr>
          <p:cNvPr id="136" name="그룹 135"/>
          <p:cNvGrpSpPr/>
          <p:nvPr/>
        </p:nvGrpSpPr>
        <p:grpSpPr>
          <a:xfrm>
            <a:off x="7151504" y="2254414"/>
            <a:ext cx="1260000" cy="1283083"/>
            <a:chOff x="3730601" y="2406065"/>
            <a:chExt cx="1260000" cy="1283083"/>
          </a:xfrm>
        </p:grpSpPr>
        <p:sp>
          <p:nvSpPr>
            <p:cNvPr id="137" name="직사각형 136"/>
            <p:cNvSpPr/>
            <p:nvPr/>
          </p:nvSpPr>
          <p:spPr>
            <a:xfrm>
              <a:off x="3730601" y="2406065"/>
              <a:ext cx="1260000" cy="1260000"/>
            </a:xfrm>
            <a:prstGeom prst="rect">
              <a:avLst/>
            </a:prstGeom>
            <a:solidFill>
              <a:srgbClr val="00DDEB"/>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138" name="TextBox 137"/>
            <p:cNvSpPr txBox="1"/>
            <p:nvPr/>
          </p:nvSpPr>
          <p:spPr>
            <a:xfrm>
              <a:off x="3730601" y="3296733"/>
              <a:ext cx="1039067" cy="392415"/>
            </a:xfrm>
            <a:prstGeom prst="rect">
              <a:avLst/>
            </a:prstGeom>
            <a:noFill/>
          </p:spPr>
          <p:txBody>
            <a:bodyPr wrap="none" rtlCol="0">
              <a:spAutoFit/>
            </a:bodyPr>
            <a:lstStyle>
              <a:defPPr>
                <a:defRPr lang="ko-KR"/>
              </a:defPPr>
              <a:lvl1pPr>
                <a:defRPr sz="700" b="1">
                  <a:solidFill>
                    <a:schemeClr val="tx1">
                      <a:lumMod val="50000"/>
                      <a:lumOff val="50000"/>
                    </a:schemeClr>
                  </a:solidFill>
                </a:defRPr>
              </a:lvl1pPr>
            </a:lstStyle>
            <a:p>
              <a:r>
                <a:rPr lang="en-US" altLang="ko-KR" sz="1050" dirty="0">
                  <a:solidFill>
                    <a:schemeClr val="tx1">
                      <a:lumMod val="85000"/>
                      <a:lumOff val="15000"/>
                    </a:schemeClr>
                  </a:solidFill>
                </a:rPr>
                <a:t>Cyan</a:t>
              </a:r>
            </a:p>
            <a:p>
              <a:r>
                <a:rPr lang="en-US" altLang="ko-KR" sz="900" b="0" dirty="0">
                  <a:solidFill>
                    <a:schemeClr val="tx1">
                      <a:lumMod val="85000"/>
                      <a:lumOff val="15000"/>
                    </a:schemeClr>
                  </a:solidFill>
                </a:rPr>
                <a:t>RGB(70,205,255)</a:t>
              </a:r>
            </a:p>
          </p:txBody>
        </p:sp>
      </p:grpSp>
      <p:sp>
        <p:nvSpPr>
          <p:cNvPr id="143" name="직사각형 142"/>
          <p:cNvSpPr/>
          <p:nvPr/>
        </p:nvSpPr>
        <p:spPr>
          <a:xfrm>
            <a:off x="4203089" y="4394032"/>
            <a:ext cx="1612942" cy="276999"/>
          </a:xfrm>
          <a:prstGeom prst="rect">
            <a:avLst/>
          </a:prstGeom>
        </p:spPr>
        <p:txBody>
          <a:bodyPr wrap="none">
            <a:spAutoFit/>
          </a:bodyPr>
          <a:lstStyle/>
          <a:p>
            <a:pPr algn="ctr"/>
            <a:r>
              <a:rPr lang="en-US" altLang="ko-KR" sz="1200" i="1" u="sng" dirty="0"/>
              <a:t>Music Mode</a:t>
            </a:r>
            <a:r>
              <a:rPr lang="ko-KR" altLang="en-US" sz="1200" i="1" u="sng" dirty="0"/>
              <a:t> </a:t>
            </a:r>
            <a:r>
              <a:rPr lang="en-US" altLang="ko-KR" sz="1200" i="1" u="sng" dirty="0"/>
              <a:t>(Music)</a:t>
            </a:r>
          </a:p>
        </p:txBody>
      </p:sp>
      <p:grpSp>
        <p:nvGrpSpPr>
          <p:cNvPr id="149" name="그룹 148"/>
          <p:cNvGrpSpPr/>
          <p:nvPr/>
        </p:nvGrpSpPr>
        <p:grpSpPr>
          <a:xfrm>
            <a:off x="4379558" y="4670019"/>
            <a:ext cx="1260000" cy="1283083"/>
            <a:chOff x="3730601" y="2406065"/>
            <a:chExt cx="1260000" cy="1283083"/>
          </a:xfrm>
        </p:grpSpPr>
        <p:sp>
          <p:nvSpPr>
            <p:cNvPr id="150" name="직사각형 149"/>
            <p:cNvSpPr/>
            <p:nvPr/>
          </p:nvSpPr>
          <p:spPr>
            <a:xfrm>
              <a:off x="3730601" y="2406065"/>
              <a:ext cx="1260000" cy="1260000"/>
            </a:xfrm>
            <a:prstGeom prst="rect">
              <a:avLst/>
            </a:prstGeom>
            <a:solidFill>
              <a:schemeClr val="accent4"/>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151" name="TextBox 150"/>
            <p:cNvSpPr txBox="1"/>
            <p:nvPr/>
          </p:nvSpPr>
          <p:spPr>
            <a:xfrm>
              <a:off x="3730601" y="3296733"/>
              <a:ext cx="974947" cy="392415"/>
            </a:xfrm>
            <a:prstGeom prst="rect">
              <a:avLst/>
            </a:prstGeom>
            <a:noFill/>
          </p:spPr>
          <p:txBody>
            <a:bodyPr wrap="none" rtlCol="0">
              <a:spAutoFit/>
            </a:bodyPr>
            <a:lstStyle>
              <a:defPPr>
                <a:defRPr lang="ko-KR"/>
              </a:defPPr>
              <a:lvl1pPr>
                <a:defRPr sz="700" b="1">
                  <a:solidFill>
                    <a:schemeClr val="tx1">
                      <a:lumMod val="50000"/>
                      <a:lumOff val="50000"/>
                    </a:schemeClr>
                  </a:solidFill>
                </a:defRPr>
              </a:lvl1pPr>
            </a:lstStyle>
            <a:p>
              <a:r>
                <a:rPr lang="en-US" altLang="ko-KR" sz="1050" dirty="0">
                  <a:solidFill>
                    <a:schemeClr val="tx1">
                      <a:lumMod val="85000"/>
                      <a:lumOff val="15000"/>
                    </a:schemeClr>
                  </a:solidFill>
                </a:rPr>
                <a:t>Yellow </a:t>
              </a:r>
            </a:p>
            <a:p>
              <a:r>
                <a:rPr lang="en-US" altLang="ko-KR" sz="900" b="0" dirty="0">
                  <a:solidFill>
                    <a:schemeClr val="tx1">
                      <a:lumMod val="85000"/>
                      <a:lumOff val="15000"/>
                    </a:schemeClr>
                  </a:solidFill>
                </a:rPr>
                <a:t>RGB(235,125,0)</a:t>
              </a:r>
            </a:p>
          </p:txBody>
        </p:sp>
      </p:grpSp>
      <p:sp>
        <p:nvSpPr>
          <p:cNvPr id="153" name="직사각형 152"/>
          <p:cNvSpPr/>
          <p:nvPr/>
        </p:nvSpPr>
        <p:spPr>
          <a:xfrm>
            <a:off x="6603434" y="6028445"/>
            <a:ext cx="2358339" cy="230832"/>
          </a:xfrm>
          <a:prstGeom prst="rect">
            <a:avLst/>
          </a:prstGeom>
        </p:spPr>
        <p:txBody>
          <a:bodyPr wrap="none">
            <a:spAutoFit/>
          </a:bodyPr>
          <a:lstStyle/>
          <a:p>
            <a:pPr algn="ctr"/>
            <a:r>
              <a:rPr lang="en-US" altLang="ko-KR" sz="900" dirty="0"/>
              <a:t>When outputting sound in Orange mode</a:t>
            </a:r>
          </a:p>
        </p:txBody>
      </p:sp>
      <p:sp>
        <p:nvSpPr>
          <p:cNvPr id="156" name="직사각형 155"/>
          <p:cNvSpPr/>
          <p:nvPr/>
        </p:nvSpPr>
        <p:spPr>
          <a:xfrm>
            <a:off x="6929349" y="4394032"/>
            <a:ext cx="1654620" cy="461665"/>
          </a:xfrm>
          <a:prstGeom prst="rect">
            <a:avLst/>
          </a:prstGeom>
        </p:spPr>
        <p:txBody>
          <a:bodyPr wrap="none">
            <a:spAutoFit/>
          </a:bodyPr>
          <a:lstStyle/>
          <a:p>
            <a:pPr algn="ctr"/>
            <a:r>
              <a:rPr lang="en-US" altLang="ko-KR" sz="1200" i="1" u="sng" dirty="0"/>
              <a:t>Movie Mode (Movie)
</a:t>
            </a:r>
          </a:p>
        </p:txBody>
      </p:sp>
      <p:grpSp>
        <p:nvGrpSpPr>
          <p:cNvPr id="157" name="그룹 156"/>
          <p:cNvGrpSpPr/>
          <p:nvPr/>
        </p:nvGrpSpPr>
        <p:grpSpPr>
          <a:xfrm>
            <a:off x="6900602" y="5995204"/>
            <a:ext cx="1764000" cy="264073"/>
            <a:chOff x="3730601" y="3731250"/>
            <a:chExt cx="1260000" cy="264073"/>
          </a:xfrm>
        </p:grpSpPr>
        <p:cxnSp>
          <p:nvCxnSpPr>
            <p:cNvPr id="158" name="직선 연결선 80"/>
            <p:cNvCxnSpPr/>
            <p:nvPr/>
          </p:nvCxnSpPr>
          <p:spPr>
            <a:xfrm>
              <a:off x="3730601" y="3731250"/>
              <a:ext cx="126000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59" name="직선 연결선 81"/>
            <p:cNvCxnSpPr/>
            <p:nvPr/>
          </p:nvCxnSpPr>
          <p:spPr>
            <a:xfrm>
              <a:off x="3730601" y="3995323"/>
              <a:ext cx="1260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162" name="그룹 161"/>
          <p:cNvGrpSpPr/>
          <p:nvPr/>
        </p:nvGrpSpPr>
        <p:grpSpPr>
          <a:xfrm>
            <a:off x="7126654" y="4670019"/>
            <a:ext cx="1260000" cy="1283083"/>
            <a:chOff x="3730601" y="2406065"/>
            <a:chExt cx="1260000" cy="1283083"/>
          </a:xfrm>
        </p:grpSpPr>
        <p:sp>
          <p:nvSpPr>
            <p:cNvPr id="163" name="직사각형 162"/>
            <p:cNvSpPr/>
            <p:nvPr/>
          </p:nvSpPr>
          <p:spPr>
            <a:xfrm>
              <a:off x="3730601" y="2406065"/>
              <a:ext cx="1260000" cy="1260000"/>
            </a:xfrm>
            <a:prstGeom prst="rect">
              <a:avLst/>
            </a:prstGeom>
            <a:solidFill>
              <a:srgbClr val="FF863A"/>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164" name="TextBox 163"/>
            <p:cNvSpPr txBox="1"/>
            <p:nvPr/>
          </p:nvSpPr>
          <p:spPr>
            <a:xfrm>
              <a:off x="3730601" y="3296733"/>
              <a:ext cx="910827" cy="392415"/>
            </a:xfrm>
            <a:prstGeom prst="rect">
              <a:avLst/>
            </a:prstGeom>
            <a:noFill/>
          </p:spPr>
          <p:txBody>
            <a:bodyPr wrap="none" rtlCol="0">
              <a:spAutoFit/>
            </a:bodyPr>
            <a:lstStyle>
              <a:defPPr>
                <a:defRPr lang="ko-KR"/>
              </a:defPPr>
              <a:lvl1pPr>
                <a:defRPr sz="700" b="1">
                  <a:solidFill>
                    <a:schemeClr val="tx1">
                      <a:lumMod val="50000"/>
                      <a:lumOff val="50000"/>
                    </a:schemeClr>
                  </a:solidFill>
                </a:defRPr>
              </a:lvl1pPr>
            </a:lstStyle>
            <a:p>
              <a:r>
                <a:rPr lang="en-US" altLang="ko-KR" sz="1050" dirty="0">
                  <a:solidFill>
                    <a:schemeClr val="tx1">
                      <a:lumMod val="85000"/>
                      <a:lumOff val="15000"/>
                    </a:schemeClr>
                  </a:solidFill>
                </a:rPr>
                <a:t>Orange </a:t>
              </a:r>
            </a:p>
            <a:p>
              <a:r>
                <a:rPr lang="en-US" altLang="ko-KR" sz="900" b="0" dirty="0">
                  <a:solidFill>
                    <a:schemeClr val="tx1">
                      <a:lumMod val="85000"/>
                      <a:lumOff val="15000"/>
                    </a:schemeClr>
                  </a:solidFill>
                </a:rPr>
                <a:t>RGB(255,60,0)</a:t>
              </a:r>
            </a:p>
          </p:txBody>
        </p:sp>
      </p:grpSp>
      <p:sp>
        <p:nvSpPr>
          <p:cNvPr id="174" name="직사각형 173"/>
          <p:cNvSpPr/>
          <p:nvPr/>
        </p:nvSpPr>
        <p:spPr>
          <a:xfrm>
            <a:off x="518988" y="6011991"/>
            <a:ext cx="2061783" cy="369332"/>
          </a:xfrm>
          <a:prstGeom prst="rect">
            <a:avLst/>
          </a:prstGeom>
        </p:spPr>
        <p:txBody>
          <a:bodyPr wrap="none">
            <a:spAutoFit/>
          </a:bodyPr>
          <a:lstStyle/>
          <a:p>
            <a:pPr algn="ctr"/>
            <a:r>
              <a:rPr lang="en-US" altLang="ko-KR" sz="900" dirty="0"/>
              <a:t>The way the LED does not light up 
</a:t>
            </a:r>
          </a:p>
        </p:txBody>
      </p:sp>
      <p:grpSp>
        <p:nvGrpSpPr>
          <p:cNvPr id="175" name="그룹 174"/>
          <p:cNvGrpSpPr/>
          <p:nvPr/>
        </p:nvGrpSpPr>
        <p:grpSpPr>
          <a:xfrm>
            <a:off x="700928" y="5996216"/>
            <a:ext cx="1620000" cy="264073"/>
            <a:chOff x="1373849" y="3731250"/>
            <a:chExt cx="1260000" cy="264073"/>
          </a:xfrm>
        </p:grpSpPr>
        <p:cxnSp>
          <p:nvCxnSpPr>
            <p:cNvPr id="176" name="직선 연결선 104"/>
            <p:cNvCxnSpPr/>
            <p:nvPr/>
          </p:nvCxnSpPr>
          <p:spPr>
            <a:xfrm>
              <a:off x="1373849" y="3731250"/>
              <a:ext cx="126000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77" name="직선 연결선 105"/>
            <p:cNvCxnSpPr/>
            <p:nvPr/>
          </p:nvCxnSpPr>
          <p:spPr>
            <a:xfrm>
              <a:off x="1373849" y="3995323"/>
              <a:ext cx="1260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178" name="직사각형 177"/>
          <p:cNvSpPr/>
          <p:nvPr/>
        </p:nvSpPr>
        <p:spPr>
          <a:xfrm>
            <a:off x="653966" y="4395044"/>
            <a:ext cx="1713931" cy="461665"/>
          </a:xfrm>
          <a:prstGeom prst="rect">
            <a:avLst/>
          </a:prstGeom>
        </p:spPr>
        <p:txBody>
          <a:bodyPr wrap="none">
            <a:spAutoFit/>
          </a:bodyPr>
          <a:lstStyle/>
          <a:p>
            <a:pPr algn="ctr"/>
            <a:r>
              <a:rPr lang="en-US" altLang="ko-KR" sz="1200" i="1" u="sng" dirty="0"/>
              <a:t>Sound field mode Off
</a:t>
            </a:r>
          </a:p>
        </p:txBody>
      </p:sp>
      <p:grpSp>
        <p:nvGrpSpPr>
          <p:cNvPr id="179" name="그룹 178"/>
          <p:cNvGrpSpPr/>
          <p:nvPr/>
        </p:nvGrpSpPr>
        <p:grpSpPr>
          <a:xfrm>
            <a:off x="880928" y="4671031"/>
            <a:ext cx="1260000" cy="1283083"/>
            <a:chOff x="3730601" y="2406065"/>
            <a:chExt cx="1260000" cy="1283083"/>
          </a:xfrm>
        </p:grpSpPr>
        <p:sp>
          <p:nvSpPr>
            <p:cNvPr id="180" name="직사각형 179"/>
            <p:cNvSpPr/>
            <p:nvPr/>
          </p:nvSpPr>
          <p:spPr>
            <a:xfrm>
              <a:off x="3730601" y="2406065"/>
              <a:ext cx="1260000" cy="1260000"/>
            </a:xfrm>
            <a:prstGeom prst="rect">
              <a:avLst/>
            </a:prstGeom>
            <a:solidFill>
              <a:schemeClr val="tx1">
                <a:lumMod val="75000"/>
                <a:lumOff val="25000"/>
              </a:schemeClr>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181" name="TextBox 180"/>
            <p:cNvSpPr txBox="1"/>
            <p:nvPr/>
          </p:nvSpPr>
          <p:spPr>
            <a:xfrm>
              <a:off x="3730601" y="3296733"/>
              <a:ext cx="862737" cy="392415"/>
            </a:xfrm>
            <a:prstGeom prst="rect">
              <a:avLst/>
            </a:prstGeom>
            <a:noFill/>
          </p:spPr>
          <p:txBody>
            <a:bodyPr wrap="none" rtlCol="0">
              <a:spAutoFit/>
            </a:bodyPr>
            <a:lstStyle>
              <a:defPPr>
                <a:defRPr lang="ko-KR"/>
              </a:defPPr>
              <a:lvl1pPr>
                <a:defRPr sz="700" b="1">
                  <a:solidFill>
                    <a:schemeClr val="tx1">
                      <a:lumMod val="50000"/>
                      <a:lumOff val="50000"/>
                    </a:schemeClr>
                  </a:solidFill>
                </a:defRPr>
              </a:lvl1pPr>
            </a:lstStyle>
            <a:p>
              <a:r>
                <a:rPr lang="en-US" altLang="ko-KR" sz="1050" dirty="0">
                  <a:solidFill>
                    <a:schemeClr val="bg1">
                      <a:lumMod val="85000"/>
                    </a:schemeClr>
                  </a:solidFill>
                </a:rPr>
                <a:t>No Color  </a:t>
              </a:r>
            </a:p>
            <a:p>
              <a:r>
                <a:rPr lang="en-US" altLang="ko-KR" sz="900" b="0" dirty="0">
                  <a:solidFill>
                    <a:schemeClr val="bg1">
                      <a:lumMod val="85000"/>
                    </a:schemeClr>
                  </a:solidFill>
                </a:rPr>
                <a:t>RGB(0, 0, 0)</a:t>
              </a:r>
            </a:p>
          </p:txBody>
        </p:sp>
      </p:grpSp>
      <p:sp>
        <p:nvSpPr>
          <p:cNvPr id="196" name="직사각형 195"/>
          <p:cNvSpPr/>
          <p:nvPr/>
        </p:nvSpPr>
        <p:spPr>
          <a:xfrm>
            <a:off x="6654732" y="3608173"/>
            <a:ext cx="2255747" cy="230832"/>
          </a:xfrm>
          <a:prstGeom prst="rect">
            <a:avLst/>
          </a:prstGeom>
        </p:spPr>
        <p:txBody>
          <a:bodyPr wrap="none">
            <a:spAutoFit/>
          </a:bodyPr>
          <a:lstStyle/>
          <a:p>
            <a:pPr algn="ctr"/>
            <a:r>
              <a:rPr lang="en-US" altLang="ko-KR" sz="900" dirty="0"/>
              <a:t>When outputting sound in News mode</a:t>
            </a:r>
          </a:p>
        </p:txBody>
      </p:sp>
      <p:grpSp>
        <p:nvGrpSpPr>
          <p:cNvPr id="197" name="그룹 196"/>
          <p:cNvGrpSpPr/>
          <p:nvPr/>
        </p:nvGrpSpPr>
        <p:grpSpPr>
          <a:xfrm>
            <a:off x="6900602" y="3574932"/>
            <a:ext cx="1764000" cy="264073"/>
            <a:chOff x="3730601" y="3731250"/>
            <a:chExt cx="1260000" cy="264073"/>
          </a:xfrm>
        </p:grpSpPr>
        <p:cxnSp>
          <p:nvCxnSpPr>
            <p:cNvPr id="198" name="직선 연결선 80"/>
            <p:cNvCxnSpPr/>
            <p:nvPr/>
          </p:nvCxnSpPr>
          <p:spPr>
            <a:xfrm>
              <a:off x="3730601" y="3731250"/>
              <a:ext cx="126000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99" name="직선 연결선 81"/>
            <p:cNvCxnSpPr/>
            <p:nvPr/>
          </p:nvCxnSpPr>
          <p:spPr>
            <a:xfrm>
              <a:off x="3730601" y="3995323"/>
              <a:ext cx="1260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200" name="직사각형 199"/>
          <p:cNvSpPr/>
          <p:nvPr/>
        </p:nvSpPr>
        <p:spPr>
          <a:xfrm>
            <a:off x="3868851" y="6032596"/>
            <a:ext cx="2276585" cy="230832"/>
          </a:xfrm>
          <a:prstGeom prst="rect">
            <a:avLst/>
          </a:prstGeom>
        </p:spPr>
        <p:txBody>
          <a:bodyPr wrap="none">
            <a:spAutoFit/>
          </a:bodyPr>
          <a:lstStyle/>
          <a:p>
            <a:pPr algn="ctr"/>
            <a:r>
              <a:rPr lang="en-US" altLang="ko-KR" sz="900" dirty="0"/>
              <a:t>When outputting sound in Music mode</a:t>
            </a:r>
          </a:p>
        </p:txBody>
      </p:sp>
      <p:grpSp>
        <p:nvGrpSpPr>
          <p:cNvPr id="201" name="그룹 200"/>
          <p:cNvGrpSpPr/>
          <p:nvPr/>
        </p:nvGrpSpPr>
        <p:grpSpPr>
          <a:xfrm>
            <a:off x="4125141" y="5999355"/>
            <a:ext cx="1764000" cy="264073"/>
            <a:chOff x="3730601" y="3731250"/>
            <a:chExt cx="1260000" cy="264073"/>
          </a:xfrm>
        </p:grpSpPr>
        <p:cxnSp>
          <p:nvCxnSpPr>
            <p:cNvPr id="202" name="직선 연결선 80"/>
            <p:cNvCxnSpPr/>
            <p:nvPr/>
          </p:nvCxnSpPr>
          <p:spPr>
            <a:xfrm>
              <a:off x="3730601" y="3731250"/>
              <a:ext cx="126000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03" name="직선 연결선 81"/>
            <p:cNvCxnSpPr/>
            <p:nvPr/>
          </p:nvCxnSpPr>
          <p:spPr>
            <a:xfrm>
              <a:off x="3730601" y="3995323"/>
              <a:ext cx="1260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204" name="직사각형 203"/>
          <p:cNvSpPr/>
          <p:nvPr/>
        </p:nvSpPr>
        <p:spPr>
          <a:xfrm>
            <a:off x="3795113" y="3612324"/>
            <a:ext cx="2424062" cy="230832"/>
          </a:xfrm>
          <a:prstGeom prst="rect">
            <a:avLst/>
          </a:prstGeom>
        </p:spPr>
        <p:txBody>
          <a:bodyPr wrap="none">
            <a:spAutoFit/>
          </a:bodyPr>
          <a:lstStyle/>
          <a:p>
            <a:pPr algn="ctr"/>
            <a:r>
              <a:rPr lang="en-US" altLang="ko-KR" sz="900" dirty="0"/>
              <a:t>When outputting sound in standard mode</a:t>
            </a:r>
          </a:p>
        </p:txBody>
      </p:sp>
      <p:grpSp>
        <p:nvGrpSpPr>
          <p:cNvPr id="205" name="그룹 204"/>
          <p:cNvGrpSpPr/>
          <p:nvPr/>
        </p:nvGrpSpPr>
        <p:grpSpPr>
          <a:xfrm>
            <a:off x="4036941" y="3579083"/>
            <a:ext cx="1940400" cy="264073"/>
            <a:chOff x="3667601" y="3731250"/>
            <a:chExt cx="1386000" cy="264073"/>
          </a:xfrm>
        </p:grpSpPr>
        <p:cxnSp>
          <p:nvCxnSpPr>
            <p:cNvPr id="206" name="직선 연결선 80"/>
            <p:cNvCxnSpPr/>
            <p:nvPr/>
          </p:nvCxnSpPr>
          <p:spPr>
            <a:xfrm>
              <a:off x="3667601" y="3731250"/>
              <a:ext cx="138600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07" name="직선 연결선 81"/>
            <p:cNvCxnSpPr/>
            <p:nvPr/>
          </p:nvCxnSpPr>
          <p:spPr>
            <a:xfrm>
              <a:off x="3730601" y="3995323"/>
              <a:ext cx="1260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cxnSp>
        <p:nvCxnSpPr>
          <p:cNvPr id="210" name="직선 연결선 81"/>
          <p:cNvCxnSpPr/>
          <p:nvPr/>
        </p:nvCxnSpPr>
        <p:spPr>
          <a:xfrm>
            <a:off x="6899504" y="4093705"/>
            <a:ext cx="1764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13" name="직선 연결선 81"/>
          <p:cNvCxnSpPr/>
          <p:nvPr/>
        </p:nvCxnSpPr>
        <p:spPr>
          <a:xfrm>
            <a:off x="4105583" y="4096902"/>
            <a:ext cx="1764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14" name="직사각형 213"/>
          <p:cNvSpPr/>
          <p:nvPr/>
        </p:nvSpPr>
        <p:spPr>
          <a:xfrm>
            <a:off x="3866887" y="3851801"/>
            <a:ext cx="2331087" cy="369332"/>
          </a:xfrm>
          <a:prstGeom prst="rect">
            <a:avLst/>
          </a:prstGeom>
        </p:spPr>
        <p:txBody>
          <a:bodyPr wrap="none">
            <a:spAutoFit/>
          </a:bodyPr>
          <a:lstStyle/>
          <a:p>
            <a:pPr algn="ctr"/>
            <a:r>
              <a:rPr lang="en-US" altLang="ko-KR" sz="900" dirty="0"/>
              <a:t>Color temperature 7,000-8,000K in white
</a:t>
            </a:r>
          </a:p>
        </p:txBody>
      </p:sp>
      <p:sp>
        <p:nvSpPr>
          <p:cNvPr id="215" name="직사각형 214"/>
          <p:cNvSpPr/>
          <p:nvPr/>
        </p:nvSpPr>
        <p:spPr>
          <a:xfrm>
            <a:off x="6749009" y="3858179"/>
            <a:ext cx="2064989" cy="369332"/>
          </a:xfrm>
          <a:prstGeom prst="rect">
            <a:avLst/>
          </a:prstGeom>
        </p:spPr>
        <p:txBody>
          <a:bodyPr wrap="none">
            <a:spAutoFit/>
          </a:bodyPr>
          <a:lstStyle/>
          <a:p>
            <a:pPr algn="ctr"/>
            <a:r>
              <a:rPr lang="en-US" altLang="ko-KR" sz="900" dirty="0"/>
              <a:t>Color temperature 10,000K in white
</a:t>
            </a:r>
          </a:p>
        </p:txBody>
      </p:sp>
      <p:cxnSp>
        <p:nvCxnSpPr>
          <p:cNvPr id="216" name="직선 연결선 81"/>
          <p:cNvCxnSpPr/>
          <p:nvPr/>
        </p:nvCxnSpPr>
        <p:spPr>
          <a:xfrm>
            <a:off x="6899504" y="6518671"/>
            <a:ext cx="1764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17" name="직선 연결선 81"/>
          <p:cNvCxnSpPr/>
          <p:nvPr/>
        </p:nvCxnSpPr>
        <p:spPr>
          <a:xfrm>
            <a:off x="4105583" y="6521868"/>
            <a:ext cx="1764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18" name="직사각형 217"/>
          <p:cNvSpPr/>
          <p:nvPr/>
        </p:nvSpPr>
        <p:spPr>
          <a:xfrm>
            <a:off x="3866887" y="6276767"/>
            <a:ext cx="2331087" cy="369332"/>
          </a:xfrm>
          <a:prstGeom prst="rect">
            <a:avLst/>
          </a:prstGeom>
        </p:spPr>
        <p:txBody>
          <a:bodyPr wrap="none">
            <a:spAutoFit/>
          </a:bodyPr>
          <a:lstStyle/>
          <a:p>
            <a:pPr algn="ctr"/>
            <a:r>
              <a:rPr lang="en-US" altLang="ko-KR" sz="900" dirty="0"/>
              <a:t>Color temperature 3,000-4,000K in white
</a:t>
            </a:r>
          </a:p>
        </p:txBody>
      </p:sp>
      <p:sp>
        <p:nvSpPr>
          <p:cNvPr id="219" name="직사각형 218"/>
          <p:cNvSpPr/>
          <p:nvPr/>
        </p:nvSpPr>
        <p:spPr>
          <a:xfrm>
            <a:off x="6740994" y="6283145"/>
            <a:ext cx="2081019" cy="369332"/>
          </a:xfrm>
          <a:prstGeom prst="rect">
            <a:avLst/>
          </a:prstGeom>
        </p:spPr>
        <p:txBody>
          <a:bodyPr wrap="none">
            <a:spAutoFit/>
          </a:bodyPr>
          <a:lstStyle/>
          <a:p>
            <a:pPr algn="ctr"/>
            <a:r>
              <a:rPr lang="en-US" altLang="ko-KR" sz="900" dirty="0"/>
              <a:t>Color temperature in white ~1,000K
</a:t>
            </a:r>
          </a:p>
        </p:txBody>
      </p:sp>
      <p:grpSp>
        <p:nvGrpSpPr>
          <p:cNvPr id="225" name="그룹 224"/>
          <p:cNvGrpSpPr/>
          <p:nvPr/>
        </p:nvGrpSpPr>
        <p:grpSpPr>
          <a:xfrm>
            <a:off x="1743666" y="1380207"/>
            <a:ext cx="6446906" cy="1416436"/>
            <a:chOff x="6175535" y="2047124"/>
            <a:chExt cx="4227788" cy="2721441"/>
          </a:xfrm>
        </p:grpSpPr>
        <p:cxnSp>
          <p:nvCxnSpPr>
            <p:cNvPr id="226" name="꺾인 연결선 8"/>
            <p:cNvCxnSpPr/>
            <p:nvPr/>
          </p:nvCxnSpPr>
          <p:spPr>
            <a:xfrm rot="5400000" flipH="1" flipV="1">
              <a:off x="5304526" y="2918135"/>
              <a:ext cx="2721439" cy="979421"/>
            </a:xfrm>
            <a:prstGeom prst="bentConnector3">
              <a:avLst>
                <a:gd name="adj1" fmla="val -5843"/>
              </a:avLst>
            </a:prstGeom>
            <a:ln w="12700">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nvGrpSpPr>
            <p:cNvPr id="227" name="그룹 226"/>
            <p:cNvGrpSpPr/>
            <p:nvPr/>
          </p:nvGrpSpPr>
          <p:grpSpPr>
            <a:xfrm rot="10800000" flipH="1">
              <a:off x="7154950" y="2047124"/>
              <a:ext cx="3248373" cy="691679"/>
              <a:chOff x="9268977" y="2486729"/>
              <a:chExt cx="988092" cy="3480095"/>
            </a:xfrm>
          </p:grpSpPr>
          <p:cxnSp>
            <p:nvCxnSpPr>
              <p:cNvPr id="228" name="직선 연결선 114"/>
              <p:cNvCxnSpPr/>
              <p:nvPr/>
            </p:nvCxnSpPr>
            <p:spPr>
              <a:xfrm flipV="1">
                <a:off x="10257069" y="2486729"/>
                <a:ext cx="0" cy="3480095"/>
              </a:xfrm>
              <a:prstGeom prst="line">
                <a:avLst/>
              </a:prstGeom>
              <a:ln w="12700">
                <a:solidFill>
                  <a:schemeClr val="accent2"/>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29" name="직선 연결선 118"/>
              <p:cNvCxnSpPr/>
              <p:nvPr/>
            </p:nvCxnSpPr>
            <p:spPr>
              <a:xfrm rot="10800000" flipH="1">
                <a:off x="9268977" y="5935667"/>
                <a:ext cx="988092" cy="0"/>
              </a:xfrm>
              <a:prstGeom prst="line">
                <a:avLst/>
              </a:prstGeom>
              <a:ln w="12700">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grpSp>
      <p:cxnSp>
        <p:nvCxnSpPr>
          <p:cNvPr id="240" name="직선 연결선 118"/>
          <p:cNvCxnSpPr>
            <a:cxnSpLocks/>
          </p:cNvCxnSpPr>
          <p:nvPr/>
        </p:nvCxnSpPr>
        <p:spPr>
          <a:xfrm>
            <a:off x="3657600" y="4249902"/>
            <a:ext cx="4111879" cy="0"/>
          </a:xfrm>
          <a:prstGeom prst="line">
            <a:avLst/>
          </a:prstGeom>
          <a:ln w="12700">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242" name="꺾인 연결선 8"/>
          <p:cNvCxnSpPr/>
          <p:nvPr/>
        </p:nvCxnSpPr>
        <p:spPr>
          <a:xfrm>
            <a:off x="2113892" y="3017169"/>
            <a:ext cx="1588801" cy="1224000"/>
          </a:xfrm>
          <a:prstGeom prst="bentConnector3">
            <a:avLst>
              <a:gd name="adj1" fmla="val 97296"/>
            </a:avLst>
          </a:prstGeom>
          <a:ln w="12700">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251" name="직선 연결선 114"/>
          <p:cNvCxnSpPr/>
          <p:nvPr/>
        </p:nvCxnSpPr>
        <p:spPr>
          <a:xfrm rot="10800000" flipH="1" flipV="1">
            <a:off x="5051433" y="1380207"/>
            <a:ext cx="0" cy="360000"/>
          </a:xfrm>
          <a:prstGeom prst="line">
            <a:avLst/>
          </a:prstGeom>
          <a:ln w="12700">
            <a:solidFill>
              <a:schemeClr val="accent2"/>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52" name="직선 연결선 114"/>
          <p:cNvCxnSpPr/>
          <p:nvPr/>
        </p:nvCxnSpPr>
        <p:spPr>
          <a:xfrm rot="10800000" flipH="1" flipV="1">
            <a:off x="5051433" y="4253876"/>
            <a:ext cx="0" cy="132650"/>
          </a:xfrm>
          <a:prstGeom prst="line">
            <a:avLst/>
          </a:prstGeom>
          <a:ln w="12700">
            <a:solidFill>
              <a:schemeClr val="accent2"/>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53" name="직선 연결선 114"/>
          <p:cNvCxnSpPr/>
          <p:nvPr/>
        </p:nvCxnSpPr>
        <p:spPr>
          <a:xfrm rot="10800000" flipH="1" flipV="1">
            <a:off x="7769480" y="4241032"/>
            <a:ext cx="0" cy="132650"/>
          </a:xfrm>
          <a:prstGeom prst="line">
            <a:avLst/>
          </a:prstGeom>
          <a:ln w="12700">
            <a:solidFill>
              <a:schemeClr val="accent2"/>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254" name="직사각형 253"/>
          <p:cNvSpPr/>
          <p:nvPr/>
        </p:nvSpPr>
        <p:spPr>
          <a:xfrm>
            <a:off x="856825" y="3594361"/>
            <a:ext cx="1284104" cy="369332"/>
          </a:xfrm>
          <a:prstGeom prst="rect">
            <a:avLst/>
          </a:prstGeom>
        </p:spPr>
        <p:txBody>
          <a:bodyPr wrap="square">
            <a:spAutoFit/>
          </a:bodyPr>
          <a:lstStyle/>
          <a:p>
            <a:r>
              <a:rPr lang="en-US" altLang="ko-KR" sz="900" dirty="0"/>
              <a:t>Sound field mode</a:t>
            </a:r>
            <a:r>
              <a:rPr lang="ko-KR" altLang="en-US" sz="900" dirty="0"/>
              <a:t> </a:t>
            </a:r>
            <a:r>
              <a:rPr lang="en-US" altLang="ko-KR" sz="900" dirty="0"/>
              <a:t>On, Standard mode</a:t>
            </a:r>
          </a:p>
        </p:txBody>
      </p:sp>
      <p:grpSp>
        <p:nvGrpSpPr>
          <p:cNvPr id="255" name="그룹 254"/>
          <p:cNvGrpSpPr/>
          <p:nvPr/>
        </p:nvGrpSpPr>
        <p:grpSpPr>
          <a:xfrm>
            <a:off x="689184" y="3578587"/>
            <a:ext cx="1620000" cy="461665"/>
            <a:chOff x="1373849" y="3731250"/>
            <a:chExt cx="1260000" cy="264073"/>
          </a:xfrm>
        </p:grpSpPr>
        <p:cxnSp>
          <p:nvCxnSpPr>
            <p:cNvPr id="256" name="직선 연결선 104"/>
            <p:cNvCxnSpPr/>
            <p:nvPr/>
          </p:nvCxnSpPr>
          <p:spPr>
            <a:xfrm>
              <a:off x="1373849" y="3731250"/>
              <a:ext cx="126000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57" name="직선 연결선 105"/>
            <p:cNvCxnSpPr/>
            <p:nvPr/>
          </p:nvCxnSpPr>
          <p:spPr>
            <a:xfrm>
              <a:off x="1373849" y="3995323"/>
              <a:ext cx="1260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258" name="직사각형 257"/>
          <p:cNvSpPr/>
          <p:nvPr/>
        </p:nvSpPr>
        <p:spPr>
          <a:xfrm>
            <a:off x="658251" y="1977415"/>
            <a:ext cx="1681872" cy="461665"/>
          </a:xfrm>
          <a:prstGeom prst="rect">
            <a:avLst/>
          </a:prstGeom>
        </p:spPr>
        <p:txBody>
          <a:bodyPr wrap="none">
            <a:spAutoFit/>
          </a:bodyPr>
          <a:lstStyle/>
          <a:p>
            <a:pPr algn="ctr"/>
            <a:r>
              <a:rPr lang="en-US" altLang="ko-KR" sz="1200" i="1" u="sng" dirty="0"/>
              <a:t>Sound field mode on
</a:t>
            </a:r>
          </a:p>
        </p:txBody>
      </p:sp>
      <p:grpSp>
        <p:nvGrpSpPr>
          <p:cNvPr id="259" name="그룹 258"/>
          <p:cNvGrpSpPr/>
          <p:nvPr/>
        </p:nvGrpSpPr>
        <p:grpSpPr>
          <a:xfrm>
            <a:off x="869184" y="2253402"/>
            <a:ext cx="1260000" cy="1283083"/>
            <a:chOff x="3730601" y="2406065"/>
            <a:chExt cx="1260000" cy="1283083"/>
          </a:xfrm>
        </p:grpSpPr>
        <p:sp>
          <p:nvSpPr>
            <p:cNvPr id="260" name="직사각형 259"/>
            <p:cNvSpPr/>
            <p:nvPr/>
          </p:nvSpPr>
          <p:spPr>
            <a:xfrm>
              <a:off x="3730601" y="2406065"/>
              <a:ext cx="1260000" cy="1260000"/>
            </a:xfrm>
            <a:prstGeom prst="rect">
              <a:avLst/>
            </a:prstGeom>
            <a:solidFill>
              <a:schemeClr val="bg1">
                <a:lumMod val="95000"/>
              </a:schemeClr>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tx1"/>
                </a:solidFill>
              </a:endParaRPr>
            </a:p>
          </p:txBody>
        </p:sp>
        <p:sp>
          <p:nvSpPr>
            <p:cNvPr id="261" name="TextBox 260"/>
            <p:cNvSpPr txBox="1"/>
            <p:nvPr/>
          </p:nvSpPr>
          <p:spPr>
            <a:xfrm>
              <a:off x="3730601" y="3296733"/>
              <a:ext cx="1103187" cy="392415"/>
            </a:xfrm>
            <a:prstGeom prst="rect">
              <a:avLst/>
            </a:prstGeom>
            <a:noFill/>
          </p:spPr>
          <p:txBody>
            <a:bodyPr wrap="none" rtlCol="0">
              <a:spAutoFit/>
            </a:bodyPr>
            <a:lstStyle>
              <a:defPPr>
                <a:defRPr lang="ko-KR"/>
              </a:defPPr>
              <a:lvl1pPr>
                <a:defRPr sz="700" b="1">
                  <a:solidFill>
                    <a:schemeClr val="tx1">
                      <a:lumMod val="50000"/>
                      <a:lumOff val="50000"/>
                    </a:schemeClr>
                  </a:solidFill>
                </a:defRPr>
              </a:lvl1pPr>
            </a:lstStyle>
            <a:p>
              <a:r>
                <a:rPr lang="en-US" altLang="ko-KR" sz="1050" dirty="0">
                  <a:solidFill>
                    <a:schemeClr val="tx1">
                      <a:lumMod val="85000"/>
                      <a:lumOff val="15000"/>
                    </a:schemeClr>
                  </a:solidFill>
                </a:rPr>
                <a:t>White </a:t>
              </a:r>
            </a:p>
            <a:p>
              <a:r>
                <a:rPr lang="en-US" altLang="ko-KR" sz="900" b="0" dirty="0">
                  <a:solidFill>
                    <a:schemeClr val="tx1">
                      <a:lumMod val="85000"/>
                      <a:lumOff val="15000"/>
                    </a:schemeClr>
                  </a:solidFill>
                </a:rPr>
                <a:t>RGB(255,235,155)</a:t>
              </a:r>
            </a:p>
          </p:txBody>
        </p:sp>
      </p:grpSp>
      <p:sp>
        <p:nvSpPr>
          <p:cNvPr id="78" name="직사각형 77"/>
          <p:cNvSpPr/>
          <p:nvPr/>
        </p:nvSpPr>
        <p:spPr>
          <a:xfrm>
            <a:off x="3128497" y="1066800"/>
            <a:ext cx="3865161" cy="215444"/>
          </a:xfrm>
          <a:prstGeom prst="rect">
            <a:avLst/>
          </a:prstGeom>
        </p:spPr>
        <p:txBody>
          <a:bodyPr wrap="none">
            <a:spAutoFit/>
          </a:bodyPr>
          <a:lstStyle/>
          <a:p>
            <a:pPr algn="ctr"/>
            <a:r>
              <a:rPr lang="en-US" altLang="ko-KR" sz="800" b="1" dirty="0">
                <a:solidFill>
                  <a:srgbClr val="C00000"/>
                </a:solidFill>
              </a:rPr>
              <a:t>If there is no mapping information, automatic mapping to standard mode</a:t>
            </a:r>
          </a:p>
        </p:txBody>
      </p:sp>
      <p:sp>
        <p:nvSpPr>
          <p:cNvPr id="79" name="직사각형 78">
            <a:extLst>
              <a:ext uri="{FF2B5EF4-FFF2-40B4-BE49-F238E27FC236}">
                <a16:creationId xmlns:a16="http://schemas.microsoft.com/office/drawing/2014/main" id="{7DB6C71E-06C2-6F4D-9AAE-89861AF667DB}"/>
              </a:ext>
            </a:extLst>
          </p:cNvPr>
          <p:cNvSpPr/>
          <p:nvPr/>
        </p:nvSpPr>
        <p:spPr>
          <a:xfrm>
            <a:off x="8988566" y="4664852"/>
            <a:ext cx="2424062" cy="230832"/>
          </a:xfrm>
          <a:prstGeom prst="rect">
            <a:avLst/>
          </a:prstGeom>
        </p:spPr>
        <p:txBody>
          <a:bodyPr wrap="none">
            <a:spAutoFit/>
          </a:bodyPr>
          <a:lstStyle/>
          <a:p>
            <a:pPr algn="ctr"/>
            <a:r>
              <a:rPr lang="en-US" altLang="ko-KR" sz="900" dirty="0"/>
              <a:t>When outputting sound in standard mode</a:t>
            </a:r>
          </a:p>
        </p:txBody>
      </p:sp>
      <p:sp>
        <p:nvSpPr>
          <p:cNvPr id="80" name="직사각형 79">
            <a:extLst>
              <a:ext uri="{FF2B5EF4-FFF2-40B4-BE49-F238E27FC236}">
                <a16:creationId xmlns:a16="http://schemas.microsoft.com/office/drawing/2014/main" id="{51440DA7-0B09-7E4A-8F51-7C9002DBABAA}"/>
              </a:ext>
            </a:extLst>
          </p:cNvPr>
          <p:cNvSpPr/>
          <p:nvPr/>
        </p:nvSpPr>
        <p:spPr>
          <a:xfrm>
            <a:off x="9441598" y="3030439"/>
            <a:ext cx="1466107" cy="461665"/>
          </a:xfrm>
          <a:prstGeom prst="rect">
            <a:avLst/>
          </a:prstGeom>
        </p:spPr>
        <p:txBody>
          <a:bodyPr wrap="none">
            <a:spAutoFit/>
          </a:bodyPr>
          <a:lstStyle/>
          <a:p>
            <a:pPr algn="ctr"/>
            <a:r>
              <a:rPr lang="en-US" altLang="ko-KR" sz="1200" i="1" u="sng" dirty="0"/>
              <a:t>Auto Mode (Auto)
</a:t>
            </a:r>
          </a:p>
        </p:txBody>
      </p:sp>
      <p:grpSp>
        <p:nvGrpSpPr>
          <p:cNvPr id="81" name="그룹 80">
            <a:extLst>
              <a:ext uri="{FF2B5EF4-FFF2-40B4-BE49-F238E27FC236}">
                <a16:creationId xmlns:a16="http://schemas.microsoft.com/office/drawing/2014/main" id="{5DDEB6F6-40D1-264F-873F-6030AECFFA1B}"/>
              </a:ext>
            </a:extLst>
          </p:cNvPr>
          <p:cNvGrpSpPr/>
          <p:nvPr/>
        </p:nvGrpSpPr>
        <p:grpSpPr>
          <a:xfrm>
            <a:off x="9318596" y="4631611"/>
            <a:ext cx="1764000" cy="264073"/>
            <a:chOff x="3730601" y="3731250"/>
            <a:chExt cx="1260000" cy="264073"/>
          </a:xfrm>
        </p:grpSpPr>
        <p:cxnSp>
          <p:nvCxnSpPr>
            <p:cNvPr id="82" name="직선 연결선 80">
              <a:extLst>
                <a:ext uri="{FF2B5EF4-FFF2-40B4-BE49-F238E27FC236}">
                  <a16:creationId xmlns:a16="http://schemas.microsoft.com/office/drawing/2014/main" id="{951FE67C-5111-EC4C-9581-3A684A191862}"/>
                </a:ext>
              </a:extLst>
            </p:cNvPr>
            <p:cNvCxnSpPr/>
            <p:nvPr/>
          </p:nvCxnSpPr>
          <p:spPr>
            <a:xfrm>
              <a:off x="3730601" y="3731250"/>
              <a:ext cx="126000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6" name="직선 연결선 81">
              <a:extLst>
                <a:ext uri="{FF2B5EF4-FFF2-40B4-BE49-F238E27FC236}">
                  <a16:creationId xmlns:a16="http://schemas.microsoft.com/office/drawing/2014/main" id="{40C9B01D-34EE-534F-9E86-CFDE6597EC2F}"/>
                </a:ext>
              </a:extLst>
            </p:cNvPr>
            <p:cNvCxnSpPr/>
            <p:nvPr/>
          </p:nvCxnSpPr>
          <p:spPr>
            <a:xfrm>
              <a:off x="3730601" y="3995323"/>
              <a:ext cx="1260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87" name="그룹 86">
            <a:extLst>
              <a:ext uri="{FF2B5EF4-FFF2-40B4-BE49-F238E27FC236}">
                <a16:creationId xmlns:a16="http://schemas.microsoft.com/office/drawing/2014/main" id="{3D2D4245-13DB-E345-9C7C-1B289BC4001F}"/>
              </a:ext>
            </a:extLst>
          </p:cNvPr>
          <p:cNvGrpSpPr/>
          <p:nvPr/>
        </p:nvGrpSpPr>
        <p:grpSpPr>
          <a:xfrm>
            <a:off x="9544648" y="3306426"/>
            <a:ext cx="1260000" cy="1260000"/>
            <a:chOff x="3730601" y="2406065"/>
            <a:chExt cx="1260000" cy="1260000"/>
          </a:xfrm>
          <a:solidFill>
            <a:srgbClr val="FF40FF"/>
          </a:solidFill>
        </p:grpSpPr>
        <p:sp>
          <p:nvSpPr>
            <p:cNvPr id="88" name="직사각형 87">
              <a:extLst>
                <a:ext uri="{FF2B5EF4-FFF2-40B4-BE49-F238E27FC236}">
                  <a16:creationId xmlns:a16="http://schemas.microsoft.com/office/drawing/2014/main" id="{7D001F59-2873-D948-AE39-85E9C064211B}"/>
                </a:ext>
              </a:extLst>
            </p:cNvPr>
            <p:cNvSpPr/>
            <p:nvPr/>
          </p:nvSpPr>
          <p:spPr>
            <a:xfrm>
              <a:off x="3730601" y="2406065"/>
              <a:ext cx="1260000" cy="1260000"/>
            </a:xfrm>
            <a:prstGeom prst="rect">
              <a:avLst/>
            </a:prstGeom>
            <a:solidFill>
              <a:srgbClr val="FF40FF"/>
            </a:solid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chemeClr val="tx1"/>
                </a:solidFill>
              </a:endParaRPr>
            </a:p>
          </p:txBody>
        </p:sp>
        <p:sp>
          <p:nvSpPr>
            <p:cNvPr id="89" name="TextBox 88">
              <a:extLst>
                <a:ext uri="{FF2B5EF4-FFF2-40B4-BE49-F238E27FC236}">
                  <a16:creationId xmlns:a16="http://schemas.microsoft.com/office/drawing/2014/main" id="{C8BD0EC9-338D-8C4A-B121-396659ADB58D}"/>
                </a:ext>
              </a:extLst>
            </p:cNvPr>
            <p:cNvSpPr txBox="1"/>
            <p:nvPr/>
          </p:nvSpPr>
          <p:spPr>
            <a:xfrm>
              <a:off x="3744527" y="3253164"/>
              <a:ext cx="1039067" cy="392415"/>
            </a:xfrm>
            <a:prstGeom prst="rect">
              <a:avLst/>
            </a:prstGeom>
            <a:grpFill/>
          </p:spPr>
          <p:txBody>
            <a:bodyPr wrap="none" rtlCol="0">
              <a:spAutoFit/>
            </a:bodyPr>
            <a:lstStyle>
              <a:defPPr>
                <a:defRPr lang="ko-KR"/>
              </a:defPPr>
              <a:lvl1pPr>
                <a:defRPr sz="700" b="1">
                  <a:solidFill>
                    <a:schemeClr val="tx1">
                      <a:lumMod val="50000"/>
                      <a:lumOff val="50000"/>
                    </a:schemeClr>
                  </a:solidFill>
                </a:defRPr>
              </a:lvl1pPr>
            </a:lstStyle>
            <a:p>
              <a:r>
                <a:rPr lang="en-US" altLang="ko-KR" sz="1050" dirty="0">
                  <a:solidFill>
                    <a:schemeClr val="tx1">
                      <a:lumMod val="85000"/>
                      <a:lumOff val="15000"/>
                    </a:schemeClr>
                  </a:solidFill>
                </a:rPr>
                <a:t>Pink </a:t>
              </a:r>
            </a:p>
            <a:p>
              <a:r>
                <a:rPr lang="en-US" altLang="ko-KR" sz="900" b="0" dirty="0">
                  <a:solidFill>
                    <a:schemeClr val="tx1">
                      <a:lumMod val="85000"/>
                      <a:lumOff val="15000"/>
                    </a:schemeClr>
                  </a:solidFill>
                </a:rPr>
                <a:t>RGB(255,58,120)</a:t>
              </a:r>
            </a:p>
          </p:txBody>
        </p:sp>
      </p:grpSp>
      <p:cxnSp>
        <p:nvCxnSpPr>
          <p:cNvPr id="90" name="직선 연결선 81">
            <a:extLst>
              <a:ext uri="{FF2B5EF4-FFF2-40B4-BE49-F238E27FC236}">
                <a16:creationId xmlns:a16="http://schemas.microsoft.com/office/drawing/2014/main" id="{A4567560-24CB-854D-89B8-010986DC7B20}"/>
              </a:ext>
            </a:extLst>
          </p:cNvPr>
          <p:cNvCxnSpPr/>
          <p:nvPr/>
        </p:nvCxnSpPr>
        <p:spPr>
          <a:xfrm>
            <a:off x="9317498" y="5155078"/>
            <a:ext cx="1764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1" name="직사각형 90">
            <a:extLst>
              <a:ext uri="{FF2B5EF4-FFF2-40B4-BE49-F238E27FC236}">
                <a16:creationId xmlns:a16="http://schemas.microsoft.com/office/drawing/2014/main" id="{F3B16F9D-B9A0-0E42-BC59-F8D8CA64DF6A}"/>
              </a:ext>
            </a:extLst>
          </p:cNvPr>
          <p:cNvSpPr/>
          <p:nvPr/>
        </p:nvSpPr>
        <p:spPr>
          <a:xfrm>
            <a:off x="9094066" y="4919552"/>
            <a:ext cx="2210862" cy="369332"/>
          </a:xfrm>
          <a:prstGeom prst="rect">
            <a:avLst/>
          </a:prstGeom>
        </p:spPr>
        <p:txBody>
          <a:bodyPr wrap="none">
            <a:spAutoFit/>
          </a:bodyPr>
          <a:lstStyle/>
          <a:p>
            <a:pPr algn="ctr"/>
            <a:r>
              <a:rPr lang="en-US" altLang="ko-KR" sz="900" dirty="0"/>
              <a:t>No color temperature reference value 
</a:t>
            </a:r>
          </a:p>
        </p:txBody>
      </p:sp>
      <p:sp>
        <p:nvSpPr>
          <p:cNvPr id="92" name="직사각형 91">
            <a:extLst>
              <a:ext uri="{FF2B5EF4-FFF2-40B4-BE49-F238E27FC236}">
                <a16:creationId xmlns:a16="http://schemas.microsoft.com/office/drawing/2014/main" id="{3C06F08C-FB5F-0D46-B7ED-A90AABAAB4FF}"/>
              </a:ext>
            </a:extLst>
          </p:cNvPr>
          <p:cNvSpPr/>
          <p:nvPr/>
        </p:nvSpPr>
        <p:spPr>
          <a:xfrm>
            <a:off x="2057400" y="3594556"/>
            <a:ext cx="543740" cy="215444"/>
          </a:xfrm>
          <a:prstGeom prst="rect">
            <a:avLst/>
          </a:prstGeom>
        </p:spPr>
        <p:txBody>
          <a:bodyPr wrap="none">
            <a:spAutoFit/>
          </a:bodyPr>
          <a:lstStyle/>
          <a:p>
            <a:pPr algn="ctr"/>
            <a:r>
              <a:rPr lang="en-US" altLang="ko-KR" sz="800" b="1" dirty="0">
                <a:solidFill>
                  <a:srgbClr val="C00000"/>
                </a:solidFill>
              </a:rPr>
              <a:t>Default</a:t>
            </a:r>
          </a:p>
        </p:txBody>
      </p:sp>
    </p:spTree>
    <p:extLst>
      <p:ext uri="{BB962C8B-B14F-4D97-AF65-F5344CB8AC3E}">
        <p14:creationId xmlns:p14="http://schemas.microsoft.com/office/powerpoint/2010/main" val="6113121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0"/>
          </p:nvPr>
        </p:nvSpPr>
        <p:spPr/>
        <p:txBody>
          <a:bodyPr/>
          <a:lstStyle/>
          <a:p>
            <a:r>
              <a:rPr kumimoji="1" lang="en-US" altLang="ko-KR" dirty="0"/>
              <a:t>[Reference] Expected image</a:t>
            </a:r>
            <a:endParaRPr kumimoji="1" lang="ko-KR" altLang="en-US" dirty="0"/>
          </a:p>
        </p:txBody>
      </p:sp>
      <p:pic>
        <p:nvPicPr>
          <p:cNvPr id="4" name="그림 3"/>
          <p:cNvPicPr>
            <a:picLocks noChangeAspect="1"/>
          </p:cNvPicPr>
          <p:nvPr/>
        </p:nvPicPr>
        <p:blipFill rotWithShape="1">
          <a:blip r:embed="rId2">
            <a:extLst>
              <a:ext uri="{28A0092B-C50C-407E-A947-70E740481C1C}">
                <a14:useLocalDpi xmlns:a14="http://schemas.microsoft.com/office/drawing/2010/main" val="0"/>
              </a:ext>
            </a:extLst>
          </a:blip>
          <a:srcRect l="9248" t="17315" b="-1"/>
          <a:stretch/>
        </p:blipFill>
        <p:spPr>
          <a:xfrm>
            <a:off x="0" y="609600"/>
            <a:ext cx="12192000" cy="6248400"/>
          </a:xfrm>
          <a:prstGeom prst="rect">
            <a:avLst/>
          </a:prstGeom>
        </p:spPr>
      </p:pic>
      <p:sp>
        <p:nvSpPr>
          <p:cNvPr id="5" name="슬라이드 번호 개체 틀 2"/>
          <p:cNvSpPr>
            <a:spLocks noGrp="1"/>
          </p:cNvSpPr>
          <p:nvPr>
            <p:ph type="sldNum" sz="quarter" idx="4"/>
          </p:nvPr>
        </p:nvSpPr>
        <p:spPr>
          <a:xfrm>
            <a:off x="11430000" y="6477000"/>
            <a:ext cx="546501" cy="227937"/>
          </a:xfrm>
        </p:spPr>
        <p:txBody>
          <a:bodyPr/>
          <a:lstStyle/>
          <a:p>
            <a:fld id="{B0F99801-E825-42EB-95E3-E664BF29AFB4}" type="slidenum">
              <a:rPr lang="ko-KR" altLang="en-US" b="1" smtClean="0">
                <a:solidFill>
                  <a:schemeClr val="bg1"/>
                </a:solidFill>
              </a:rPr>
              <a:pPr/>
              <a:t>27</a:t>
            </a:fld>
            <a:endParaRPr lang="ko-KR" altLang="en-US" b="1">
              <a:solidFill>
                <a:schemeClr val="bg1"/>
              </a:solidFill>
            </a:endParaRPr>
          </a:p>
        </p:txBody>
      </p:sp>
    </p:spTree>
    <p:extLst>
      <p:ext uri="{BB962C8B-B14F-4D97-AF65-F5344CB8AC3E}">
        <p14:creationId xmlns:p14="http://schemas.microsoft.com/office/powerpoint/2010/main" val="6217446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p:cNvSpPr>
            <a:spLocks noGrp="1"/>
          </p:cNvSpPr>
          <p:nvPr>
            <p:ph type="body" sz="quarter" idx="10"/>
          </p:nvPr>
        </p:nvSpPr>
        <p:spPr/>
        <p:txBody>
          <a:bodyPr/>
          <a:lstStyle/>
          <a:p>
            <a:r>
              <a:rPr lang="en-US" altLang="ko-KR" dirty="0"/>
              <a:t>4.2 Sound Field Mod</a:t>
            </a:r>
            <a:r>
              <a:rPr lang="ko-KR" altLang="en-US" dirty="0"/>
              <a:t> </a:t>
            </a:r>
            <a:r>
              <a:rPr lang="en-US" altLang="ko-KR" dirty="0"/>
              <a:t>LED </a:t>
            </a:r>
            <a:r>
              <a:rPr lang="mr-IN" altLang="ko-KR" dirty="0"/>
              <a:t>–</a:t>
            </a:r>
            <a:r>
              <a:rPr lang="en-US" altLang="ko-KR" dirty="0"/>
              <a:t> Color Transition </a:t>
            </a:r>
            <a:r>
              <a:rPr lang="ko-KR" altLang="en-US" dirty="0"/>
              <a:t> </a:t>
            </a:r>
          </a:p>
        </p:txBody>
      </p:sp>
      <p:sp>
        <p:nvSpPr>
          <p:cNvPr id="2" name="슬라이드 번호 개체 틀 1"/>
          <p:cNvSpPr>
            <a:spLocks noGrp="1"/>
          </p:cNvSpPr>
          <p:nvPr>
            <p:ph type="sldNum" sz="quarter" idx="4"/>
          </p:nvPr>
        </p:nvSpPr>
        <p:spPr/>
        <p:txBody>
          <a:bodyPr/>
          <a:lstStyle/>
          <a:p>
            <a:fld id="{B0F99801-E825-42EB-95E3-E664BF29AFB4}" type="slidenum">
              <a:rPr lang="ko-KR" altLang="en-US" smtClean="0"/>
              <a:pPr/>
              <a:t>28</a:t>
            </a:fld>
            <a:endParaRPr lang="ko-KR" altLang="en-US"/>
          </a:p>
        </p:txBody>
      </p:sp>
      <p:sp>
        <p:nvSpPr>
          <p:cNvPr id="11" name="TextBox 10"/>
          <p:cNvSpPr txBox="1"/>
          <p:nvPr/>
        </p:nvSpPr>
        <p:spPr>
          <a:xfrm>
            <a:off x="496041" y="685800"/>
            <a:ext cx="11314959" cy="3659463"/>
          </a:xfrm>
          <a:prstGeom prst="rect">
            <a:avLst/>
          </a:prstGeom>
          <a:noFill/>
        </p:spPr>
        <p:txBody>
          <a:bodyPr wrap="square" rtlCol="0">
            <a:spAutoFit/>
          </a:bodyPr>
          <a:lstStyle>
            <a:defPPr>
              <a:defRPr lang="ko-KR"/>
            </a:defPPr>
            <a:lvl1pPr>
              <a:lnSpc>
                <a:spcPct val="120000"/>
              </a:lnSpc>
              <a:defRPr sz="1400"/>
            </a:lvl1pPr>
          </a:lstStyle>
          <a:p>
            <a:pPr marL="171450" indent="-171450">
              <a:buFont typeface="Arial" charset="0"/>
              <a:buChar char="•"/>
            </a:pPr>
            <a:r>
              <a:rPr lang="en-US" altLang="ko-KR" sz="1100" dirty="0">
                <a:latin typeface="+mn-ea"/>
              </a:rPr>
              <a:t>Sound field mode LED is implemented with the representative color of the currently set sound field mode.</a:t>
            </a:r>
          </a:p>
          <a:p>
            <a:pPr marL="448688" lvl="1" indent="-171450">
              <a:buFont typeface="Arial" charset="0"/>
              <a:buChar char="•"/>
            </a:pPr>
            <a:r>
              <a:rPr lang="en-US" altLang="ko-KR" sz="1050" dirty="0">
                <a:solidFill>
                  <a:schemeClr val="accent1"/>
                </a:solidFill>
                <a:latin typeface="+mn-ea"/>
              </a:rPr>
              <a:t>When sound field mode is Off, sound field mode LED is off</a:t>
            </a:r>
          </a:p>
          <a:p>
            <a:pPr marL="448688" lvl="1" indent="-171450">
              <a:buFont typeface="Arial" charset="0"/>
              <a:buChar char="•"/>
            </a:pPr>
            <a:r>
              <a:rPr lang="en-US" altLang="ko-KR" sz="1050" dirty="0">
                <a:solidFill>
                  <a:schemeClr val="accent1"/>
                </a:solidFill>
                <a:latin typeface="+mn-ea"/>
              </a:rPr>
              <a:t>When sound field mode is on, Default standard mode (Standard) &lt;Sound field mode LED: White&gt; on</a:t>
            </a:r>
          </a:p>
          <a:p>
            <a:pPr marL="448688" lvl="1" indent="-171450">
              <a:buFont typeface="Arial" charset="0"/>
              <a:buChar char="•"/>
            </a:pPr>
            <a:r>
              <a:rPr lang="en-US" altLang="ko-KR" sz="1050" dirty="0">
                <a:solidFill>
                  <a:schemeClr val="accent1"/>
                </a:solidFill>
                <a:latin typeface="+mn-ea"/>
              </a:rPr>
              <a:t>&lt;Sound field mode LED: White&gt; on if it is set to standard mode (News)</a:t>
            </a:r>
          </a:p>
          <a:p>
            <a:pPr marL="448688" lvl="1" indent="-171450">
              <a:buFont typeface="Arial" charset="0"/>
              <a:buChar char="•"/>
            </a:pPr>
            <a:r>
              <a:rPr lang="en-US" altLang="ko-KR" sz="1050" dirty="0">
                <a:solidFill>
                  <a:schemeClr val="accent1"/>
                </a:solidFill>
                <a:latin typeface="+mn-ea"/>
              </a:rPr>
              <a:t>&lt;Sound field mode LED: Cyan&gt; on if it is set to News mode</a:t>
            </a:r>
          </a:p>
          <a:p>
            <a:pPr marL="448688" lvl="1" indent="-171450">
              <a:buFont typeface="Arial" charset="0"/>
              <a:buChar char="•"/>
            </a:pPr>
            <a:r>
              <a:rPr lang="en-US" altLang="ko-KR" sz="1050" dirty="0">
                <a:solidFill>
                  <a:schemeClr val="accent1"/>
                </a:solidFill>
                <a:latin typeface="+mn-ea"/>
              </a:rPr>
              <a:t>&lt;Sound field mode LED: Yellow&gt; on if it is set to Music mode</a:t>
            </a:r>
          </a:p>
          <a:p>
            <a:pPr marL="448688" lvl="1" indent="-171450">
              <a:buFont typeface="Arial" charset="0"/>
              <a:buChar char="•"/>
            </a:pPr>
            <a:r>
              <a:rPr lang="en-US" altLang="ko-KR" sz="1050" dirty="0">
                <a:solidFill>
                  <a:schemeClr val="accent1"/>
                </a:solidFill>
                <a:latin typeface="+mn-ea"/>
              </a:rPr>
              <a:t>&lt;Sound field mode LED: Orange&gt; on if it is set to Movie mode</a:t>
            </a:r>
          </a:p>
          <a:p>
            <a:pPr marL="448688" lvl="1" indent="-171450">
              <a:buFont typeface="Arial" charset="0"/>
              <a:buChar char="•"/>
            </a:pPr>
            <a:r>
              <a:rPr lang="en-US" altLang="ko-KR" sz="1050" dirty="0">
                <a:solidFill>
                  <a:schemeClr val="accent1"/>
                </a:solidFill>
                <a:latin typeface="+mn-ea"/>
              </a:rPr>
              <a:t>&lt;Sound field mode LED: Pink&gt; on if it is set to Auto mode</a:t>
            </a:r>
          </a:p>
          <a:p>
            <a:pPr marL="725925" lvl="2" indent="-171450">
              <a:buFont typeface="Arial" charset="0"/>
              <a:buChar char="•"/>
            </a:pPr>
            <a:endParaRPr lang="en-US" altLang="ko-KR" sz="1200" dirty="0">
              <a:latin typeface="+mn-ea"/>
            </a:endParaRPr>
          </a:p>
          <a:p>
            <a:pPr marL="171450" indent="-171450">
              <a:buFont typeface="Arial" charset="0"/>
              <a:buChar char="•"/>
            </a:pPr>
            <a:r>
              <a:rPr lang="en-US" altLang="ko-KR" sz="1100" dirty="0">
                <a:latin typeface="+mn-ea"/>
              </a:rPr>
              <a:t>The sound field mode LED changes the color of the sound field mode LED when the sub sound field mode is changed, and when the setting is changed, the color transition changes to a color dissolve method for 0.7 seconds.</a:t>
            </a:r>
            <a:r>
              <a:rPr lang="en-US" altLang="ko-KR" sz="1100" dirty="0">
                <a:solidFill>
                  <a:srgbClr val="C00000"/>
                </a:solidFill>
                <a:latin typeface="+mn-ea"/>
              </a:rPr>
              <a:t>(For natural color change, the time will be decided after the test, and whether to add it in the middle of the black color is also decided after 1/8 test, see the next chapter.).</a:t>
            </a:r>
            <a:r>
              <a:rPr lang="ko-KR" altLang="en-US" sz="1100" dirty="0">
                <a:solidFill>
                  <a:srgbClr val="C00000"/>
                </a:solidFill>
                <a:latin typeface="+mn-ea"/>
              </a:rPr>
              <a:t> </a:t>
            </a:r>
            <a:endParaRPr lang="en-US" altLang="ko-KR" sz="1100" dirty="0">
              <a:solidFill>
                <a:srgbClr val="C00000"/>
              </a:solidFill>
              <a:latin typeface="+mn-ea"/>
            </a:endParaRPr>
          </a:p>
          <a:p>
            <a:pPr marL="448688" lvl="1" indent="-171450">
              <a:buFont typeface="Arial" charset="0"/>
              <a:buChar char="•"/>
            </a:pPr>
            <a:r>
              <a:rPr lang="en-US" altLang="ko-KR" sz="1050" dirty="0">
                <a:solidFill>
                  <a:schemeClr val="accent1"/>
                </a:solidFill>
                <a:latin typeface="+mn-ea"/>
              </a:rPr>
              <a:t>Sound field mode change via set-top box sound field mode button</a:t>
            </a:r>
          </a:p>
          <a:p>
            <a:pPr marL="448688" lvl="1" indent="-171450">
              <a:buFont typeface="Arial" charset="0"/>
              <a:buChar char="•"/>
            </a:pPr>
            <a:r>
              <a:rPr lang="en-US" altLang="ko-KR" sz="1050" dirty="0">
                <a:solidFill>
                  <a:schemeClr val="accent1"/>
                </a:solidFill>
                <a:latin typeface="+mn-ea"/>
              </a:rPr>
              <a:t>Change the sound field mode via the remote control [shortcut] button</a:t>
            </a:r>
          </a:p>
          <a:p>
            <a:pPr marL="448688" lvl="1" indent="-171450">
              <a:buFont typeface="Arial" charset="0"/>
              <a:buChar char="•"/>
            </a:pPr>
            <a:r>
              <a:rPr lang="en-US" altLang="ko-KR" sz="1050" dirty="0">
                <a:solidFill>
                  <a:schemeClr val="accent1"/>
                </a:solidFill>
                <a:latin typeface="+mn-ea"/>
              </a:rPr>
              <a:t>Sound field mode change through sound field mode screen UI</a:t>
            </a:r>
          </a:p>
          <a:p>
            <a:pPr marL="448688" lvl="1" indent="-171450">
              <a:buFont typeface="Arial" charset="0"/>
              <a:buChar char="•"/>
            </a:pPr>
            <a:endParaRPr lang="en-US" altLang="ko-KR" sz="1050" dirty="0">
              <a:solidFill>
                <a:schemeClr val="accent1"/>
              </a:solidFill>
              <a:latin typeface="+mn-ea"/>
            </a:endParaRPr>
          </a:p>
          <a:p>
            <a:pPr marL="171450" indent="-171450">
              <a:buFont typeface="Arial" charset="0"/>
              <a:buChar char="•"/>
            </a:pPr>
            <a:r>
              <a:rPr lang="en-US" altLang="ko-KR" sz="1100" dirty="0">
                <a:latin typeface="+mn-ea"/>
              </a:rPr>
              <a:t>However, if the mapped sub mode continues to change, such as real-time TV&gt; channel zapping or quick mode change through the remote control in the set state, the LED color of the corresponding mode is switched to the corresponding mode's LED color when maintaining a specific sub mode for 2 seconds</a:t>
            </a:r>
            <a:r>
              <a:rPr lang="en-US" altLang="ko-KR" sz="1100" dirty="0">
                <a:solidFill>
                  <a:srgbClr val="C00000"/>
                </a:solidFill>
                <a:latin typeface="+mn-ea"/>
              </a:rPr>
              <a:t>(Time to be determined after testing for natural color change).</a:t>
            </a:r>
            <a:r>
              <a:rPr lang="ko-KR" altLang="en-US" sz="1100" dirty="0">
                <a:latin typeface="+mn-ea"/>
              </a:rPr>
              <a:t>  </a:t>
            </a:r>
            <a:endParaRPr lang="en-US" altLang="ko-KR" sz="1100" dirty="0">
              <a:latin typeface="+mn-ea"/>
            </a:endParaRPr>
          </a:p>
          <a:p>
            <a:pPr marL="171450" indent="-171450">
              <a:buFont typeface="Arial" charset="0"/>
              <a:buChar char="•"/>
            </a:pPr>
            <a:endParaRPr lang="en-US" altLang="ko-KR" sz="1100" dirty="0">
              <a:latin typeface="+mn-ea"/>
            </a:endParaRPr>
          </a:p>
        </p:txBody>
      </p:sp>
      <p:sp>
        <p:nvSpPr>
          <p:cNvPr id="81" name="직사각형 80"/>
          <p:cNvSpPr/>
          <p:nvPr/>
        </p:nvSpPr>
        <p:spPr>
          <a:xfrm>
            <a:off x="762002" y="4700462"/>
            <a:ext cx="1414237" cy="58566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900" b="1">
                <a:solidFill>
                  <a:schemeClr val="tx1"/>
                </a:solidFill>
                <a:latin typeface="+mj-ea"/>
              </a:rPr>
              <a:t>Current Sound Field 
State color
</a:t>
            </a:r>
            <a:endParaRPr kumimoji="1" lang="ko-KR" altLang="en-US" sz="900" dirty="0">
              <a:solidFill>
                <a:schemeClr val="tx1"/>
              </a:solidFill>
            </a:endParaRPr>
          </a:p>
        </p:txBody>
      </p:sp>
      <p:sp>
        <p:nvSpPr>
          <p:cNvPr id="82" name="직사각형 81"/>
          <p:cNvSpPr/>
          <p:nvPr/>
        </p:nvSpPr>
        <p:spPr>
          <a:xfrm>
            <a:off x="2176239" y="4700462"/>
            <a:ext cx="2213812" cy="58566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b="1" dirty="0">
                <a:solidFill>
                  <a:schemeClr val="tx1"/>
                </a:solidFill>
                <a:latin typeface="+mj-ea"/>
              </a:rPr>
              <a:t> </a:t>
            </a:r>
            <a:r>
              <a:rPr lang="ko-KR" altLang="en-US" sz="900" b="1" dirty="0">
                <a:solidFill>
                  <a:schemeClr val="tx1"/>
                </a:solidFill>
                <a:latin typeface="+mj-ea"/>
                <a:sym typeface="Wingdings"/>
              </a:rPr>
              <a:t> </a:t>
            </a:r>
            <a:r>
              <a:rPr lang="en-US" altLang="ko-KR" sz="900" b="1" dirty="0">
                <a:solidFill>
                  <a:schemeClr val="tx1"/>
                </a:solidFill>
                <a:latin typeface="+mj-ea"/>
                <a:sym typeface="Wingdings"/>
              </a:rPr>
              <a:t>Hold the mode for </a:t>
            </a:r>
            <a:r>
              <a:rPr lang="en-US" altLang="ko-KR" sz="900" b="1" dirty="0">
                <a:solidFill>
                  <a:srgbClr val="C00000"/>
                </a:solidFill>
                <a:latin typeface="+mj-ea"/>
                <a:sym typeface="Wingdings"/>
              </a:rPr>
              <a:t>2</a:t>
            </a:r>
            <a:r>
              <a:rPr lang="en-US" altLang="ko-KR" sz="900" b="1" dirty="0">
                <a:solidFill>
                  <a:schemeClr val="tx1"/>
                </a:solidFill>
                <a:latin typeface="+mj-ea"/>
                <a:sym typeface="Wingdings"/>
              </a:rPr>
              <a:t> seconds</a:t>
            </a:r>
            <a:r>
              <a:rPr lang="ko-KR" altLang="en-US" sz="900" b="1" dirty="0">
                <a:solidFill>
                  <a:schemeClr val="tx1"/>
                </a:solidFill>
                <a:latin typeface="+mj-ea"/>
              </a:rPr>
              <a:t> </a:t>
            </a:r>
            <a:r>
              <a:rPr lang="ko-KR" altLang="en-US" sz="900" b="1" dirty="0">
                <a:solidFill>
                  <a:schemeClr val="tx1"/>
                </a:solidFill>
                <a:latin typeface="+mj-ea"/>
                <a:sym typeface="Wingdings"/>
              </a:rPr>
              <a:t> </a:t>
            </a:r>
            <a:endParaRPr kumimoji="1" lang="ko-KR" altLang="en-US" sz="900" dirty="0">
              <a:solidFill>
                <a:schemeClr val="tx1"/>
              </a:solidFill>
            </a:endParaRPr>
          </a:p>
        </p:txBody>
      </p:sp>
      <p:sp>
        <p:nvSpPr>
          <p:cNvPr id="86" name="직사각형 85"/>
          <p:cNvSpPr/>
          <p:nvPr/>
        </p:nvSpPr>
        <p:spPr>
          <a:xfrm>
            <a:off x="4390051" y="4700462"/>
            <a:ext cx="1947996" cy="58566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900" b="1" dirty="0">
                <a:solidFill>
                  <a:schemeClr val="tx1"/>
                </a:solidFill>
                <a:latin typeface="+mj-ea"/>
              </a:rPr>
              <a:t>Changed sound field mode</a:t>
            </a:r>
          </a:p>
          <a:p>
            <a:pPr algn="ctr"/>
            <a:r>
              <a:rPr lang="en-US" altLang="ko-KR" sz="900" b="1" dirty="0">
                <a:solidFill>
                  <a:schemeClr val="tx1"/>
                </a:solidFill>
                <a:latin typeface="+mj-ea"/>
              </a:rPr>
              <a:t>State color</a:t>
            </a:r>
            <a:endParaRPr kumimoji="1" lang="ko-KR" altLang="en-US" sz="900" dirty="0">
              <a:solidFill>
                <a:schemeClr val="tx1"/>
              </a:solidFill>
            </a:endParaRPr>
          </a:p>
        </p:txBody>
      </p:sp>
    </p:spTree>
    <p:extLst>
      <p:ext uri="{BB962C8B-B14F-4D97-AF65-F5344CB8AC3E}">
        <p14:creationId xmlns:p14="http://schemas.microsoft.com/office/powerpoint/2010/main" val="17131176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p:cNvSpPr>
            <a:spLocks noGrp="1"/>
          </p:cNvSpPr>
          <p:nvPr>
            <p:ph type="body" sz="quarter" idx="10"/>
          </p:nvPr>
        </p:nvSpPr>
        <p:spPr/>
        <p:txBody>
          <a:bodyPr/>
          <a:lstStyle/>
          <a:p>
            <a:r>
              <a:rPr kumimoji="1" lang="en-US" altLang="ko-KR" dirty="0"/>
              <a:t>[</a:t>
            </a:r>
            <a:r>
              <a:rPr kumimoji="1" lang="ko-KR" altLang="en-US" dirty="0"/>
              <a:t>참고</a:t>
            </a:r>
            <a:r>
              <a:rPr kumimoji="1" lang="en-US" altLang="ko-KR" dirty="0"/>
              <a:t>]</a:t>
            </a:r>
            <a:r>
              <a:rPr kumimoji="1" lang="ko-KR" altLang="en-US" dirty="0"/>
              <a:t> </a:t>
            </a:r>
            <a:r>
              <a:rPr kumimoji="1" lang="en-US" altLang="ko-KR" dirty="0"/>
              <a:t>Color Transition Reference (example video attached) </a:t>
            </a:r>
            <a:endParaRPr kumimoji="1" lang="ko-KR" altLang="en-US" dirty="0"/>
          </a:p>
        </p:txBody>
      </p:sp>
      <p:sp>
        <p:nvSpPr>
          <p:cNvPr id="2" name="슬라이드 번호 개체 틀 1"/>
          <p:cNvSpPr>
            <a:spLocks noGrp="1"/>
          </p:cNvSpPr>
          <p:nvPr>
            <p:ph type="sldNum" sz="quarter" idx="4"/>
          </p:nvPr>
        </p:nvSpPr>
        <p:spPr/>
        <p:txBody>
          <a:bodyPr/>
          <a:lstStyle/>
          <a:p>
            <a:fld id="{B0F99801-E825-42EB-95E3-E664BF29AFB4}" type="slidenum">
              <a:rPr lang="ko-KR" altLang="en-US" smtClean="0"/>
              <a:pPr/>
              <a:t>29</a:t>
            </a:fld>
            <a:endParaRPr lang="ko-KR" altLang="en-US"/>
          </a:p>
        </p:txBody>
      </p:sp>
      <p:pic>
        <p:nvPicPr>
          <p:cNvPr id="8" name="Btv_SideLED_transition example">
            <a:hlinkClick r:id="" action="ppaction://media"/>
            <a:extLst>
              <a:ext uri="{FF2B5EF4-FFF2-40B4-BE49-F238E27FC236}">
                <a16:creationId xmlns:a16="http://schemas.microsoft.com/office/drawing/2014/main" id="{FCA84798-2548-40D0-BB47-07D0A3AEE147}"/>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2995" t="9954" r="39505" b="16713"/>
          <a:stretch/>
        </p:blipFill>
        <p:spPr>
          <a:xfrm>
            <a:off x="381000" y="685799"/>
            <a:ext cx="7010400" cy="5029201"/>
          </a:xfrm>
          <a:prstGeom prst="rect">
            <a:avLst/>
          </a:prstGeom>
        </p:spPr>
      </p:pic>
    </p:spTree>
    <p:extLst>
      <p:ext uri="{BB962C8B-B14F-4D97-AF65-F5344CB8AC3E}">
        <p14:creationId xmlns:p14="http://schemas.microsoft.com/office/powerpoint/2010/main" val="516364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0"/>
          </p:nvPr>
        </p:nvSpPr>
        <p:spPr>
          <a:xfrm>
            <a:off x="223203" y="3505200"/>
            <a:ext cx="8368192" cy="259534"/>
          </a:xfrm>
        </p:spPr>
        <p:txBody>
          <a:bodyPr/>
          <a:lstStyle/>
          <a:p>
            <a:r>
              <a:rPr lang="en-US" altLang="ko-KR" dirty="0"/>
              <a:t>Thank</a:t>
            </a:r>
            <a:r>
              <a:rPr lang="ko-KR" altLang="en-US" dirty="0"/>
              <a:t> </a:t>
            </a:r>
            <a:r>
              <a:rPr lang="en-US" altLang="ko-KR" dirty="0"/>
              <a:t>you</a:t>
            </a:r>
            <a:endParaRPr lang="ko-KR" altLang="en-US" dirty="0"/>
          </a:p>
        </p:txBody>
      </p:sp>
      <p:sp>
        <p:nvSpPr>
          <p:cNvPr id="3" name="슬라이드 번호 개체 틀 2"/>
          <p:cNvSpPr>
            <a:spLocks noGrp="1"/>
          </p:cNvSpPr>
          <p:nvPr>
            <p:ph type="sldNum" sz="quarter" idx="4"/>
          </p:nvPr>
        </p:nvSpPr>
        <p:spPr/>
        <p:txBody>
          <a:bodyPr/>
          <a:lstStyle/>
          <a:p>
            <a:r>
              <a:rPr lang="en-US" altLang="ko-KR"/>
              <a:t> </a:t>
            </a:r>
            <a:endParaRPr lang="ko-KR" altLang="en-US" dirty="0"/>
          </a:p>
        </p:txBody>
      </p:sp>
    </p:spTree>
    <p:extLst>
      <p:ext uri="{BB962C8B-B14F-4D97-AF65-F5344CB8AC3E}">
        <p14:creationId xmlns:p14="http://schemas.microsoft.com/office/powerpoint/2010/main" val="1043622794"/>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8783</TotalTime>
  <Words>5699</Words>
  <Application>Microsoft Office PowerPoint</Application>
  <PresentationFormat>와이드스크린</PresentationFormat>
  <Paragraphs>913</Paragraphs>
  <Slides>30</Slides>
  <Notes>7</Notes>
  <HiddenSlides>0</HiddenSlides>
  <MMClips>75</MMClips>
  <ScaleCrop>false</ScaleCrop>
  <HeadingPairs>
    <vt:vector size="6" baseType="variant">
      <vt:variant>
        <vt:lpstr>사용한 글꼴</vt:lpstr>
      </vt:variant>
      <vt:variant>
        <vt:i4>7</vt:i4>
      </vt:variant>
      <vt:variant>
        <vt:lpstr>테마</vt:lpstr>
      </vt:variant>
      <vt:variant>
        <vt:i4>1</vt:i4>
      </vt:variant>
      <vt:variant>
        <vt:lpstr>슬라이드 제목</vt:lpstr>
      </vt:variant>
      <vt:variant>
        <vt:i4>30</vt:i4>
      </vt:variant>
    </vt:vector>
  </HeadingPairs>
  <TitlesOfParts>
    <vt:vector size="38" baseType="lpstr">
      <vt:lpstr>Malgun Gothic Regular</vt:lpstr>
      <vt:lpstr>Segoe UI Web (West European)</vt:lpstr>
      <vt:lpstr>맑은 고딕</vt:lpstr>
      <vt:lpstr>맑은 고딕</vt:lpstr>
      <vt:lpstr>Arial</vt:lpstr>
      <vt:lpstr>Helvetica</vt:lpstr>
      <vt:lpstr>Wingdings</vt: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Dell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조세현님/AI제품기획QC Cell</dc:creator>
  <cp:lastModifiedBy>강 우신</cp:lastModifiedBy>
  <cp:revision>258</cp:revision>
  <cp:lastPrinted>2019-09-24T07:50:44Z</cp:lastPrinted>
  <dcterms:created xsi:type="dcterms:W3CDTF">2019-07-25T01:47:11Z</dcterms:created>
  <dcterms:modified xsi:type="dcterms:W3CDTF">2021-01-25T10:32:25Z</dcterms:modified>
</cp:coreProperties>
</file>