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4" r:id="rId3"/>
    <p:sldId id="275" r:id="rId4"/>
    <p:sldId id="267" r:id="rId5"/>
    <p:sldId id="276" r:id="rId6"/>
    <p:sldId id="277" r:id="rId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51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89283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10741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754958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184619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406155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0543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45593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81736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4146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7017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55314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CA5D6B-7C21-4905-81E3-B11A147E66B3}" type="datetimeFigureOut">
              <a:rPr lang="zh-TW" altLang="en-US" smtClean="0"/>
              <a:pPr/>
              <a:t>2021/7/19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DD750-7A45-4A15-82A4-3A57737A0A5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190254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Audio Routing for BT Sink </a:t>
            </a:r>
            <a:r>
              <a:rPr lang="en-US" altLang="zh-TW" dirty="0" smtClean="0"/>
              <a:t>mode</a:t>
            </a:r>
            <a:br>
              <a:rPr lang="en-US" altLang="zh-TW" dirty="0" smtClean="0"/>
            </a:br>
            <a:r>
              <a:rPr lang="en-US" altLang="zh-TW" dirty="0" smtClean="0"/>
              <a:t>1.NUGU end to resume BT sink</a:t>
            </a:r>
            <a:br>
              <a:rPr lang="en-US" altLang="zh-TW" dirty="0" smtClean="0"/>
            </a:br>
            <a:r>
              <a:rPr lang="en-US" altLang="zh-TW" dirty="0" smtClean="0"/>
              <a:t>2.</a:t>
            </a:r>
            <a:r>
              <a:rPr lang="en-US" altLang="zh-TW" dirty="0" smtClean="0"/>
              <a:t>Google Assistant vs. NUGU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5000636"/>
            <a:ext cx="6400800" cy="638164"/>
          </a:xfrm>
        </p:spPr>
        <p:txBody>
          <a:bodyPr/>
          <a:lstStyle/>
          <a:p>
            <a:r>
              <a:rPr lang="en-US" altLang="zh-TW" dirty="0" smtClean="0"/>
              <a:t>FII: River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82154"/>
          </a:xfrm>
        </p:spPr>
        <p:txBody>
          <a:bodyPr>
            <a:normAutofit fontScale="90000"/>
          </a:bodyPr>
          <a:lstStyle/>
          <a:p>
            <a:r>
              <a:rPr lang="en-US" altLang="zh-TW" sz="3600" b="1" dirty="0" smtClean="0"/>
              <a:t>Background</a:t>
            </a:r>
            <a:br>
              <a:rPr lang="en-US" altLang="zh-TW" sz="3600" b="1" dirty="0" smtClean="0"/>
            </a:br>
            <a:r>
              <a:rPr lang="en-US" altLang="zh-TW" sz="3600" b="1" dirty="0" smtClean="0"/>
              <a:t> BT Sink restarts after NUGU end </a:t>
            </a:r>
            <a:br>
              <a:rPr lang="en-US" altLang="zh-TW" sz="3600" b="1" dirty="0" smtClean="0"/>
            </a:br>
            <a:r>
              <a:rPr lang="en-US" altLang="zh-TW" sz="3600" b="1" dirty="0" smtClean="0"/>
              <a:t>Original Google Design</a:t>
            </a:r>
            <a:endParaRPr lang="zh-TW" altLang="en-US" sz="2000" dirty="0"/>
          </a:p>
        </p:txBody>
      </p:sp>
      <p:sp>
        <p:nvSpPr>
          <p:cNvPr id="27" name="矩形 26"/>
          <p:cNvSpPr/>
          <p:nvPr/>
        </p:nvSpPr>
        <p:spPr>
          <a:xfrm>
            <a:off x="2143076" y="400050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43076" y="514351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54" name="直線接點 53"/>
          <p:cNvCxnSpPr/>
          <p:nvPr/>
        </p:nvCxnSpPr>
        <p:spPr>
          <a:xfrm rot="5400000">
            <a:off x="2178013" y="4321963"/>
            <a:ext cx="464424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3214646" y="2857496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Start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1" name="直線單箭頭接點 40"/>
          <p:cNvCxnSpPr/>
          <p:nvPr/>
        </p:nvCxnSpPr>
        <p:spPr>
          <a:xfrm rot="5400000">
            <a:off x="2036713" y="5035561"/>
            <a:ext cx="3357586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763817" y="5229770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57158" y="2928934"/>
            <a:ext cx="19287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Google BT Sink</a:t>
            </a: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AvrcpService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單箭頭接點 61"/>
          <p:cNvCxnSpPr>
            <a:stCxn id="52" idx="2"/>
            <a:endCxn id="50" idx="0"/>
          </p:cNvCxnSpPr>
          <p:nvPr/>
        </p:nvCxnSpPr>
        <p:spPr>
          <a:xfrm rot="5400000">
            <a:off x="415678" y="4323893"/>
            <a:ext cx="1800770" cy="109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/>
          <p:cNvSpPr txBox="1"/>
          <p:nvPr/>
        </p:nvSpPr>
        <p:spPr>
          <a:xfrm>
            <a:off x="1281245" y="3500438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“pause”</a:t>
            </a:r>
            <a:endParaRPr lang="zh-TW" altLang="en-US" dirty="0"/>
          </a:p>
        </p:txBody>
      </p:sp>
      <p:cxnSp>
        <p:nvCxnSpPr>
          <p:cNvPr id="74" name="直線單箭頭接點 73"/>
          <p:cNvCxnSpPr>
            <a:stCxn id="76" idx="2"/>
            <a:endCxn id="52" idx="0"/>
          </p:cNvCxnSpPr>
          <p:nvPr/>
        </p:nvCxnSpPr>
        <p:spPr>
          <a:xfrm rot="5400000">
            <a:off x="1226889" y="2821429"/>
            <a:ext cx="202172" cy="12839"/>
          </a:xfrm>
          <a:prstGeom prst="straightConnector1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/>
          <p:cNvSpPr txBox="1"/>
          <p:nvPr/>
        </p:nvSpPr>
        <p:spPr>
          <a:xfrm>
            <a:off x="-45824" y="2357430"/>
            <a:ext cx="2760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AudioFocus_Loss_Transient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2500298" y="3286124"/>
            <a:ext cx="1269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Request </a:t>
            </a:r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AudioFocus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33" name="圖案 32"/>
          <p:cNvCxnSpPr>
            <a:stCxn id="30" idx="0"/>
            <a:endCxn id="76" idx="3"/>
          </p:cNvCxnSpPr>
          <p:nvPr/>
        </p:nvCxnSpPr>
        <p:spPr>
          <a:xfrm rot="16200000" flipV="1">
            <a:off x="2552932" y="2703776"/>
            <a:ext cx="744028" cy="420668"/>
          </a:xfrm>
          <a:prstGeom prst="bentConnector2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矩形 33"/>
          <p:cNvSpPr/>
          <p:nvPr/>
        </p:nvSpPr>
        <p:spPr>
          <a:xfrm>
            <a:off x="6572264" y="400050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572264" y="514351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643834" y="2857496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End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193005" y="5229770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786346" y="2928934"/>
            <a:ext cx="19287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Google BT Sink</a:t>
            </a: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AvrcpService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2" name="肘形接點 41"/>
          <p:cNvCxnSpPr/>
          <p:nvPr/>
        </p:nvCxnSpPr>
        <p:spPr>
          <a:xfrm rot="16200000" flipV="1">
            <a:off x="5857884" y="5072073"/>
            <a:ext cx="285752" cy="1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字方塊 43"/>
          <p:cNvSpPr txBox="1"/>
          <p:nvPr/>
        </p:nvSpPr>
        <p:spPr>
          <a:xfrm>
            <a:off x="5500694" y="3500438"/>
            <a:ext cx="7692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“play”</a:t>
            </a:r>
            <a:endParaRPr lang="zh-TW" altLang="en-US" dirty="0"/>
          </a:p>
        </p:txBody>
      </p:sp>
      <p:cxnSp>
        <p:nvCxnSpPr>
          <p:cNvPr id="45" name="直線單箭頭接點 44"/>
          <p:cNvCxnSpPr>
            <a:endCxn id="40" idx="0"/>
          </p:cNvCxnSpPr>
          <p:nvPr/>
        </p:nvCxnSpPr>
        <p:spPr>
          <a:xfrm rot="5400000">
            <a:off x="5656077" y="2821429"/>
            <a:ext cx="202172" cy="1283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字方塊 47"/>
          <p:cNvSpPr txBox="1"/>
          <p:nvPr/>
        </p:nvSpPr>
        <p:spPr>
          <a:xfrm>
            <a:off x="4786314" y="2357430"/>
            <a:ext cx="1816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AudioFocus_Gain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774785" y="4357694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55" name="圖案 54"/>
          <p:cNvCxnSpPr/>
          <p:nvPr/>
        </p:nvCxnSpPr>
        <p:spPr>
          <a:xfrm rot="16200000" flipV="1">
            <a:off x="6250794" y="2893216"/>
            <a:ext cx="1428758" cy="785818"/>
          </a:xfrm>
          <a:prstGeom prst="bentConnector3">
            <a:avLst>
              <a:gd name="adj1" fmla="val 99870"/>
            </a:avLst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圖案 95"/>
          <p:cNvCxnSpPr>
            <a:stCxn id="39" idx="3"/>
          </p:cNvCxnSpPr>
          <p:nvPr/>
        </p:nvCxnSpPr>
        <p:spPr>
          <a:xfrm>
            <a:off x="6275543" y="4650856"/>
            <a:ext cx="939663" cy="1849978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線單箭頭接點 63"/>
          <p:cNvCxnSpPr/>
          <p:nvPr/>
        </p:nvCxnSpPr>
        <p:spPr>
          <a:xfrm rot="5400000">
            <a:off x="4613212" y="4245045"/>
            <a:ext cx="1928828" cy="1098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5203973" y="4357694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8" name="文字方塊 67"/>
          <p:cNvSpPr txBox="1"/>
          <p:nvPr/>
        </p:nvSpPr>
        <p:spPr>
          <a:xfrm>
            <a:off x="928662" y="1643050"/>
            <a:ext cx="3000396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BT sink is current </a:t>
            </a:r>
            <a:r>
              <a:rPr lang="en-US" altLang="zh-TW" dirty="0" err="1" smtClean="0">
                <a:solidFill>
                  <a:srgbClr val="0070C0"/>
                </a:solidFill>
              </a:rPr>
              <a:t>AudioFocus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before NUGU start</a:t>
            </a:r>
            <a:endParaRPr lang="zh-TW" altLang="en-US" dirty="0">
              <a:solidFill>
                <a:srgbClr val="0070C0"/>
              </a:solidFill>
            </a:endParaRPr>
          </a:p>
        </p:txBody>
      </p:sp>
      <p:cxnSp>
        <p:nvCxnSpPr>
          <p:cNvPr id="71" name="直線單箭頭接點 70"/>
          <p:cNvCxnSpPr>
            <a:stCxn id="36" idx="2"/>
          </p:cNvCxnSpPr>
          <p:nvPr/>
        </p:nvCxnSpPr>
        <p:spPr>
          <a:xfrm rot="5400000">
            <a:off x="7822429" y="3679033"/>
            <a:ext cx="642942" cy="158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2295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82154"/>
          </a:xfrm>
        </p:spPr>
        <p:txBody>
          <a:bodyPr>
            <a:normAutofit fontScale="90000"/>
          </a:bodyPr>
          <a:lstStyle/>
          <a:p>
            <a:r>
              <a:rPr lang="en-US" altLang="zh-TW" sz="3600" b="1" dirty="0" smtClean="0"/>
              <a:t>Background</a:t>
            </a:r>
            <a:br>
              <a:rPr lang="en-US" altLang="zh-TW" sz="3600" b="1" dirty="0" smtClean="0"/>
            </a:br>
            <a:r>
              <a:rPr lang="en-US" altLang="zh-TW" sz="3600" b="1" dirty="0" smtClean="0"/>
              <a:t> Issue happens when Other Apps get </a:t>
            </a:r>
            <a:r>
              <a:rPr lang="en-US" altLang="zh-TW" sz="3600" b="1" dirty="0" err="1" smtClean="0"/>
              <a:t>AudioFocus</a:t>
            </a:r>
            <a:endParaRPr lang="zh-TW" altLang="en-US" sz="2000" dirty="0"/>
          </a:p>
        </p:txBody>
      </p:sp>
      <p:sp>
        <p:nvSpPr>
          <p:cNvPr id="27" name="矩形 26"/>
          <p:cNvSpPr/>
          <p:nvPr/>
        </p:nvSpPr>
        <p:spPr>
          <a:xfrm>
            <a:off x="2143076" y="400050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43076" y="514351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54" name="直線接點 53"/>
          <p:cNvCxnSpPr/>
          <p:nvPr/>
        </p:nvCxnSpPr>
        <p:spPr>
          <a:xfrm rot="5400000">
            <a:off x="2178013" y="4321963"/>
            <a:ext cx="464424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3214646" y="2857496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Start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1" name="直線單箭頭接點 40"/>
          <p:cNvCxnSpPr/>
          <p:nvPr/>
        </p:nvCxnSpPr>
        <p:spPr>
          <a:xfrm rot="5400000">
            <a:off x="2036713" y="5035561"/>
            <a:ext cx="3357586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549503" y="5431942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1406" y="3131106"/>
            <a:ext cx="164304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Google BT Sink</a:t>
            </a: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AvrcpService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6" name="文字方塊 75"/>
          <p:cNvSpPr txBox="1"/>
          <p:nvPr/>
        </p:nvSpPr>
        <p:spPr>
          <a:xfrm>
            <a:off x="857224" y="2285992"/>
            <a:ext cx="2760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AudioFocus_Loss_Transient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文字方塊 29"/>
          <p:cNvSpPr txBox="1"/>
          <p:nvPr/>
        </p:nvSpPr>
        <p:spPr>
          <a:xfrm>
            <a:off x="3143240" y="3286124"/>
            <a:ext cx="12699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Request </a:t>
            </a:r>
          </a:p>
          <a:p>
            <a:r>
              <a:rPr lang="en-US" altLang="zh-TW" dirty="0" err="1" smtClean="0">
                <a:solidFill>
                  <a:srgbClr val="FF0000"/>
                </a:solidFill>
              </a:rPr>
              <a:t>AudioFocus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560471" y="4559866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32" name="圖案 95"/>
          <p:cNvCxnSpPr/>
          <p:nvPr/>
        </p:nvCxnSpPr>
        <p:spPr>
          <a:xfrm>
            <a:off x="1643042" y="4786322"/>
            <a:ext cx="939663" cy="1849978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接點 36"/>
          <p:cNvCxnSpPr/>
          <p:nvPr/>
        </p:nvCxnSpPr>
        <p:spPr>
          <a:xfrm rot="16200000" flipV="1">
            <a:off x="1000100" y="5286387"/>
            <a:ext cx="285752" cy="1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矩形 46"/>
          <p:cNvSpPr/>
          <p:nvPr/>
        </p:nvSpPr>
        <p:spPr>
          <a:xfrm>
            <a:off x="2071670" y="2857496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9" name="文字方塊 48"/>
          <p:cNvSpPr txBox="1"/>
          <p:nvPr/>
        </p:nvSpPr>
        <p:spPr>
          <a:xfrm>
            <a:off x="1000100" y="1571612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err="1" smtClean="0">
                <a:solidFill>
                  <a:srgbClr val="0070C0"/>
                </a:solidFill>
              </a:rPr>
              <a:t>Youtube</a:t>
            </a:r>
            <a:r>
              <a:rPr lang="en-US" altLang="zh-TW" dirty="0" smtClean="0">
                <a:solidFill>
                  <a:srgbClr val="0070C0"/>
                </a:solidFill>
              </a:rPr>
              <a:t> is current </a:t>
            </a:r>
            <a:r>
              <a:rPr lang="en-US" altLang="zh-TW" dirty="0" err="1" smtClean="0">
                <a:solidFill>
                  <a:srgbClr val="0070C0"/>
                </a:solidFill>
              </a:rPr>
              <a:t>AudioFocus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before NUGU start</a:t>
            </a:r>
            <a:endParaRPr lang="zh-TW" altLang="en-US" dirty="0">
              <a:solidFill>
                <a:srgbClr val="0070C0"/>
              </a:solidFill>
            </a:endParaRPr>
          </a:p>
        </p:txBody>
      </p:sp>
      <p:cxnSp>
        <p:nvCxnSpPr>
          <p:cNvPr id="59" name="肘形接點 58"/>
          <p:cNvCxnSpPr>
            <a:stCxn id="30" idx="3"/>
            <a:endCxn id="76" idx="3"/>
          </p:cNvCxnSpPr>
          <p:nvPr/>
        </p:nvCxnSpPr>
        <p:spPr>
          <a:xfrm flipH="1" flipV="1">
            <a:off x="3617660" y="2470658"/>
            <a:ext cx="795543" cy="1138632"/>
          </a:xfrm>
          <a:prstGeom prst="bentConnector3">
            <a:avLst>
              <a:gd name="adj1" fmla="val 1120"/>
            </a:avLst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線單箭頭接點 65"/>
          <p:cNvCxnSpPr/>
          <p:nvPr/>
        </p:nvCxnSpPr>
        <p:spPr>
          <a:xfrm rot="5400000">
            <a:off x="2285984" y="2714620"/>
            <a:ext cx="285752" cy="158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6572264" y="400050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572264" y="514351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8001024" y="2928934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End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4907221" y="5229770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4572000" y="3143248"/>
            <a:ext cx="19287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Google BT Sink</a:t>
            </a: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AvrcpService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75" name="肘形接點 74"/>
          <p:cNvCxnSpPr/>
          <p:nvPr/>
        </p:nvCxnSpPr>
        <p:spPr>
          <a:xfrm rot="16200000" flipV="1">
            <a:off x="5572100" y="5072073"/>
            <a:ext cx="285752" cy="1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字方塊 78"/>
          <p:cNvSpPr txBox="1"/>
          <p:nvPr/>
        </p:nvSpPr>
        <p:spPr>
          <a:xfrm>
            <a:off x="6500826" y="2285992"/>
            <a:ext cx="18165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err="1" smtClean="0">
                <a:solidFill>
                  <a:srgbClr val="FF0000"/>
                </a:solidFill>
              </a:rPr>
              <a:t>AudioFocus_Gain</a:t>
            </a:r>
            <a:endParaRPr lang="zh-TW" altLang="en-US" dirty="0">
              <a:solidFill>
                <a:srgbClr val="FF0000"/>
              </a:solidFill>
            </a:endParaRPr>
          </a:p>
        </p:txBody>
      </p:sp>
      <p:cxnSp>
        <p:nvCxnSpPr>
          <p:cNvPr id="81" name="圖案 95"/>
          <p:cNvCxnSpPr>
            <a:stCxn id="83" idx="3"/>
          </p:cNvCxnSpPr>
          <p:nvPr/>
        </p:nvCxnSpPr>
        <p:spPr>
          <a:xfrm>
            <a:off x="5989759" y="4650856"/>
            <a:ext cx="939663" cy="1849978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/>
          <p:cNvSpPr/>
          <p:nvPr/>
        </p:nvSpPr>
        <p:spPr>
          <a:xfrm>
            <a:off x="4918189" y="4357694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6715140" y="2928934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85" name="圖案 54"/>
          <p:cNvCxnSpPr/>
          <p:nvPr/>
        </p:nvCxnSpPr>
        <p:spPr>
          <a:xfrm rot="5400000" flipH="1" flipV="1">
            <a:off x="7143769" y="3286123"/>
            <a:ext cx="1428758" cy="1588"/>
          </a:xfrm>
          <a:prstGeom prst="bentConnector3">
            <a:avLst>
              <a:gd name="adj1" fmla="val 50000"/>
            </a:avLst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線單箭頭接點 87"/>
          <p:cNvCxnSpPr>
            <a:endCxn id="84" idx="0"/>
          </p:cNvCxnSpPr>
          <p:nvPr/>
        </p:nvCxnSpPr>
        <p:spPr>
          <a:xfrm rot="5400000">
            <a:off x="7036611" y="2750339"/>
            <a:ext cx="357190" cy="158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單箭頭接點 89"/>
          <p:cNvCxnSpPr>
            <a:stCxn id="71" idx="2"/>
          </p:cNvCxnSpPr>
          <p:nvPr/>
        </p:nvCxnSpPr>
        <p:spPr>
          <a:xfrm rot="5400000">
            <a:off x="8215338" y="3714752"/>
            <a:ext cx="571504" cy="1588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線單箭頭接點 92"/>
          <p:cNvCxnSpPr/>
          <p:nvPr/>
        </p:nvCxnSpPr>
        <p:spPr>
          <a:xfrm rot="5400000">
            <a:off x="7251719" y="3749677"/>
            <a:ext cx="642148" cy="794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文字方塊 96"/>
          <p:cNvSpPr txBox="1"/>
          <p:nvPr/>
        </p:nvSpPr>
        <p:spPr>
          <a:xfrm>
            <a:off x="6286512" y="3714752"/>
            <a:ext cx="1324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 smtClean="0"/>
              <a:t>Mute by “</a:t>
            </a:r>
            <a:r>
              <a:rPr lang="en-US" altLang="zh-TW" sz="1200" dirty="0" err="1" smtClean="0"/>
              <a:t>bt_sink</a:t>
            </a:r>
            <a:r>
              <a:rPr lang="en-US" altLang="zh-TW" sz="1200" dirty="0" smtClean="0"/>
              <a:t>”</a:t>
            </a:r>
            <a:endParaRPr lang="zh-TW" altLang="en-US" sz="1200" dirty="0"/>
          </a:p>
        </p:txBody>
      </p:sp>
      <p:sp>
        <p:nvSpPr>
          <p:cNvPr id="98" name="流程圖: 匯合連接點 97"/>
          <p:cNvSpPr/>
          <p:nvPr/>
        </p:nvSpPr>
        <p:spPr>
          <a:xfrm>
            <a:off x="7500958" y="3857628"/>
            <a:ext cx="214314" cy="214314"/>
          </a:xfrm>
          <a:prstGeom prst="flowChartSummingJunction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0" name="直線接點 99"/>
          <p:cNvCxnSpPr/>
          <p:nvPr/>
        </p:nvCxnSpPr>
        <p:spPr>
          <a:xfrm>
            <a:off x="928661" y="2714620"/>
            <a:ext cx="357190" cy="2857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線接點 101"/>
          <p:cNvCxnSpPr/>
          <p:nvPr/>
        </p:nvCxnSpPr>
        <p:spPr>
          <a:xfrm rot="10800000" flipV="1">
            <a:off x="928661" y="2714620"/>
            <a:ext cx="357190" cy="2857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線接點 102"/>
          <p:cNvCxnSpPr/>
          <p:nvPr/>
        </p:nvCxnSpPr>
        <p:spPr>
          <a:xfrm>
            <a:off x="5357818" y="2714619"/>
            <a:ext cx="357190" cy="2857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接點 103"/>
          <p:cNvCxnSpPr/>
          <p:nvPr/>
        </p:nvCxnSpPr>
        <p:spPr>
          <a:xfrm rot="10800000" flipV="1">
            <a:off x="5357818" y="2714619"/>
            <a:ext cx="357190" cy="28575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22959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82154"/>
          </a:xfrm>
        </p:spPr>
        <p:txBody>
          <a:bodyPr>
            <a:normAutofit/>
          </a:bodyPr>
          <a:lstStyle/>
          <a:p>
            <a:r>
              <a:rPr lang="en-US" altLang="zh-TW" sz="3600" b="1" dirty="0" smtClean="0"/>
              <a:t>BT Sink does not restart after NUGU end</a:t>
            </a:r>
            <a:r>
              <a:rPr lang="en-US" altLang="zh-TW" sz="3600" dirty="0" smtClean="0"/>
              <a:t/>
            </a:r>
            <a:br>
              <a:rPr lang="en-US" altLang="zh-TW" sz="3600" dirty="0" smtClean="0"/>
            </a:br>
            <a:endParaRPr lang="zh-TW" altLang="en-US" sz="2000" dirty="0"/>
          </a:p>
        </p:txBody>
      </p:sp>
      <p:sp>
        <p:nvSpPr>
          <p:cNvPr id="27" name="矩形 26"/>
          <p:cNvSpPr/>
          <p:nvPr/>
        </p:nvSpPr>
        <p:spPr>
          <a:xfrm>
            <a:off x="2143076" y="4000504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143076" y="514351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54" name="直線接點 53"/>
          <p:cNvCxnSpPr/>
          <p:nvPr/>
        </p:nvCxnSpPr>
        <p:spPr>
          <a:xfrm rot="5400000">
            <a:off x="2178013" y="4321963"/>
            <a:ext cx="464424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3214646" y="2857496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Start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41" name="直線單箭頭接點 40"/>
          <p:cNvCxnSpPr/>
          <p:nvPr/>
        </p:nvCxnSpPr>
        <p:spPr>
          <a:xfrm rot="5400000">
            <a:off x="2036713" y="5035561"/>
            <a:ext cx="3357586" cy="1588"/>
          </a:xfrm>
          <a:prstGeom prst="straightConnector1">
            <a:avLst/>
          </a:prstGeom>
          <a:ln w="28575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矩形 49"/>
          <p:cNvSpPr/>
          <p:nvPr/>
        </p:nvSpPr>
        <p:spPr>
          <a:xfrm>
            <a:off x="478065" y="5229770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1406" y="2928934"/>
            <a:ext cx="19287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SptekBluetooth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AvrcpService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62" name="直線單箭頭接點 61"/>
          <p:cNvCxnSpPr>
            <a:stCxn id="52" idx="2"/>
            <a:endCxn id="50" idx="0"/>
          </p:cNvCxnSpPr>
          <p:nvPr/>
        </p:nvCxnSpPr>
        <p:spPr>
          <a:xfrm rot="5400000">
            <a:off x="129926" y="4323893"/>
            <a:ext cx="1800770" cy="1098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字方塊 69"/>
          <p:cNvSpPr txBox="1"/>
          <p:nvPr/>
        </p:nvSpPr>
        <p:spPr>
          <a:xfrm>
            <a:off x="995493" y="3500438"/>
            <a:ext cx="933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“pause”</a:t>
            </a:r>
            <a:endParaRPr lang="zh-TW" altLang="en-US" dirty="0"/>
          </a:p>
        </p:txBody>
      </p:sp>
      <p:cxnSp>
        <p:nvCxnSpPr>
          <p:cNvPr id="74" name="直線單箭頭接點 73"/>
          <p:cNvCxnSpPr>
            <a:endCxn id="52" idx="0"/>
          </p:cNvCxnSpPr>
          <p:nvPr/>
        </p:nvCxnSpPr>
        <p:spPr>
          <a:xfrm rot="10800000" flipV="1">
            <a:off x="1035804" y="2643182"/>
            <a:ext cx="321455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文字方塊 75"/>
          <p:cNvSpPr txBox="1"/>
          <p:nvPr/>
        </p:nvSpPr>
        <p:spPr>
          <a:xfrm>
            <a:off x="357158" y="2357430"/>
            <a:ext cx="2675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NUGU_BT_CTRL_REQUEST</a:t>
            </a:r>
            <a:endParaRPr lang="zh-TW" altLang="en-US" dirty="0"/>
          </a:p>
        </p:txBody>
      </p:sp>
      <p:sp>
        <p:nvSpPr>
          <p:cNvPr id="77" name="矩形 76"/>
          <p:cNvSpPr/>
          <p:nvPr/>
        </p:nvSpPr>
        <p:spPr>
          <a:xfrm>
            <a:off x="1214382" y="1857364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?APP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79" name="直線單箭頭接點 78"/>
          <p:cNvCxnSpPr>
            <a:stCxn id="77" idx="2"/>
            <a:endCxn id="76" idx="0"/>
          </p:cNvCxnSpPr>
          <p:nvPr/>
        </p:nvCxnSpPr>
        <p:spPr>
          <a:xfrm rot="5400000">
            <a:off x="1633186" y="2276168"/>
            <a:ext cx="142876" cy="1964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6643670" y="3929042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6643670" y="5072050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Audio Flinger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7858148" y="2786034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 Stop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5050097" y="5158308"/>
            <a:ext cx="1093507" cy="502346"/>
          </a:xfrm>
          <a:prstGeom prst="rect">
            <a:avLst/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b="1" dirty="0" smtClean="0">
                <a:solidFill>
                  <a:schemeClr val="tx1"/>
                </a:solidFill>
              </a:rPr>
              <a:t>BT Mobile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5061065" y="4286232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4643438" y="2857472"/>
            <a:ext cx="1928794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SptekBluetooth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dirty="0" err="1" smtClean="0">
                <a:solidFill>
                  <a:schemeClr val="tx1"/>
                </a:solidFill>
              </a:rPr>
              <a:t>AvrcpService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3" name="文字方塊 92"/>
          <p:cNvSpPr txBox="1"/>
          <p:nvPr/>
        </p:nvSpPr>
        <p:spPr>
          <a:xfrm>
            <a:off x="4714876" y="2285992"/>
            <a:ext cx="2999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No NUGU_BT_CTRL_REQUEST</a:t>
            </a:r>
            <a:endParaRPr lang="zh-TW" altLang="en-US" dirty="0"/>
          </a:p>
        </p:txBody>
      </p:sp>
      <p:sp>
        <p:nvSpPr>
          <p:cNvPr id="94" name="矩形 93"/>
          <p:cNvSpPr/>
          <p:nvPr/>
        </p:nvSpPr>
        <p:spPr>
          <a:xfrm>
            <a:off x="5714976" y="1785902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?APP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07" name="圖案 106"/>
          <p:cNvCxnSpPr>
            <a:stCxn id="31" idx="0"/>
            <a:endCxn id="77" idx="3"/>
          </p:cNvCxnSpPr>
          <p:nvPr/>
        </p:nvCxnSpPr>
        <p:spPr>
          <a:xfrm rot="16200000" flipV="1">
            <a:off x="2553845" y="1696629"/>
            <a:ext cx="821537" cy="1500198"/>
          </a:xfrm>
          <a:prstGeom prst="bentConnector2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圖案 107"/>
          <p:cNvCxnSpPr>
            <a:stCxn id="83" idx="0"/>
            <a:endCxn id="94" idx="3"/>
          </p:cNvCxnSpPr>
          <p:nvPr/>
        </p:nvCxnSpPr>
        <p:spPr>
          <a:xfrm rot="16200000" flipV="1">
            <a:off x="7125893" y="1553713"/>
            <a:ext cx="821537" cy="1643106"/>
          </a:xfrm>
          <a:prstGeom prst="bentConnector2">
            <a:avLst/>
          </a:prstGeom>
          <a:ln>
            <a:solidFill>
              <a:schemeClr val="tx1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矩形 110"/>
          <p:cNvSpPr/>
          <p:nvPr/>
        </p:nvSpPr>
        <p:spPr>
          <a:xfrm>
            <a:off x="2143108" y="2857496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489033" y="4357694"/>
            <a:ext cx="1071570" cy="58632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 BT   Stack</a:t>
            </a:r>
            <a:endParaRPr lang="zh-TW" altLang="en-US" dirty="0">
              <a:solidFill>
                <a:schemeClr val="tx1"/>
              </a:solidFill>
            </a:endParaRPr>
          </a:p>
        </p:txBody>
      </p:sp>
      <p:cxnSp>
        <p:nvCxnSpPr>
          <p:cNvPr id="113" name="肘形接點 112"/>
          <p:cNvCxnSpPr/>
          <p:nvPr/>
        </p:nvCxnSpPr>
        <p:spPr>
          <a:xfrm rot="16200000" flipV="1">
            <a:off x="5500693" y="5000635"/>
            <a:ext cx="285752" cy="1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圖案 95"/>
          <p:cNvCxnSpPr>
            <a:stCxn id="87" idx="3"/>
          </p:cNvCxnSpPr>
          <p:nvPr/>
        </p:nvCxnSpPr>
        <p:spPr>
          <a:xfrm>
            <a:off x="6132635" y="4579394"/>
            <a:ext cx="796787" cy="1921440"/>
          </a:xfrm>
          <a:prstGeom prst="bentConnector2">
            <a:avLst/>
          </a:prstGeom>
          <a:ln w="28575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矩形 115"/>
          <p:cNvSpPr/>
          <p:nvPr/>
        </p:nvSpPr>
        <p:spPr>
          <a:xfrm>
            <a:off x="6715140" y="2786058"/>
            <a:ext cx="1000132" cy="50006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YouTube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117" name="文字方塊 116"/>
          <p:cNvSpPr txBox="1"/>
          <p:nvPr/>
        </p:nvSpPr>
        <p:spPr>
          <a:xfrm>
            <a:off x="642910" y="1142984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0070C0"/>
                </a:solidFill>
              </a:rPr>
              <a:t>YouTube is current </a:t>
            </a:r>
            <a:r>
              <a:rPr lang="en-US" altLang="zh-TW" dirty="0" err="1" smtClean="0">
                <a:solidFill>
                  <a:srgbClr val="0070C0"/>
                </a:solidFill>
              </a:rPr>
              <a:t>AudioFocus</a:t>
            </a:r>
            <a:r>
              <a:rPr lang="en-US" altLang="zh-TW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altLang="zh-TW" dirty="0" smtClean="0">
                <a:solidFill>
                  <a:srgbClr val="0070C0"/>
                </a:solidFill>
              </a:rPr>
              <a:t>before NUGU start</a:t>
            </a:r>
            <a:endParaRPr lang="zh-TW" altLang="en-US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022959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Google Assistant </a:t>
            </a:r>
            <a:r>
              <a:rPr lang="en-US" altLang="zh-TW" dirty="0" smtClean="0"/>
              <a:t>vs</a:t>
            </a:r>
            <a:r>
              <a:rPr lang="en-US" altLang="zh-TW" dirty="0" smtClean="0"/>
              <a:t>. NUGU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We can not always output Google Assistant TTS to Speaker as the same as NUGU, because </a:t>
            </a:r>
            <a:r>
              <a:rPr lang="en-US" altLang="zh-TW" dirty="0" smtClean="0">
                <a:solidFill>
                  <a:srgbClr val="FF0000"/>
                </a:solidFill>
              </a:rPr>
              <a:t>in pass-through mode, MUSIC stream volume is set to 32 level and is NOT adjustable. So if we output Google Assistant to Speaker in pass-through mode, Assistant audio will be very loud.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So, we will let Google Assistant output to the same device as BTV/YouTube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12968" cy="1282154"/>
          </a:xfrm>
        </p:spPr>
        <p:txBody>
          <a:bodyPr>
            <a:noAutofit/>
          </a:bodyPr>
          <a:lstStyle/>
          <a:p>
            <a:r>
              <a:rPr lang="en-US" altLang="zh-TW" dirty="0" smtClean="0"/>
              <a:t>Google Assistant </a:t>
            </a:r>
            <a:r>
              <a:rPr lang="en-US" altLang="zh-TW" dirty="0" smtClean="0"/>
              <a:t>vs</a:t>
            </a:r>
            <a:r>
              <a:rPr lang="en-US" altLang="zh-TW" dirty="0" smtClean="0"/>
              <a:t>. NUGU</a:t>
            </a:r>
            <a:endParaRPr lang="zh-TW" altLang="en-US" dirty="0"/>
          </a:p>
        </p:txBody>
      </p:sp>
      <p:cxnSp>
        <p:nvCxnSpPr>
          <p:cNvPr id="54" name="直線接點 53"/>
          <p:cNvCxnSpPr/>
          <p:nvPr/>
        </p:nvCxnSpPr>
        <p:spPr>
          <a:xfrm rot="5400000">
            <a:off x="1963731" y="4536277"/>
            <a:ext cx="4644240" cy="79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字方塊 74"/>
          <p:cNvSpPr txBox="1"/>
          <p:nvPr/>
        </p:nvSpPr>
        <p:spPr>
          <a:xfrm>
            <a:off x="4286248" y="5357826"/>
            <a:ext cx="485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BTV/</a:t>
            </a:r>
            <a:r>
              <a:rPr lang="en-US" altLang="zh-TW" sz="1600" dirty="0" err="1" smtClean="0"/>
              <a:t>Youtube</a:t>
            </a:r>
            <a:r>
              <a:rPr lang="en-US" altLang="zh-TW" sz="1600" dirty="0" smtClean="0"/>
              <a:t> is forced </a:t>
            </a:r>
            <a:r>
              <a:rPr lang="en-US" altLang="zh-TW" sz="1600" dirty="0" smtClean="0">
                <a:solidFill>
                  <a:srgbClr val="FF0000"/>
                </a:solidFill>
              </a:rPr>
              <a:t>to MAX 32 level </a:t>
            </a:r>
            <a:r>
              <a:rPr lang="en-US" altLang="zh-TW" sz="1600" dirty="0" smtClean="0"/>
              <a:t>in pass-through mode. </a:t>
            </a:r>
            <a:endParaRPr lang="zh-TW" altLang="en-US" sz="1600" dirty="0"/>
          </a:p>
        </p:txBody>
      </p:sp>
      <p:sp>
        <p:nvSpPr>
          <p:cNvPr id="31" name="矩形 30"/>
          <p:cNvSpPr/>
          <p:nvPr/>
        </p:nvSpPr>
        <p:spPr>
          <a:xfrm>
            <a:off x="1285852" y="3857628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821637" y="2428868"/>
            <a:ext cx="1000132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NUGU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678761" y="321468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50" name="直線單箭頭接點 49"/>
          <p:cNvCxnSpPr/>
          <p:nvPr/>
        </p:nvCxnSpPr>
        <p:spPr>
          <a:xfrm rot="5400000">
            <a:off x="2107389" y="3000372"/>
            <a:ext cx="42862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文字方塊 50"/>
          <p:cNvSpPr txBox="1"/>
          <p:nvPr/>
        </p:nvSpPr>
        <p:spPr>
          <a:xfrm>
            <a:off x="2286016" y="2857496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AUDIO_STREAM_NUGU</a:t>
            </a:r>
            <a:endParaRPr lang="zh-TW" altLang="en-US" sz="1200" dirty="0"/>
          </a:p>
        </p:txBody>
      </p:sp>
      <p:cxnSp>
        <p:nvCxnSpPr>
          <p:cNvPr id="52" name="直線單箭頭接點 51"/>
          <p:cNvCxnSpPr/>
          <p:nvPr/>
        </p:nvCxnSpPr>
        <p:spPr>
          <a:xfrm rot="5400000">
            <a:off x="2178827" y="3714752"/>
            <a:ext cx="28575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字方塊 56"/>
          <p:cNvSpPr txBox="1"/>
          <p:nvPr/>
        </p:nvSpPr>
        <p:spPr>
          <a:xfrm>
            <a:off x="0" y="4000504"/>
            <a:ext cx="12774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stream_</a:t>
            </a:r>
          </a:p>
          <a:p>
            <a:r>
              <a:rPr lang="en-US" altLang="zh-TW" dirty="0" smtClean="0"/>
              <a:t>volume.xml</a:t>
            </a:r>
          </a:p>
          <a:p>
            <a:r>
              <a:rPr lang="en-US" altLang="zh-TW" dirty="0" smtClean="0"/>
              <a:t>for NUGU</a:t>
            </a:r>
            <a:endParaRPr lang="zh-TW" altLang="en-US" dirty="0"/>
          </a:p>
        </p:txBody>
      </p:sp>
      <p:cxnSp>
        <p:nvCxnSpPr>
          <p:cNvPr id="59" name="直線單箭頭接點 58"/>
          <p:cNvCxnSpPr/>
          <p:nvPr/>
        </p:nvCxnSpPr>
        <p:spPr>
          <a:xfrm>
            <a:off x="928662" y="4214818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5786446" y="3857628"/>
            <a:ext cx="2071702" cy="10081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Android Framework</a:t>
            </a:r>
          </a:p>
          <a:p>
            <a:pPr algn="ctr"/>
            <a:endParaRPr lang="en-US" altLang="zh-TW" dirty="0" smtClean="0">
              <a:solidFill>
                <a:schemeClr val="tx1"/>
              </a:solidFill>
            </a:endParaRPr>
          </a:p>
          <a:p>
            <a:pPr algn="ctr"/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6072198" y="2071678"/>
            <a:ext cx="1464479" cy="7143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dirty="0" smtClean="0">
                <a:solidFill>
                  <a:schemeClr val="tx1"/>
                </a:solidFill>
              </a:rPr>
              <a:t>Google Assistant App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6179355" y="3214686"/>
            <a:ext cx="1285884" cy="35719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600" dirty="0" err="1" smtClean="0">
                <a:solidFill>
                  <a:schemeClr val="tx1"/>
                </a:solidFill>
              </a:rPr>
              <a:t>AudioTrack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cxnSp>
        <p:nvCxnSpPr>
          <p:cNvPr id="63" name="直線單箭頭接點 62"/>
          <p:cNvCxnSpPr/>
          <p:nvPr/>
        </p:nvCxnSpPr>
        <p:spPr>
          <a:xfrm rot="5400000">
            <a:off x="6607983" y="3000372"/>
            <a:ext cx="428628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字方塊 63"/>
          <p:cNvSpPr txBox="1"/>
          <p:nvPr/>
        </p:nvSpPr>
        <p:spPr>
          <a:xfrm>
            <a:off x="6858048" y="2857496"/>
            <a:ext cx="1714480" cy="285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200" dirty="0" smtClean="0"/>
              <a:t>AUDIO_STREAM_MUSIC</a:t>
            </a:r>
            <a:endParaRPr lang="zh-TW" altLang="en-US" sz="1200" dirty="0"/>
          </a:p>
        </p:txBody>
      </p:sp>
      <p:cxnSp>
        <p:nvCxnSpPr>
          <p:cNvPr id="66" name="直線單箭頭接點 65"/>
          <p:cNvCxnSpPr/>
          <p:nvPr/>
        </p:nvCxnSpPr>
        <p:spPr>
          <a:xfrm rot="5400000">
            <a:off x="6679421" y="3714752"/>
            <a:ext cx="285752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字方塊 68"/>
          <p:cNvSpPr txBox="1"/>
          <p:nvPr/>
        </p:nvSpPr>
        <p:spPr>
          <a:xfrm>
            <a:off x="4214810" y="4000504"/>
            <a:ext cx="17209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/>
              <a:t>stream_</a:t>
            </a:r>
          </a:p>
          <a:p>
            <a:r>
              <a:rPr lang="en-US" altLang="zh-TW" dirty="0" smtClean="0"/>
              <a:t>volume.xml</a:t>
            </a:r>
          </a:p>
          <a:p>
            <a:r>
              <a:rPr lang="en-US" altLang="zh-TW" dirty="0" smtClean="0"/>
              <a:t>for BTV/</a:t>
            </a:r>
            <a:r>
              <a:rPr lang="en-US" altLang="zh-TW" dirty="0" err="1" smtClean="0"/>
              <a:t>Youtube</a:t>
            </a:r>
            <a:endParaRPr lang="zh-TW" altLang="en-US" dirty="0"/>
          </a:p>
        </p:txBody>
      </p:sp>
      <p:cxnSp>
        <p:nvCxnSpPr>
          <p:cNvPr id="70" name="直線單箭頭接點 69"/>
          <p:cNvCxnSpPr/>
          <p:nvPr/>
        </p:nvCxnSpPr>
        <p:spPr>
          <a:xfrm>
            <a:off x="5429256" y="4214818"/>
            <a:ext cx="35719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圖案 75"/>
          <p:cNvCxnSpPr>
            <a:endCxn id="60" idx="3"/>
          </p:cNvCxnSpPr>
          <p:nvPr/>
        </p:nvCxnSpPr>
        <p:spPr>
          <a:xfrm rot="16200000" flipV="1">
            <a:off x="7788705" y="4431127"/>
            <a:ext cx="924704" cy="785818"/>
          </a:xfrm>
          <a:prstGeom prst="bentConnector2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字方塊 76"/>
          <p:cNvSpPr txBox="1"/>
          <p:nvPr/>
        </p:nvSpPr>
        <p:spPr>
          <a:xfrm>
            <a:off x="0" y="5500702"/>
            <a:ext cx="4857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NUGU has it’s own volume curve and is not set to </a:t>
            </a:r>
          </a:p>
          <a:p>
            <a:r>
              <a:rPr lang="en-US" altLang="zh-TW" sz="1600" dirty="0" smtClean="0"/>
              <a:t>Max volume in pass-through mode. </a:t>
            </a:r>
            <a:endParaRPr lang="zh-TW" altLang="en-US" sz="1600" dirty="0"/>
          </a:p>
        </p:txBody>
      </p:sp>
      <p:cxnSp>
        <p:nvCxnSpPr>
          <p:cNvPr id="82" name="圖案 81"/>
          <p:cNvCxnSpPr>
            <a:endCxn id="31" idx="3"/>
          </p:cNvCxnSpPr>
          <p:nvPr/>
        </p:nvCxnSpPr>
        <p:spPr>
          <a:xfrm rot="16200000" flipV="1">
            <a:off x="3073797" y="4645441"/>
            <a:ext cx="1139018" cy="571504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字方塊 23"/>
          <p:cNvSpPr txBox="1"/>
          <p:nvPr/>
        </p:nvSpPr>
        <p:spPr>
          <a:xfrm>
            <a:off x="7858148" y="3929066"/>
            <a:ext cx="1411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Max Level 32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022959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290</Words>
  <Application>Microsoft Office PowerPoint</Application>
  <PresentationFormat>如螢幕大小 (4:3)</PresentationFormat>
  <Paragraphs>101</Paragraphs>
  <Slides>6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7" baseType="lpstr">
      <vt:lpstr>Office 佈景主題</vt:lpstr>
      <vt:lpstr>Audio Routing for BT Sink mode 1.NUGU end to resume BT sink 2.Google Assistant vs. NUGU</vt:lpstr>
      <vt:lpstr>Background  BT Sink restarts after NUGU end  Original Google Design</vt:lpstr>
      <vt:lpstr>Background  Issue happens when Other Apps get AudioFocus</vt:lpstr>
      <vt:lpstr>BT Sink does not restart after NUGU end </vt:lpstr>
      <vt:lpstr>Google Assistant vs. NUGU</vt:lpstr>
      <vt:lpstr>Google Assistant vs. NUGU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翁智鴻</dc:creator>
  <cp:lastModifiedBy>翁智鴻</cp:lastModifiedBy>
  <cp:revision>55</cp:revision>
  <dcterms:created xsi:type="dcterms:W3CDTF">2021-01-04T08:38:10Z</dcterms:created>
  <dcterms:modified xsi:type="dcterms:W3CDTF">2021-07-19T03:34:41Z</dcterms:modified>
</cp:coreProperties>
</file>