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7" r:id="rId3"/>
    <p:sldId id="270" r:id="rId4"/>
    <p:sldId id="273" r:id="rId5"/>
    <p:sldId id="262" r:id="rId6"/>
    <p:sldId id="264" r:id="rId7"/>
    <p:sldId id="266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58928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1074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5495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18461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40615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6054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4559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681736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4146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7017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5531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A5D6B-7C21-4905-81E3-B11A147E66B3}" type="datetimeFigureOut">
              <a:rPr lang="zh-TW" altLang="en-US" smtClean="0"/>
              <a:pPr/>
              <a:t>2021/7/12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19025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Audio Routing for BT Sink mode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5000636"/>
            <a:ext cx="6400800" cy="638164"/>
          </a:xfrm>
        </p:spPr>
        <p:txBody>
          <a:bodyPr/>
          <a:lstStyle/>
          <a:p>
            <a:r>
              <a:rPr lang="en-US" altLang="zh-TW" dirty="0" smtClean="0"/>
              <a:t>FII: River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282154"/>
          </a:xfrm>
        </p:spPr>
        <p:txBody>
          <a:bodyPr>
            <a:normAutofit fontScale="90000"/>
          </a:bodyPr>
          <a:lstStyle/>
          <a:p>
            <a:r>
              <a:rPr lang="en-US" altLang="zh-TW" sz="3600" b="1" dirty="0" smtClean="0"/>
              <a:t>Background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600" dirty="0" smtClean="0"/>
              <a:t>Connect BT mobile (SWAN in BT sink mode)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600" dirty="0" smtClean="0"/>
              <a:t>Android Original Design</a:t>
            </a:r>
            <a:endParaRPr lang="zh-TW" altLang="en-US" sz="2000" dirty="0"/>
          </a:p>
        </p:txBody>
      </p:sp>
      <p:sp>
        <p:nvSpPr>
          <p:cNvPr id="27" name="矩形 26"/>
          <p:cNvSpPr/>
          <p:nvPr/>
        </p:nvSpPr>
        <p:spPr>
          <a:xfrm>
            <a:off x="1785918" y="2928934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85918" y="4071942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406" y="3571876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68219" y="5072074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46" name="肘形接點 45"/>
          <p:cNvCxnSpPr>
            <a:stCxn id="44" idx="0"/>
            <a:endCxn id="33" idx="2"/>
          </p:cNvCxnSpPr>
          <p:nvPr/>
        </p:nvCxnSpPr>
        <p:spPr>
          <a:xfrm rot="16200000" flipV="1">
            <a:off x="143157" y="4500257"/>
            <a:ext cx="1143008" cy="625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圖案 83"/>
          <p:cNvCxnSpPr>
            <a:stCxn id="33" idx="3"/>
          </p:cNvCxnSpPr>
          <p:nvPr/>
        </p:nvCxnSpPr>
        <p:spPr>
          <a:xfrm>
            <a:off x="1357290" y="3750471"/>
            <a:ext cx="1428760" cy="1964545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字方塊 101"/>
          <p:cNvSpPr txBox="1"/>
          <p:nvPr/>
        </p:nvSpPr>
        <p:spPr>
          <a:xfrm>
            <a:off x="0" y="3214686"/>
            <a:ext cx="1714480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AUDIO_STREAM_MUSIC</a:t>
            </a:r>
            <a:endParaRPr lang="zh-TW" altLang="en-US" sz="1200" dirty="0"/>
          </a:p>
        </p:txBody>
      </p:sp>
      <p:sp>
        <p:nvSpPr>
          <p:cNvPr id="30" name="矩形 29"/>
          <p:cNvSpPr/>
          <p:nvPr/>
        </p:nvSpPr>
        <p:spPr>
          <a:xfrm>
            <a:off x="190156" y="4214818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858016" y="3071810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58016" y="4214818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57720" y="3571876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54533" y="5072074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37" name="肘形接點 36"/>
          <p:cNvCxnSpPr>
            <a:stCxn id="36" idx="0"/>
            <a:endCxn id="35" idx="2"/>
          </p:cNvCxnSpPr>
          <p:nvPr/>
        </p:nvCxnSpPr>
        <p:spPr>
          <a:xfrm rot="16200000" flipV="1">
            <a:off x="4929471" y="4500257"/>
            <a:ext cx="1143008" cy="625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7858148" y="1643050"/>
            <a:ext cx="100013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YouTube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715272" y="2428868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40" name="直線單箭頭接點 39"/>
          <p:cNvCxnSpPr>
            <a:stCxn id="38" idx="2"/>
            <a:endCxn id="39" idx="0"/>
          </p:cNvCxnSpPr>
          <p:nvPr/>
        </p:nvCxnSpPr>
        <p:spPr>
          <a:xfrm rot="5400000">
            <a:off x="8143900" y="2214554"/>
            <a:ext cx="428628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單箭頭接點 42"/>
          <p:cNvCxnSpPr>
            <a:stCxn id="39" idx="2"/>
          </p:cNvCxnSpPr>
          <p:nvPr/>
        </p:nvCxnSpPr>
        <p:spPr>
          <a:xfrm rot="5400000">
            <a:off x="6893735" y="4250537"/>
            <a:ext cx="2928958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/>
          <p:cNvSpPr txBox="1"/>
          <p:nvPr/>
        </p:nvSpPr>
        <p:spPr>
          <a:xfrm>
            <a:off x="4714876" y="3214686"/>
            <a:ext cx="1714480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AUDIO_STREAM_MUSIC</a:t>
            </a:r>
            <a:endParaRPr lang="zh-TW" altLang="en-US" sz="1200" dirty="0"/>
          </a:p>
        </p:txBody>
      </p:sp>
      <p:sp>
        <p:nvSpPr>
          <p:cNvPr id="47" name="矩形 46"/>
          <p:cNvSpPr/>
          <p:nvPr/>
        </p:nvSpPr>
        <p:spPr>
          <a:xfrm>
            <a:off x="4976470" y="4199998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49" name="直線單箭頭接點 48"/>
          <p:cNvCxnSpPr>
            <a:stCxn id="35" idx="3"/>
            <a:endCxn id="68" idx="2"/>
          </p:cNvCxnSpPr>
          <p:nvPr/>
        </p:nvCxnSpPr>
        <p:spPr>
          <a:xfrm>
            <a:off x="6143604" y="3750471"/>
            <a:ext cx="428660" cy="15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/>
          <p:nvPr/>
        </p:nvCxnSpPr>
        <p:spPr>
          <a:xfrm rot="5400000">
            <a:off x="1963731" y="4536277"/>
            <a:ext cx="464424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/>
          <p:cNvSpPr txBox="1"/>
          <p:nvPr/>
        </p:nvSpPr>
        <p:spPr>
          <a:xfrm>
            <a:off x="3643306" y="1714488"/>
            <a:ext cx="1415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Play YouTube</a:t>
            </a:r>
            <a:endParaRPr lang="zh-TW" altLang="en-US" dirty="0"/>
          </a:p>
        </p:txBody>
      </p:sp>
      <p:cxnSp>
        <p:nvCxnSpPr>
          <p:cNvPr id="67" name="直線單箭頭接點 66"/>
          <p:cNvCxnSpPr/>
          <p:nvPr/>
        </p:nvCxnSpPr>
        <p:spPr>
          <a:xfrm>
            <a:off x="3357554" y="2071678"/>
            <a:ext cx="185738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流程圖: 匯合連接點 67"/>
          <p:cNvSpPr/>
          <p:nvPr/>
        </p:nvSpPr>
        <p:spPr>
          <a:xfrm>
            <a:off x="6572264" y="3643314"/>
            <a:ext cx="214314" cy="214314"/>
          </a:xfrm>
          <a:prstGeom prst="flowChartSummingJunction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1" name="文字方塊 70"/>
          <p:cNvSpPr txBox="1"/>
          <p:nvPr/>
        </p:nvSpPr>
        <p:spPr>
          <a:xfrm>
            <a:off x="6572264" y="2071678"/>
            <a:ext cx="1714480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AUDIO_STREAM_MUSIC</a:t>
            </a:r>
            <a:endParaRPr lang="zh-TW" altLang="en-US" sz="1200" dirty="0"/>
          </a:p>
        </p:txBody>
      </p:sp>
      <p:cxnSp>
        <p:nvCxnSpPr>
          <p:cNvPr id="73" name="直線單箭頭接點 72"/>
          <p:cNvCxnSpPr/>
          <p:nvPr/>
        </p:nvCxnSpPr>
        <p:spPr>
          <a:xfrm rot="5400000" flipH="1" flipV="1">
            <a:off x="5680083" y="4964917"/>
            <a:ext cx="2070908" cy="79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/>
          <p:cNvSpPr txBox="1"/>
          <p:nvPr/>
        </p:nvSpPr>
        <p:spPr>
          <a:xfrm>
            <a:off x="4286248" y="6000768"/>
            <a:ext cx="4857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BT sink is paused because of receiving </a:t>
            </a:r>
            <a:r>
              <a:rPr lang="en-US" altLang="zh-TW" sz="1600" dirty="0" err="1" smtClean="0"/>
              <a:t>AudioFocus_LOSS</a:t>
            </a:r>
            <a:r>
              <a:rPr lang="en-US" altLang="zh-TW" sz="1600" dirty="0" smtClean="0"/>
              <a:t> from YouTube playing. </a:t>
            </a:r>
            <a:endParaRPr lang="zh-TW" altLang="en-US" sz="1600" dirty="0"/>
          </a:p>
        </p:txBody>
      </p:sp>
      <p:sp>
        <p:nvSpPr>
          <p:cNvPr id="80" name="文字方塊 79"/>
          <p:cNvSpPr txBox="1"/>
          <p:nvPr/>
        </p:nvSpPr>
        <p:spPr>
          <a:xfrm>
            <a:off x="5715008" y="1643050"/>
            <a:ext cx="2082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Request </a:t>
            </a:r>
            <a:r>
              <a:rPr lang="en-US" altLang="zh-TW" dirty="0" err="1" smtClean="0"/>
              <a:t>AudioFocus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02295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282154"/>
          </a:xfrm>
        </p:spPr>
        <p:txBody>
          <a:bodyPr>
            <a:normAutofit fontScale="90000"/>
          </a:bodyPr>
          <a:lstStyle/>
          <a:p>
            <a:r>
              <a:rPr lang="en-US" altLang="zh-TW" sz="3600" b="1" dirty="0" smtClean="0"/>
              <a:t>Background 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600" dirty="0" smtClean="0"/>
              <a:t>Connect BT mobile (SWAN in BT sink mode)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r>
              <a:rPr lang="en-US" altLang="zh-TW" sz="3600" dirty="0" smtClean="0"/>
              <a:t>Original Issue: </a:t>
            </a:r>
            <a:r>
              <a:rPr lang="en-US" altLang="zh-TW" sz="3600" dirty="0" smtClean="0">
                <a:solidFill>
                  <a:schemeClr val="accent2"/>
                </a:solidFill>
              </a:rPr>
              <a:t>BT sink is paused by HOME UI</a:t>
            </a:r>
            <a:endParaRPr lang="zh-TW" altLang="en-US" sz="2000" dirty="0">
              <a:solidFill>
                <a:schemeClr val="accent2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785918" y="2928934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</a:t>
            </a:r>
            <a:r>
              <a:rPr lang="en-US" altLang="zh-TW" dirty="0" smtClean="0">
                <a:solidFill>
                  <a:schemeClr val="tx1"/>
                </a:solidFill>
              </a:rPr>
              <a:t>Framework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85918" y="4071942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406" y="3571876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68219" y="5072074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46" name="肘形接點 45"/>
          <p:cNvCxnSpPr>
            <a:stCxn id="44" idx="0"/>
            <a:endCxn id="33" idx="2"/>
          </p:cNvCxnSpPr>
          <p:nvPr/>
        </p:nvCxnSpPr>
        <p:spPr>
          <a:xfrm rot="16200000" flipV="1">
            <a:off x="143157" y="4500257"/>
            <a:ext cx="1143008" cy="625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單箭頭接點 69"/>
          <p:cNvCxnSpPr>
            <a:stCxn id="28" idx="2"/>
          </p:cNvCxnSpPr>
          <p:nvPr/>
        </p:nvCxnSpPr>
        <p:spPr>
          <a:xfrm rot="5400000">
            <a:off x="2557868" y="5308239"/>
            <a:ext cx="492086" cy="35717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圖案 83"/>
          <p:cNvCxnSpPr>
            <a:stCxn id="33" idx="3"/>
            <a:endCxn id="28" idx="0"/>
          </p:cNvCxnSpPr>
          <p:nvPr/>
        </p:nvCxnSpPr>
        <p:spPr>
          <a:xfrm>
            <a:off x="1357290" y="3750471"/>
            <a:ext cx="1464479" cy="321471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文字方塊 101"/>
          <p:cNvSpPr txBox="1"/>
          <p:nvPr/>
        </p:nvSpPr>
        <p:spPr>
          <a:xfrm>
            <a:off x="0" y="3214686"/>
            <a:ext cx="1714480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AUDIO_STREAM_MUSIC</a:t>
            </a:r>
            <a:endParaRPr lang="zh-TW" altLang="en-US" sz="1200" dirty="0"/>
          </a:p>
        </p:txBody>
      </p:sp>
      <p:sp>
        <p:nvSpPr>
          <p:cNvPr id="30" name="矩形 29"/>
          <p:cNvSpPr/>
          <p:nvPr/>
        </p:nvSpPr>
        <p:spPr>
          <a:xfrm>
            <a:off x="190156" y="4214818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858016" y="3071810"/>
            <a:ext cx="214314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58016" y="4214818"/>
            <a:ext cx="214314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57720" y="3571876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54533" y="5072074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37" name="肘形接點 36"/>
          <p:cNvCxnSpPr>
            <a:stCxn id="36" idx="0"/>
            <a:endCxn id="35" idx="2"/>
          </p:cNvCxnSpPr>
          <p:nvPr/>
        </p:nvCxnSpPr>
        <p:spPr>
          <a:xfrm rot="16200000" flipV="1">
            <a:off x="4929471" y="4500257"/>
            <a:ext cx="1143008" cy="625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7286644" y="1928802"/>
            <a:ext cx="157160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HOME UI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5" name="文字方塊 44"/>
          <p:cNvSpPr txBox="1"/>
          <p:nvPr/>
        </p:nvSpPr>
        <p:spPr>
          <a:xfrm>
            <a:off x="4714876" y="3214686"/>
            <a:ext cx="1714480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AUDIO_STREAM_MUSIC</a:t>
            </a:r>
            <a:endParaRPr lang="zh-TW" altLang="en-US" sz="1200" dirty="0"/>
          </a:p>
        </p:txBody>
      </p:sp>
      <p:sp>
        <p:nvSpPr>
          <p:cNvPr id="47" name="矩形 46"/>
          <p:cNvSpPr/>
          <p:nvPr/>
        </p:nvSpPr>
        <p:spPr>
          <a:xfrm>
            <a:off x="4976470" y="4199998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49" name="直線單箭頭接點 48"/>
          <p:cNvCxnSpPr>
            <a:stCxn id="35" idx="3"/>
            <a:endCxn id="68" idx="2"/>
          </p:cNvCxnSpPr>
          <p:nvPr/>
        </p:nvCxnSpPr>
        <p:spPr>
          <a:xfrm>
            <a:off x="6143604" y="3750471"/>
            <a:ext cx="428660" cy="15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接點 53"/>
          <p:cNvCxnSpPr/>
          <p:nvPr/>
        </p:nvCxnSpPr>
        <p:spPr>
          <a:xfrm rot="5400000">
            <a:off x="1963731" y="4536277"/>
            <a:ext cx="464424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/>
          <p:cNvSpPr txBox="1"/>
          <p:nvPr/>
        </p:nvSpPr>
        <p:spPr>
          <a:xfrm>
            <a:off x="3643306" y="1714488"/>
            <a:ext cx="156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Enter Home UI</a:t>
            </a:r>
            <a:endParaRPr lang="zh-TW" altLang="en-US" dirty="0"/>
          </a:p>
        </p:txBody>
      </p:sp>
      <p:cxnSp>
        <p:nvCxnSpPr>
          <p:cNvPr id="67" name="直線單箭頭接點 66"/>
          <p:cNvCxnSpPr/>
          <p:nvPr/>
        </p:nvCxnSpPr>
        <p:spPr>
          <a:xfrm>
            <a:off x="3357554" y="2071678"/>
            <a:ext cx="1857388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流程圖: 匯合連接點 67"/>
          <p:cNvSpPr/>
          <p:nvPr/>
        </p:nvSpPr>
        <p:spPr>
          <a:xfrm>
            <a:off x="6572264" y="3643314"/>
            <a:ext cx="214314" cy="214314"/>
          </a:xfrm>
          <a:prstGeom prst="flowChartSummingJunction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3" name="直線單箭頭接點 72"/>
          <p:cNvCxnSpPr/>
          <p:nvPr/>
        </p:nvCxnSpPr>
        <p:spPr>
          <a:xfrm rot="5400000" flipH="1" flipV="1">
            <a:off x="5680083" y="4964917"/>
            <a:ext cx="2070908" cy="79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/>
          <p:cNvSpPr txBox="1"/>
          <p:nvPr/>
        </p:nvSpPr>
        <p:spPr>
          <a:xfrm>
            <a:off x="4357686" y="6000768"/>
            <a:ext cx="4863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BT sink is paused because of receiving </a:t>
            </a:r>
            <a:r>
              <a:rPr lang="en-US" altLang="zh-TW" sz="1600" dirty="0" err="1" smtClean="0"/>
              <a:t>AudioFocus_LOSS</a:t>
            </a:r>
            <a:r>
              <a:rPr lang="en-US" altLang="zh-TW" sz="1600" dirty="0" smtClean="0"/>
              <a:t> from HOME UI showing up (Ex. User press HOME key of RCU). </a:t>
            </a:r>
            <a:endParaRPr lang="zh-TW" altLang="en-US" sz="1600" dirty="0"/>
          </a:p>
        </p:txBody>
      </p:sp>
      <p:sp>
        <p:nvSpPr>
          <p:cNvPr id="51" name="文字方塊 50"/>
          <p:cNvSpPr txBox="1"/>
          <p:nvPr/>
        </p:nvSpPr>
        <p:spPr>
          <a:xfrm>
            <a:off x="6929454" y="2428868"/>
            <a:ext cx="2082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Request </a:t>
            </a:r>
            <a:r>
              <a:rPr lang="en-US" altLang="zh-TW" dirty="0" err="1" smtClean="0"/>
              <a:t>AudioFocus</a:t>
            </a:r>
            <a:endParaRPr lang="zh-TW" altLang="en-US" dirty="0"/>
          </a:p>
        </p:txBody>
      </p:sp>
      <p:cxnSp>
        <p:nvCxnSpPr>
          <p:cNvPr id="53" name="直線單箭頭接點 52"/>
          <p:cNvCxnSpPr>
            <a:stCxn id="38" idx="2"/>
          </p:cNvCxnSpPr>
          <p:nvPr/>
        </p:nvCxnSpPr>
        <p:spPr>
          <a:xfrm rot="16200000" flipH="1">
            <a:off x="7965297" y="2393141"/>
            <a:ext cx="214314" cy="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02295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err="1" smtClean="0"/>
              <a:t>Jira</a:t>
            </a:r>
            <a:r>
              <a:rPr lang="en-US" altLang="zh-TW" dirty="0" smtClean="0"/>
              <a:t> BTVSBOX510</a:t>
            </a:r>
            <a:br>
              <a:rPr lang="en-US" altLang="zh-TW" dirty="0" smtClean="0"/>
            </a:br>
            <a:r>
              <a:rPr lang="en-US" altLang="zh-TW" dirty="0" smtClean="0"/>
              <a:t>SK asks for  the same implement as AI2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dirty="0" smtClean="0"/>
              <a:t>AI2’s Behavior: </a:t>
            </a:r>
          </a:p>
          <a:p>
            <a:pPr>
              <a:buAutoNum type="arabicPeriod"/>
            </a:pPr>
            <a:r>
              <a:rPr lang="en-US" altLang="zh-TW" sz="2800" dirty="0" smtClean="0"/>
              <a:t>BT audio is continuing playing.</a:t>
            </a:r>
          </a:p>
          <a:p>
            <a:pPr>
              <a:buAutoNum type="arabicPeriod"/>
            </a:pPr>
            <a:r>
              <a:rPr lang="en-US" altLang="zh-TW" sz="2800" dirty="0" smtClean="0"/>
              <a:t>Mute other streams when YouTube or other APPs are playing.</a:t>
            </a:r>
          </a:p>
          <a:p>
            <a:pPr>
              <a:buAutoNum type="arabicPeriod"/>
            </a:pPr>
            <a:r>
              <a:rPr lang="en-US" altLang="zh-TW" sz="2800" dirty="0" smtClean="0"/>
              <a:t>Modify BT sink to ignore </a:t>
            </a:r>
            <a:r>
              <a:rPr lang="en-US" altLang="zh-TW" sz="2800" dirty="0" err="1" smtClean="0"/>
              <a:t>AudioFocus_LOSS</a:t>
            </a:r>
            <a:r>
              <a:rPr lang="en-US" altLang="zh-TW" sz="2800" dirty="0" smtClean="0"/>
              <a:t> event to avoid being paused while HOME UI gets </a:t>
            </a:r>
            <a:r>
              <a:rPr lang="en-US" altLang="zh-TW" sz="2800" dirty="0" err="1" smtClean="0"/>
              <a:t>AudioFocus</a:t>
            </a:r>
            <a:r>
              <a:rPr lang="en-US" altLang="zh-TW" sz="2800" dirty="0" smtClean="0"/>
              <a:t>.</a:t>
            </a:r>
          </a:p>
          <a:p>
            <a:pPr>
              <a:buAutoNum type="arabicPeriod"/>
            </a:pPr>
            <a:r>
              <a:rPr lang="en-US" altLang="zh-TW" sz="2800" dirty="0" smtClean="0"/>
              <a:t>Google Assistant is not supported in AI2 AOSP, so it can not test</a:t>
            </a:r>
            <a:r>
              <a:rPr lang="en-US" altLang="zh-TW" sz="2800" dirty="0" smtClean="0"/>
              <a:t>.</a:t>
            </a:r>
            <a:endParaRPr lang="zh-TW" altLang="en-US" sz="28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4214810" y="3712472"/>
            <a:ext cx="2928958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AudioPolicyManager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214810" y="4855480"/>
            <a:ext cx="2857520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12700" y="4998356"/>
            <a:ext cx="1800200" cy="10863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 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428860" y="4355414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8662" y="6212802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46" name="肘形接點 45"/>
          <p:cNvCxnSpPr>
            <a:stCxn id="44" idx="0"/>
            <a:endCxn id="33" idx="1"/>
          </p:cNvCxnSpPr>
          <p:nvPr/>
        </p:nvCxnSpPr>
        <p:spPr>
          <a:xfrm rot="5400000" flipH="1" flipV="1">
            <a:off x="1112742" y="4896684"/>
            <a:ext cx="1678793" cy="953444"/>
          </a:xfrm>
          <a:prstGeom prst="bentConnector2">
            <a:avLst/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5214942" y="2355150"/>
            <a:ext cx="100013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YouTube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072066" y="3069530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62" name="直線單箭頭接點 61"/>
          <p:cNvCxnSpPr>
            <a:stCxn id="25" idx="2"/>
            <a:endCxn id="60" idx="0"/>
          </p:cNvCxnSpPr>
          <p:nvPr/>
        </p:nvCxnSpPr>
        <p:spPr>
          <a:xfrm rot="5400000">
            <a:off x="5536413" y="2890935"/>
            <a:ext cx="35719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圖案 83"/>
          <p:cNvCxnSpPr>
            <a:stCxn id="33" idx="3"/>
            <a:endCxn id="100" idx="0"/>
          </p:cNvCxnSpPr>
          <p:nvPr/>
        </p:nvCxnSpPr>
        <p:spPr>
          <a:xfrm>
            <a:off x="3714744" y="4534009"/>
            <a:ext cx="1731644" cy="1609635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線單箭頭接點 97"/>
          <p:cNvCxnSpPr>
            <a:stCxn id="60" idx="2"/>
          </p:cNvCxnSpPr>
          <p:nvPr/>
        </p:nvCxnSpPr>
        <p:spPr>
          <a:xfrm rot="5400000">
            <a:off x="5000628" y="4141100"/>
            <a:ext cx="142876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字方塊 99"/>
          <p:cNvSpPr txBox="1"/>
          <p:nvPr/>
        </p:nvSpPr>
        <p:spPr>
          <a:xfrm>
            <a:off x="3963321" y="6143644"/>
            <a:ext cx="2966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Only BT stream will be output</a:t>
            </a:r>
            <a:endParaRPr lang="zh-TW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286248" y="4357694"/>
            <a:ext cx="2995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 smtClean="0">
                <a:solidFill>
                  <a:schemeClr val="accent2"/>
                </a:solidFill>
              </a:rPr>
              <a:t>handleSKBStreamAndDevice</a:t>
            </a:r>
            <a:r>
              <a:rPr lang="en-US" altLang="zh-TW" dirty="0" smtClean="0">
                <a:solidFill>
                  <a:schemeClr val="accent2"/>
                </a:solidFill>
              </a:rPr>
              <a:t>()</a:t>
            </a:r>
            <a:endParaRPr lang="zh-TW" altLang="en-US" dirty="0">
              <a:solidFill>
                <a:schemeClr val="accent2"/>
              </a:solidFill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5929322" y="264090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AUDIO_STREAM_MUSIC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0" y="414110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AUDIO_STREAM_NUGU</a:t>
            </a:r>
            <a:endParaRPr lang="zh-TW" altLang="en-US" dirty="0">
              <a:solidFill>
                <a:schemeClr val="accent2"/>
              </a:solidFill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191228" y="808664"/>
            <a:ext cx="89527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How AI2 implements it:</a:t>
            </a:r>
          </a:p>
          <a:p>
            <a:r>
              <a:rPr lang="en-US" altLang="zh-TW" dirty="0" smtClean="0"/>
              <a:t>1.AI2 set BT </a:t>
            </a:r>
            <a:r>
              <a:rPr lang="en-US" altLang="zh-TW" dirty="0" err="1" smtClean="0"/>
              <a:t>AudioTrack</a:t>
            </a:r>
            <a:r>
              <a:rPr lang="en-US" altLang="zh-TW" dirty="0" smtClean="0"/>
              <a:t> to </a:t>
            </a:r>
            <a:r>
              <a:rPr lang="en-US" altLang="zh-TW" dirty="0" smtClean="0">
                <a:solidFill>
                  <a:schemeClr val="accent2"/>
                </a:solidFill>
              </a:rPr>
              <a:t>AUDIO_STREAM_NUGU.</a:t>
            </a:r>
          </a:p>
          <a:p>
            <a:r>
              <a:rPr lang="en-US" altLang="zh-TW" dirty="0" smtClean="0"/>
              <a:t>2.AI2 uses </a:t>
            </a:r>
            <a:r>
              <a:rPr lang="en-US" altLang="zh-TW" dirty="0" err="1" smtClean="0">
                <a:solidFill>
                  <a:schemeClr val="accent2"/>
                </a:solidFill>
              </a:rPr>
              <a:t>handleSKBStreamAndDevice</a:t>
            </a:r>
            <a:r>
              <a:rPr lang="en-US" altLang="zh-TW" dirty="0" smtClean="0">
                <a:solidFill>
                  <a:schemeClr val="accent2"/>
                </a:solidFill>
              </a:rPr>
              <a:t>() </a:t>
            </a:r>
            <a:r>
              <a:rPr lang="en-US" altLang="zh-TW" dirty="0" smtClean="0"/>
              <a:t>to mute other streams (OTH=&gt;NUGU) by monitoring</a:t>
            </a:r>
          </a:p>
          <a:p>
            <a:r>
              <a:rPr lang="en-US" altLang="zh-TW" dirty="0" smtClean="0"/>
              <a:t>    STARTING_OUTPUT and STOPPING_OUTPUT events.</a:t>
            </a:r>
            <a:br>
              <a:rPr lang="en-US" altLang="zh-TW" dirty="0" smtClean="0"/>
            </a:br>
            <a:r>
              <a:rPr lang="en-US" altLang="zh-TW" dirty="0" smtClean="0"/>
              <a:t>3.BT sink </a:t>
            </a:r>
            <a:r>
              <a:rPr lang="en-US" altLang="zh-TW" dirty="0" smtClean="0">
                <a:solidFill>
                  <a:schemeClr val="accent2"/>
                </a:solidFill>
              </a:rPr>
              <a:t>ignore </a:t>
            </a:r>
            <a:r>
              <a:rPr lang="en-US" altLang="zh-TW" dirty="0" err="1" smtClean="0">
                <a:solidFill>
                  <a:schemeClr val="accent2"/>
                </a:solidFill>
              </a:rPr>
              <a:t>AudioFocus_LOSS</a:t>
            </a:r>
            <a:r>
              <a:rPr lang="en-US" altLang="zh-TW" dirty="0" smtClean="0">
                <a:solidFill>
                  <a:schemeClr val="accent2"/>
                </a:solidFill>
              </a:rPr>
              <a:t> </a:t>
            </a:r>
            <a:r>
              <a:rPr lang="en-US" altLang="zh-TW" dirty="0" smtClean="0"/>
              <a:t>to keep playing. </a:t>
            </a:r>
            <a:endParaRPr lang="zh-TW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1714480" y="4641166"/>
            <a:ext cx="2497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>
                <a:solidFill>
                  <a:schemeClr val="accent2"/>
                </a:solidFill>
              </a:rPr>
              <a:t>Ignore </a:t>
            </a:r>
            <a:r>
              <a:rPr lang="en-US" altLang="zh-TW" dirty="0" err="1" smtClean="0">
                <a:solidFill>
                  <a:schemeClr val="accent2"/>
                </a:solidFill>
              </a:rPr>
              <a:t>AudioFoucs_LOSS</a:t>
            </a:r>
            <a:endParaRPr lang="zh-TW" altLang="en-US" dirty="0">
              <a:solidFill>
                <a:schemeClr val="accent2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43240" y="2428868"/>
            <a:ext cx="157160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HOME UI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786050" y="2928934"/>
            <a:ext cx="2082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Request </a:t>
            </a:r>
            <a:r>
              <a:rPr lang="en-US" altLang="zh-TW" dirty="0" err="1" smtClean="0"/>
              <a:t>AudioFocus</a:t>
            </a:r>
            <a:endParaRPr lang="zh-TW" altLang="en-US" dirty="0"/>
          </a:p>
        </p:txBody>
      </p:sp>
      <p:cxnSp>
        <p:nvCxnSpPr>
          <p:cNvPr id="26" name="直線單箭頭接點 25"/>
          <p:cNvCxnSpPr>
            <a:stCxn id="23" idx="2"/>
          </p:cNvCxnSpPr>
          <p:nvPr/>
        </p:nvCxnSpPr>
        <p:spPr>
          <a:xfrm rot="16200000" flipH="1">
            <a:off x="3821893" y="2893207"/>
            <a:ext cx="214314" cy="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標題 1"/>
          <p:cNvSpPr txBox="1">
            <a:spLocks/>
          </p:cNvSpPr>
          <p:nvPr/>
        </p:nvSpPr>
        <p:spPr>
          <a:xfrm>
            <a:off x="57147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en-US" altLang="zh-TW" sz="4400" dirty="0" smtClean="0"/>
              <a:t>Ai2 Implementation</a:t>
            </a:r>
            <a: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altLang="zh-TW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2295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Questions</a:t>
            </a:r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785786" y="1571612"/>
            <a:ext cx="77867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TW" sz="2000" dirty="0" err="1" smtClean="0"/>
              <a:t>handleSKBStreamAndDevice</a:t>
            </a:r>
            <a:r>
              <a:rPr lang="en-US" altLang="zh-TW" sz="2000" dirty="0" smtClean="0"/>
              <a:t>() is removed by SPTEK, it seems to handle Streams mute/</a:t>
            </a:r>
            <a:r>
              <a:rPr lang="en-US" altLang="zh-TW" sz="2000" dirty="0" err="1" smtClean="0"/>
              <a:t>unmute</a:t>
            </a:r>
            <a:r>
              <a:rPr lang="en-US" altLang="zh-TW" sz="2000" dirty="0" smtClean="0"/>
              <a:t> in </a:t>
            </a:r>
            <a:r>
              <a:rPr lang="en-US" altLang="zh-TW" sz="2000" dirty="0" err="1" smtClean="0"/>
              <a:t>BroadcastReceiver</a:t>
            </a:r>
            <a:r>
              <a:rPr lang="en-US" altLang="zh-TW" sz="2000" dirty="0" smtClean="0"/>
              <a:t> of </a:t>
            </a:r>
            <a:r>
              <a:rPr lang="en-US" altLang="zh-TW" sz="2000" dirty="0" err="1" smtClean="0"/>
              <a:t>AudioService</a:t>
            </a:r>
            <a:r>
              <a:rPr lang="en-US" altLang="zh-TW" sz="2000" dirty="0" smtClean="0"/>
              <a:t>. Could you explain your current design? And advise how we should handle this BT sink case to co-work with you?</a:t>
            </a:r>
          </a:p>
          <a:p>
            <a:pPr marL="342900" indent="-342900">
              <a:buAutoNum type="arabicPeriod"/>
            </a:pPr>
            <a:r>
              <a:rPr lang="en-US" altLang="zh-TW" sz="2000" dirty="0" smtClean="0"/>
              <a:t> We found SPTEK add code in </a:t>
            </a:r>
            <a:r>
              <a:rPr lang="en-US" altLang="zh-TW" sz="2000" dirty="0" err="1" smtClean="0"/>
              <a:t>BroadcastReceiver</a:t>
            </a:r>
            <a:r>
              <a:rPr lang="en-US" altLang="zh-TW" sz="2000" dirty="0" smtClean="0"/>
              <a:t> of </a:t>
            </a:r>
            <a:r>
              <a:rPr lang="en-US" altLang="zh-TW" sz="2000" dirty="0" err="1" smtClean="0"/>
              <a:t>AudioService</a:t>
            </a:r>
            <a:r>
              <a:rPr lang="en-US" altLang="zh-TW" sz="2000" dirty="0" smtClean="0"/>
              <a:t> to handle “</a:t>
            </a:r>
            <a:r>
              <a:rPr lang="en-US" altLang="zh-TW" sz="2000" dirty="0" err="1" smtClean="0"/>
              <a:t>bt_sink</a:t>
            </a:r>
            <a:r>
              <a:rPr lang="en-US" altLang="zh-TW" sz="2000" dirty="0" smtClean="0"/>
              <a:t>” </a:t>
            </a:r>
            <a:r>
              <a:rPr lang="en-US" altLang="zh-TW" sz="2000" dirty="0" smtClean="0"/>
              <a:t>event, do we need to send intent to notify you that BT sink mode is enabled? But it seems does not check </a:t>
            </a:r>
            <a:r>
              <a:rPr lang="en-US" altLang="zh-TW" sz="2000" dirty="0" err="1" smtClean="0"/>
              <a:t>bt_sink</a:t>
            </a:r>
            <a:r>
              <a:rPr lang="en-US" altLang="zh-TW" sz="2000" dirty="0" smtClean="0"/>
              <a:t> is enabled or not in handling other events. Who will be in charge of handle BT sink enabled case in other events?</a:t>
            </a:r>
          </a:p>
          <a:p>
            <a:pPr marL="342900" indent="-342900">
              <a:buAutoNum type="arabicPeriod"/>
            </a:pPr>
            <a:r>
              <a:rPr lang="en-US" altLang="zh-TW" sz="2000" dirty="0" smtClean="0"/>
              <a:t>BT Mobile input audio is set to </a:t>
            </a:r>
            <a:r>
              <a:rPr lang="en-US" altLang="zh-TW" sz="2000" dirty="0" smtClean="0">
                <a:solidFill>
                  <a:schemeClr val="accent2"/>
                </a:solidFill>
              </a:rPr>
              <a:t>AUDIO_STREAM_NUGU</a:t>
            </a:r>
            <a:r>
              <a:rPr lang="en-US" altLang="zh-TW" sz="2000" dirty="0" smtClean="0"/>
              <a:t>, is it right? It will share NUGU volume curve. If it is wrong, will you add anther Audio Stream type for it?</a:t>
            </a:r>
          </a:p>
          <a:p>
            <a:pPr marL="342900" indent="-342900">
              <a:buAutoNum type="arabicPeriod"/>
            </a:pPr>
            <a:r>
              <a:rPr lang="en-US" altLang="zh-TW" sz="2000" dirty="0" smtClean="0"/>
              <a:t>How to handle Google Assistant(AUDIO_STREAM_MUSIC) when in BT sink mode case? Do you have any suggestion?</a:t>
            </a:r>
            <a:endParaRPr lang="zh-TW" alt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BT sink + Google Assistant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4357686" y="2928934"/>
            <a:ext cx="244827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AudioPolicy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57686" y="4071942"/>
            <a:ext cx="244827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576" y="4214818"/>
            <a:ext cx="1800200" cy="10863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 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71736" y="3571876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71538" y="5786454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cxnSp>
        <p:nvCxnSpPr>
          <p:cNvPr id="8" name="肘形接點 45"/>
          <p:cNvCxnSpPr>
            <a:stCxn id="7" idx="0"/>
            <a:endCxn id="6" idx="1"/>
          </p:cNvCxnSpPr>
          <p:nvPr/>
        </p:nvCxnSpPr>
        <p:spPr>
          <a:xfrm rot="5400000" flipH="1" flipV="1">
            <a:off x="1077023" y="4291741"/>
            <a:ext cx="2035983" cy="953444"/>
          </a:xfrm>
          <a:prstGeom prst="bentConnector2">
            <a:avLst/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5357818" y="1500174"/>
            <a:ext cx="100013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YouTube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14942" y="2285992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11" name="直線單箭頭接點 10"/>
          <p:cNvCxnSpPr>
            <a:stCxn id="9" idx="2"/>
            <a:endCxn id="10" idx="0"/>
          </p:cNvCxnSpPr>
          <p:nvPr/>
        </p:nvCxnSpPr>
        <p:spPr>
          <a:xfrm rot="5400000">
            <a:off x="5643570" y="2071678"/>
            <a:ext cx="428628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圖案 12"/>
          <p:cNvCxnSpPr>
            <a:stCxn id="6" idx="3"/>
            <a:endCxn id="4" idx="0"/>
          </p:cNvCxnSpPr>
          <p:nvPr/>
        </p:nvCxnSpPr>
        <p:spPr>
          <a:xfrm>
            <a:off x="3857620" y="3750471"/>
            <a:ext cx="1724202" cy="321471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>
            <a:stCxn id="10" idx="2"/>
          </p:cNvCxnSpPr>
          <p:nvPr/>
        </p:nvCxnSpPr>
        <p:spPr>
          <a:xfrm rot="5400000">
            <a:off x="5715008" y="2786058"/>
            <a:ext cx="285752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5072066" y="5357826"/>
            <a:ext cx="3583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Only Google Assistant will be output</a:t>
            </a:r>
            <a:endParaRPr lang="zh-TW" altLang="en-US" dirty="0"/>
          </a:p>
        </p:txBody>
      </p:sp>
      <p:sp>
        <p:nvSpPr>
          <p:cNvPr id="16" name="文字方塊 15"/>
          <p:cNvSpPr txBox="1"/>
          <p:nvPr/>
        </p:nvSpPr>
        <p:spPr>
          <a:xfrm>
            <a:off x="4071934" y="185736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AUDIO_STREAM_MUSIC</a:t>
            </a:r>
            <a:endParaRPr lang="zh-TW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6572264" y="1500174"/>
            <a:ext cx="1785950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Google Assistant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34266" y="2285992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19" name="直線單箭頭接點 18"/>
          <p:cNvCxnSpPr>
            <a:stCxn id="17" idx="2"/>
            <a:endCxn id="18" idx="0"/>
          </p:cNvCxnSpPr>
          <p:nvPr/>
        </p:nvCxnSpPr>
        <p:spPr>
          <a:xfrm rot="16200000" flipH="1">
            <a:off x="7256909" y="2065693"/>
            <a:ext cx="428628" cy="1196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6500826" y="1857364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AUDIO_STREAM_MUSIC</a:t>
            </a:r>
            <a:endParaRPr lang="zh-TW" altLang="en-US" dirty="0"/>
          </a:p>
        </p:txBody>
      </p:sp>
      <p:cxnSp>
        <p:nvCxnSpPr>
          <p:cNvPr id="26" name="肘形接點 25"/>
          <p:cNvCxnSpPr>
            <a:stCxn id="18" idx="2"/>
          </p:cNvCxnSpPr>
          <p:nvPr/>
        </p:nvCxnSpPr>
        <p:spPr>
          <a:xfrm rot="5400000">
            <a:off x="5655539" y="3464719"/>
            <a:ext cx="2643206" cy="1000132"/>
          </a:xfrm>
          <a:prstGeom prst="bentConnector3">
            <a:avLst>
              <a:gd name="adj1" fmla="val 5072"/>
            </a:avLst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/>
          <p:cNvSpPr txBox="1"/>
          <p:nvPr/>
        </p:nvSpPr>
        <p:spPr>
          <a:xfrm>
            <a:off x="2285984" y="3214686"/>
            <a:ext cx="1925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Ignore </a:t>
            </a:r>
            <a:r>
              <a:rPr lang="en-US" altLang="zh-TW" dirty="0" err="1" smtClean="0"/>
              <a:t>AudioFoucs</a:t>
            </a:r>
            <a:endParaRPr lang="zh-TW" altLang="en-US" dirty="0"/>
          </a:p>
        </p:txBody>
      </p:sp>
      <p:sp>
        <p:nvSpPr>
          <p:cNvPr id="32" name="文字方塊 31"/>
          <p:cNvSpPr txBox="1"/>
          <p:nvPr/>
        </p:nvSpPr>
        <p:spPr>
          <a:xfrm>
            <a:off x="3000364" y="2571744"/>
            <a:ext cx="2709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/>
              <a:t>abandonAudioFoucs</a:t>
            </a:r>
            <a:r>
              <a:rPr lang="en-US" altLang="zh-TW" dirty="0" smtClean="0"/>
              <a:t> by GA</a:t>
            </a:r>
            <a:endParaRPr lang="zh-TW" altLang="en-US" dirty="0"/>
          </a:p>
        </p:txBody>
      </p:sp>
      <p:sp>
        <p:nvSpPr>
          <p:cNvPr id="37" name="流程圖: 匯合連接點 36"/>
          <p:cNvSpPr/>
          <p:nvPr/>
        </p:nvSpPr>
        <p:spPr>
          <a:xfrm>
            <a:off x="5738758" y="2714620"/>
            <a:ext cx="214314" cy="214314"/>
          </a:xfrm>
          <a:prstGeom prst="flowChartSummingJunction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415</Words>
  <Application>Microsoft Office PowerPoint</Application>
  <PresentationFormat>如螢幕大小 (4:3)</PresentationFormat>
  <Paragraphs>85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Office 佈景主題</vt:lpstr>
      <vt:lpstr>Audio Routing for BT Sink mode</vt:lpstr>
      <vt:lpstr>Background Connect BT mobile (SWAN in BT sink mode) Android Original Design</vt:lpstr>
      <vt:lpstr>Background  Connect BT mobile (SWAN in BT sink mode) Original Issue: BT sink is paused by HOME UI</vt:lpstr>
      <vt:lpstr>Jira BTVSBOX510 SK asks for  the same implement as AI2</vt:lpstr>
      <vt:lpstr>投影片 5</vt:lpstr>
      <vt:lpstr>Questions</vt:lpstr>
      <vt:lpstr>BT sink + Google Assistant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翁智鴻</dc:creator>
  <cp:lastModifiedBy>翁智鴻</cp:lastModifiedBy>
  <cp:revision>41</cp:revision>
  <dcterms:created xsi:type="dcterms:W3CDTF">2021-01-04T08:38:10Z</dcterms:created>
  <dcterms:modified xsi:type="dcterms:W3CDTF">2021-07-12T05:34:58Z</dcterms:modified>
</cp:coreProperties>
</file>